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79" r:id="rId2"/>
    <p:sldMasterId id="2147483693" r:id="rId3"/>
    <p:sldMasterId id="2147483705" r:id="rId4"/>
    <p:sldMasterId id="2147483734" r:id="rId5"/>
  </p:sldMasterIdLst>
  <p:notesMasterIdLst>
    <p:notesMasterId r:id="rId69"/>
  </p:notesMasterIdLst>
  <p:sldIdLst>
    <p:sldId id="493" r:id="rId6"/>
    <p:sldId id="2332" r:id="rId7"/>
    <p:sldId id="540" r:id="rId8"/>
    <p:sldId id="313" r:id="rId9"/>
    <p:sldId id="459" r:id="rId10"/>
    <p:sldId id="306" r:id="rId11"/>
    <p:sldId id="301" r:id="rId12"/>
    <p:sldId id="460" r:id="rId13"/>
    <p:sldId id="2417" r:id="rId14"/>
    <p:sldId id="3171" r:id="rId15"/>
    <p:sldId id="3172" r:id="rId16"/>
    <p:sldId id="3173" r:id="rId17"/>
    <p:sldId id="3174" r:id="rId18"/>
    <p:sldId id="3177" r:id="rId19"/>
    <p:sldId id="3178" r:id="rId20"/>
    <p:sldId id="3185" r:id="rId21"/>
    <p:sldId id="2412" r:id="rId22"/>
    <p:sldId id="2418" r:id="rId23"/>
    <p:sldId id="3187" r:id="rId24"/>
    <p:sldId id="3188" r:id="rId25"/>
    <p:sldId id="3189" r:id="rId26"/>
    <p:sldId id="3190" r:id="rId27"/>
    <p:sldId id="3191" r:id="rId28"/>
    <p:sldId id="3197" r:id="rId29"/>
    <p:sldId id="3192" r:id="rId30"/>
    <p:sldId id="3193" r:id="rId31"/>
    <p:sldId id="3194" r:id="rId32"/>
    <p:sldId id="3195" r:id="rId33"/>
    <p:sldId id="3196" r:id="rId34"/>
    <p:sldId id="400" r:id="rId35"/>
    <p:sldId id="2416" r:id="rId36"/>
    <p:sldId id="2395" r:id="rId37"/>
    <p:sldId id="2393" r:id="rId38"/>
    <p:sldId id="2396" r:id="rId39"/>
    <p:sldId id="347" r:id="rId40"/>
    <p:sldId id="2627" r:id="rId41"/>
    <p:sldId id="2402" r:id="rId42"/>
    <p:sldId id="3027" r:id="rId43"/>
    <p:sldId id="3028" r:id="rId44"/>
    <p:sldId id="2403" r:id="rId45"/>
    <p:sldId id="314" r:id="rId46"/>
    <p:sldId id="3023" r:id="rId47"/>
    <p:sldId id="3198" r:id="rId48"/>
    <p:sldId id="2567" r:id="rId49"/>
    <p:sldId id="2573" r:id="rId50"/>
    <p:sldId id="2574" r:id="rId51"/>
    <p:sldId id="1811" r:id="rId52"/>
    <p:sldId id="2577" r:id="rId53"/>
    <p:sldId id="2579" r:id="rId54"/>
    <p:sldId id="2580" r:id="rId55"/>
    <p:sldId id="2293" r:id="rId56"/>
    <p:sldId id="315" r:id="rId57"/>
    <p:sldId id="466" r:id="rId58"/>
    <p:sldId id="467" r:id="rId59"/>
    <p:sldId id="316" r:id="rId60"/>
    <p:sldId id="317" r:id="rId61"/>
    <p:sldId id="318" r:id="rId62"/>
    <p:sldId id="473" r:id="rId63"/>
    <p:sldId id="319" r:id="rId64"/>
    <p:sldId id="477" r:id="rId65"/>
    <p:sldId id="3025" r:id="rId66"/>
    <p:sldId id="3026" r:id="rId67"/>
    <p:sldId id="2390" r:id="rId6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049B7-EBA8-5263-2CFD-F741D35428DE}" v="1" dt="2024-05-02T03:57:21.394"/>
    <p1510:client id="{D599135B-2990-FF47-B4F9-2EDD2F0886E3}" v="22" dt="2024-05-02T04:04:23.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7366" autoAdjust="0"/>
  </p:normalViewPr>
  <p:slideViewPr>
    <p:cSldViewPr snapToGrid="0" snapToObjects="1">
      <p:cViewPr varScale="1">
        <p:scale>
          <a:sx n="50" d="100"/>
          <a:sy n="50" d="100"/>
        </p:scale>
        <p:origin x="1085" y="48"/>
      </p:cViewPr>
      <p:guideLst>
        <p:guide orient="horz" pos="2160"/>
        <p:guide pos="384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101" d="100"/>
          <a:sy n="101" d="100"/>
        </p:scale>
        <p:origin x="-352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ata4.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96A36-EFC8-41DB-8923-3CE90406921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6EBE82F-3A6B-41F4-83F9-13975A27944B}">
      <dgm:prSet custT="1"/>
      <dgm:spPr>
        <a:solidFill>
          <a:schemeClr val="accent2">
            <a:lumMod val="20000"/>
            <a:lumOff val="80000"/>
          </a:schemeClr>
        </a:solidFill>
      </dgm:spPr>
      <dgm:t>
        <a:bodyPr/>
        <a:lstStyle/>
        <a:p>
          <a:r>
            <a:rPr lang="en-US" sz="1600" b="1" dirty="0">
              <a:solidFill>
                <a:schemeClr val="tx1"/>
              </a:solidFill>
            </a:rPr>
            <a:t>Action Items</a:t>
          </a:r>
        </a:p>
        <a:p>
          <a:r>
            <a:rPr lang="en-US" sz="1600" dirty="0">
              <a:solidFill>
                <a:schemeClr val="tx1"/>
              </a:solidFill>
            </a:rPr>
            <a:t>A suggested activity for the planner to complete.</a:t>
          </a:r>
        </a:p>
      </dgm:t>
    </dgm:pt>
    <dgm:pt modelId="{29D1CDCD-A272-480E-B9DE-68EFF4FD65D2}" type="parTrans" cxnId="{A3B73A6C-8AD7-4F49-A28B-DE5E948F9245}">
      <dgm:prSet/>
      <dgm:spPr/>
      <dgm:t>
        <a:bodyPr/>
        <a:lstStyle/>
        <a:p>
          <a:endParaRPr lang="en-US"/>
        </a:p>
      </dgm:t>
    </dgm:pt>
    <dgm:pt modelId="{837EEF94-8069-407D-A4BA-D74500FDC849}" type="sibTrans" cxnId="{A3B73A6C-8AD7-4F49-A28B-DE5E948F9245}">
      <dgm:prSet/>
      <dgm:spPr/>
      <dgm:t>
        <a:bodyPr/>
        <a:lstStyle/>
        <a:p>
          <a:endParaRPr lang="en-US"/>
        </a:p>
      </dgm:t>
    </dgm:pt>
    <dgm:pt modelId="{1C0523EC-8741-4D07-8C13-93BDCD278D84}">
      <dgm:prSet custT="1"/>
      <dgm:spPr>
        <a:solidFill>
          <a:schemeClr val="accent5">
            <a:lumMod val="20000"/>
            <a:lumOff val="80000"/>
          </a:schemeClr>
        </a:solidFill>
      </dgm:spPr>
      <dgm:t>
        <a:bodyPr/>
        <a:lstStyle/>
        <a:p>
          <a:r>
            <a:rPr lang="en-US" sz="1600" b="1" dirty="0">
              <a:solidFill>
                <a:schemeClr val="tx1"/>
              </a:solidFill>
            </a:rPr>
            <a:t>Coordination Opportunity</a:t>
          </a:r>
        </a:p>
        <a:p>
          <a:r>
            <a:rPr lang="en-US" sz="1600" dirty="0">
              <a:solidFill>
                <a:schemeClr val="tx1"/>
              </a:solidFill>
            </a:rPr>
            <a:t>An interagency or interorganizational coordination opportunity. Making these connections during planning can simplify coordination during response.</a:t>
          </a:r>
        </a:p>
      </dgm:t>
    </dgm:pt>
    <dgm:pt modelId="{BC6500B0-A00E-41A8-A920-DF5166A4CADA}" type="parTrans" cxnId="{A2DA309D-9DF4-4873-9BCB-4923D39E136C}">
      <dgm:prSet/>
      <dgm:spPr/>
      <dgm:t>
        <a:bodyPr/>
        <a:lstStyle/>
        <a:p>
          <a:endParaRPr lang="en-US"/>
        </a:p>
      </dgm:t>
    </dgm:pt>
    <dgm:pt modelId="{8BE645E5-6AE4-42D3-9455-934EC5D69568}" type="sibTrans" cxnId="{A2DA309D-9DF4-4873-9BCB-4923D39E136C}">
      <dgm:prSet/>
      <dgm:spPr/>
      <dgm:t>
        <a:bodyPr/>
        <a:lstStyle/>
        <a:p>
          <a:endParaRPr lang="en-US"/>
        </a:p>
      </dgm:t>
    </dgm:pt>
    <dgm:pt modelId="{00A83B34-7918-40EA-993A-F681F79E2478}">
      <dgm:prSet custT="1"/>
      <dgm:spPr>
        <a:solidFill>
          <a:schemeClr val="accent4">
            <a:lumMod val="20000"/>
            <a:lumOff val="80000"/>
          </a:schemeClr>
        </a:solidFill>
      </dgm:spPr>
      <dgm:t>
        <a:bodyPr/>
        <a:lstStyle/>
        <a:p>
          <a:r>
            <a:rPr lang="en-US" sz="1600" b="1" dirty="0">
              <a:solidFill>
                <a:schemeClr val="tx1"/>
              </a:solidFill>
            </a:rPr>
            <a:t>Refer to</a:t>
          </a:r>
        </a:p>
        <a:p>
          <a:r>
            <a:rPr lang="en-US" sz="1600" dirty="0">
              <a:solidFill>
                <a:schemeClr val="tx1"/>
              </a:solidFill>
            </a:rPr>
            <a:t>References to additional information in separate resources.</a:t>
          </a:r>
        </a:p>
      </dgm:t>
    </dgm:pt>
    <dgm:pt modelId="{69F1D7A5-62D7-4F00-9B6A-9D4D950D7BA7}" type="parTrans" cxnId="{63A416F6-02A8-47A5-89A8-07C9B054ACA1}">
      <dgm:prSet/>
      <dgm:spPr/>
      <dgm:t>
        <a:bodyPr/>
        <a:lstStyle/>
        <a:p>
          <a:endParaRPr lang="en-US"/>
        </a:p>
      </dgm:t>
    </dgm:pt>
    <dgm:pt modelId="{4DD697CC-2EFB-4B82-9835-48893B5BB213}" type="sibTrans" cxnId="{63A416F6-02A8-47A5-89A8-07C9B054ACA1}">
      <dgm:prSet/>
      <dgm:spPr/>
      <dgm:t>
        <a:bodyPr/>
        <a:lstStyle/>
        <a:p>
          <a:endParaRPr lang="en-US"/>
        </a:p>
      </dgm:t>
    </dgm:pt>
    <dgm:pt modelId="{5023FD57-ED3D-4C73-BDD6-27AA2BEA38A4}">
      <dgm:prSet custT="1"/>
      <dgm:spPr>
        <a:solidFill>
          <a:schemeClr val="tx2">
            <a:lumMod val="20000"/>
            <a:lumOff val="80000"/>
          </a:schemeClr>
        </a:solidFill>
      </dgm:spPr>
      <dgm:t>
        <a:bodyPr/>
        <a:lstStyle/>
        <a:p>
          <a:r>
            <a:rPr lang="en-US" sz="1600" b="1" dirty="0">
              <a:solidFill>
                <a:schemeClr val="tx1"/>
              </a:solidFill>
            </a:rPr>
            <a:t>What would you do?</a:t>
          </a:r>
        </a:p>
        <a:p>
          <a:r>
            <a:rPr lang="en-US" sz="1600" dirty="0">
              <a:solidFill>
                <a:schemeClr val="tx1"/>
              </a:solidFill>
            </a:rPr>
            <a:t>A critical thinking exercise or discussion question. These questions highlight unique aspects of nuclear response.</a:t>
          </a:r>
        </a:p>
      </dgm:t>
    </dgm:pt>
    <dgm:pt modelId="{2652BD03-07C2-4DA0-AA93-239E756A41D6}" type="parTrans" cxnId="{53CD263A-0CB3-48D1-89E0-FF7E1B59AEFD}">
      <dgm:prSet/>
      <dgm:spPr/>
      <dgm:t>
        <a:bodyPr/>
        <a:lstStyle/>
        <a:p>
          <a:endParaRPr lang="en-US"/>
        </a:p>
      </dgm:t>
    </dgm:pt>
    <dgm:pt modelId="{585F2732-945A-4724-8E0A-8AEACB751A76}" type="sibTrans" cxnId="{53CD263A-0CB3-48D1-89E0-FF7E1B59AEFD}">
      <dgm:prSet/>
      <dgm:spPr/>
      <dgm:t>
        <a:bodyPr/>
        <a:lstStyle/>
        <a:p>
          <a:endParaRPr lang="en-US"/>
        </a:p>
      </dgm:t>
    </dgm:pt>
    <dgm:pt modelId="{F725A3A9-AF52-4C7F-86C8-D6829068FCC2}" type="pres">
      <dgm:prSet presAssocID="{A9696A36-EFC8-41DB-8923-3CE904069215}" presName="linearFlow" presStyleCnt="0">
        <dgm:presLayoutVars>
          <dgm:dir/>
          <dgm:resizeHandles val="exact"/>
        </dgm:presLayoutVars>
      </dgm:prSet>
      <dgm:spPr/>
    </dgm:pt>
    <dgm:pt modelId="{30C8AA7C-5543-49E5-AF8E-3A03DCB947AB}" type="pres">
      <dgm:prSet presAssocID="{E6EBE82F-3A6B-41F4-83F9-13975A27944B}" presName="composite" presStyleCnt="0"/>
      <dgm:spPr/>
    </dgm:pt>
    <dgm:pt modelId="{BEECB647-A259-48BC-AA2D-5B88C1E39D2D}" type="pres">
      <dgm:prSet presAssocID="{E6EBE82F-3A6B-41F4-83F9-13975A27944B}" presName="imgShp" presStyleLbl="fgImgPlace1" presStyleIdx="0" presStyleCnt="4"/>
      <dgm:spPr>
        <a:blipFill rotWithShape="1">
          <a:blip xmlns:r="http://schemas.openxmlformats.org/officeDocument/2006/relationships" r:embed="rId1"/>
          <a:srcRect/>
          <a:stretch>
            <a:fillRect l="-1000" r="-1000"/>
          </a:stretch>
        </a:blipFill>
      </dgm:spPr>
    </dgm:pt>
    <dgm:pt modelId="{EECC1D0D-7314-464C-BAF2-601D5919B135}" type="pres">
      <dgm:prSet presAssocID="{E6EBE82F-3A6B-41F4-83F9-13975A27944B}" presName="txShp" presStyleLbl="node1" presStyleIdx="0" presStyleCnt="4">
        <dgm:presLayoutVars>
          <dgm:bulletEnabled val="1"/>
        </dgm:presLayoutVars>
      </dgm:prSet>
      <dgm:spPr/>
    </dgm:pt>
    <dgm:pt modelId="{E191F020-24D7-4494-9EE3-707473FC31A1}" type="pres">
      <dgm:prSet presAssocID="{837EEF94-8069-407D-A4BA-D74500FDC849}" presName="spacing" presStyleCnt="0"/>
      <dgm:spPr/>
    </dgm:pt>
    <dgm:pt modelId="{CDFEBE4B-6F87-4009-9F45-0FEFFF1E3D34}" type="pres">
      <dgm:prSet presAssocID="{1C0523EC-8741-4D07-8C13-93BDCD278D84}" presName="composite" presStyleCnt="0"/>
      <dgm:spPr/>
    </dgm:pt>
    <dgm:pt modelId="{EC0E0476-0168-4F31-8D46-C2052C774300}" type="pres">
      <dgm:prSet presAssocID="{1C0523EC-8741-4D07-8C13-93BDCD278D84}" presName="imgShp" presStyleLbl="fgImgPlace1" presStyleIdx="1" presStyleCnt="4"/>
      <dgm:spPr>
        <a:blipFill rotWithShape="1">
          <a:blip xmlns:r="http://schemas.openxmlformats.org/officeDocument/2006/relationships" r:embed="rId2"/>
          <a:srcRect/>
          <a:stretch>
            <a:fillRect t="-3000" b="-3000"/>
          </a:stretch>
        </a:blipFill>
      </dgm:spPr>
    </dgm:pt>
    <dgm:pt modelId="{DF4B3EC1-B9EA-4CBA-8CFC-4085BDBDDC99}" type="pres">
      <dgm:prSet presAssocID="{1C0523EC-8741-4D07-8C13-93BDCD278D84}" presName="txShp" presStyleLbl="node1" presStyleIdx="1" presStyleCnt="4" custScaleY="132036">
        <dgm:presLayoutVars>
          <dgm:bulletEnabled val="1"/>
        </dgm:presLayoutVars>
      </dgm:prSet>
      <dgm:spPr/>
    </dgm:pt>
    <dgm:pt modelId="{5F7FD759-D0C7-4C3C-840E-6E9776760731}" type="pres">
      <dgm:prSet presAssocID="{8BE645E5-6AE4-42D3-9455-934EC5D69568}" presName="spacing" presStyleCnt="0"/>
      <dgm:spPr/>
    </dgm:pt>
    <dgm:pt modelId="{FADF98AC-EBA8-4F8C-9F28-E53B1F592B7A}" type="pres">
      <dgm:prSet presAssocID="{00A83B34-7918-40EA-993A-F681F79E2478}" presName="composite" presStyleCnt="0"/>
      <dgm:spPr/>
    </dgm:pt>
    <dgm:pt modelId="{2B9CE89A-34B4-42D2-8DF3-3AC32BD93749}" type="pres">
      <dgm:prSet presAssocID="{00A83B34-7918-40EA-993A-F681F79E2478}" presName="imgShp" presStyleLbl="fgImgPlace1" presStyleIdx="2" presStyleCnt="4"/>
      <dgm:spPr>
        <a:blipFill rotWithShape="1">
          <a:blip xmlns:r="http://schemas.openxmlformats.org/officeDocument/2006/relationships" r:embed="rId3"/>
          <a:srcRect/>
          <a:stretch>
            <a:fillRect l="-2000" r="-2000"/>
          </a:stretch>
        </a:blipFill>
      </dgm:spPr>
    </dgm:pt>
    <dgm:pt modelId="{15851424-951E-4D1D-9542-3586F6916762}" type="pres">
      <dgm:prSet presAssocID="{00A83B34-7918-40EA-993A-F681F79E2478}" presName="txShp" presStyleLbl="node1" presStyleIdx="2" presStyleCnt="4">
        <dgm:presLayoutVars>
          <dgm:bulletEnabled val="1"/>
        </dgm:presLayoutVars>
      </dgm:prSet>
      <dgm:spPr/>
    </dgm:pt>
    <dgm:pt modelId="{96B6A11E-D171-400A-881B-B510D225CD53}" type="pres">
      <dgm:prSet presAssocID="{4DD697CC-2EFB-4B82-9835-48893B5BB213}" presName="spacing" presStyleCnt="0"/>
      <dgm:spPr/>
    </dgm:pt>
    <dgm:pt modelId="{F4A20241-88D8-4EE5-ACC0-74FF9C64E375}" type="pres">
      <dgm:prSet presAssocID="{5023FD57-ED3D-4C73-BDD6-27AA2BEA38A4}" presName="composite" presStyleCnt="0"/>
      <dgm:spPr/>
    </dgm:pt>
    <dgm:pt modelId="{8F0C13A5-5743-4DF3-950C-78C32895CE2D}" type="pres">
      <dgm:prSet presAssocID="{5023FD57-ED3D-4C73-BDD6-27AA2BEA38A4}" presName="imgShp" presStyleLbl="fgImgPlace1" presStyleIdx="3" presStyleCnt="4"/>
      <dgm:spPr>
        <a:blipFill rotWithShape="1">
          <a:blip xmlns:r="http://schemas.openxmlformats.org/officeDocument/2006/relationships" r:embed="rId4"/>
          <a:srcRect/>
          <a:stretch>
            <a:fillRect l="-5000" r="-5000"/>
          </a:stretch>
        </a:blipFill>
      </dgm:spPr>
    </dgm:pt>
    <dgm:pt modelId="{1D8F91D2-2B54-444C-B311-69AC07C1D37F}" type="pres">
      <dgm:prSet presAssocID="{5023FD57-ED3D-4C73-BDD6-27AA2BEA38A4}" presName="txShp" presStyleLbl="node1" presStyleIdx="3" presStyleCnt="4" custScaleY="114665">
        <dgm:presLayoutVars>
          <dgm:bulletEnabled val="1"/>
        </dgm:presLayoutVars>
      </dgm:prSet>
      <dgm:spPr/>
    </dgm:pt>
  </dgm:ptLst>
  <dgm:cxnLst>
    <dgm:cxn modelId="{8CE9062D-8262-4F5C-BCC5-3A4365903BDD}" type="presOf" srcId="{A9696A36-EFC8-41DB-8923-3CE904069215}" destId="{F725A3A9-AF52-4C7F-86C8-D6829068FCC2}" srcOrd="0" destOrd="0" presId="urn:microsoft.com/office/officeart/2005/8/layout/vList3"/>
    <dgm:cxn modelId="{53CD263A-0CB3-48D1-89E0-FF7E1B59AEFD}" srcId="{A9696A36-EFC8-41DB-8923-3CE904069215}" destId="{5023FD57-ED3D-4C73-BDD6-27AA2BEA38A4}" srcOrd="3" destOrd="0" parTransId="{2652BD03-07C2-4DA0-AA93-239E756A41D6}" sibTransId="{585F2732-945A-4724-8E0A-8AEACB751A76}"/>
    <dgm:cxn modelId="{A3B73A6C-8AD7-4F49-A28B-DE5E948F9245}" srcId="{A9696A36-EFC8-41DB-8923-3CE904069215}" destId="{E6EBE82F-3A6B-41F4-83F9-13975A27944B}" srcOrd="0" destOrd="0" parTransId="{29D1CDCD-A272-480E-B9DE-68EFF4FD65D2}" sibTransId="{837EEF94-8069-407D-A4BA-D74500FDC849}"/>
    <dgm:cxn modelId="{319AB657-839D-40EB-A27E-4A9F4568EC87}" type="presOf" srcId="{1C0523EC-8741-4D07-8C13-93BDCD278D84}" destId="{DF4B3EC1-B9EA-4CBA-8CFC-4085BDBDDC99}" srcOrd="0" destOrd="0" presId="urn:microsoft.com/office/officeart/2005/8/layout/vList3"/>
    <dgm:cxn modelId="{A2DA309D-9DF4-4873-9BCB-4923D39E136C}" srcId="{A9696A36-EFC8-41DB-8923-3CE904069215}" destId="{1C0523EC-8741-4D07-8C13-93BDCD278D84}" srcOrd="1" destOrd="0" parTransId="{BC6500B0-A00E-41A8-A920-DF5166A4CADA}" sibTransId="{8BE645E5-6AE4-42D3-9455-934EC5D69568}"/>
    <dgm:cxn modelId="{C0D065DF-1EBC-4373-85DC-4188113AA0C3}" type="presOf" srcId="{E6EBE82F-3A6B-41F4-83F9-13975A27944B}" destId="{EECC1D0D-7314-464C-BAF2-601D5919B135}" srcOrd="0" destOrd="0" presId="urn:microsoft.com/office/officeart/2005/8/layout/vList3"/>
    <dgm:cxn modelId="{F61ECDE5-04F2-4FB5-957A-303875972D52}" type="presOf" srcId="{5023FD57-ED3D-4C73-BDD6-27AA2BEA38A4}" destId="{1D8F91D2-2B54-444C-B311-69AC07C1D37F}" srcOrd="0" destOrd="0" presId="urn:microsoft.com/office/officeart/2005/8/layout/vList3"/>
    <dgm:cxn modelId="{DDC330F4-F124-4067-B7EF-5DD25CE25B9C}" type="presOf" srcId="{00A83B34-7918-40EA-993A-F681F79E2478}" destId="{15851424-951E-4D1D-9542-3586F6916762}" srcOrd="0" destOrd="0" presId="urn:microsoft.com/office/officeart/2005/8/layout/vList3"/>
    <dgm:cxn modelId="{63A416F6-02A8-47A5-89A8-07C9B054ACA1}" srcId="{A9696A36-EFC8-41DB-8923-3CE904069215}" destId="{00A83B34-7918-40EA-993A-F681F79E2478}" srcOrd="2" destOrd="0" parTransId="{69F1D7A5-62D7-4F00-9B6A-9D4D950D7BA7}" sibTransId="{4DD697CC-2EFB-4B82-9835-48893B5BB213}"/>
    <dgm:cxn modelId="{2D65F445-8531-48DC-BEC8-4993C99D0828}" type="presParOf" srcId="{F725A3A9-AF52-4C7F-86C8-D6829068FCC2}" destId="{30C8AA7C-5543-49E5-AF8E-3A03DCB947AB}" srcOrd="0" destOrd="0" presId="urn:microsoft.com/office/officeart/2005/8/layout/vList3"/>
    <dgm:cxn modelId="{46E7F3EF-DE04-4157-9CDC-30B3150CBBF6}" type="presParOf" srcId="{30C8AA7C-5543-49E5-AF8E-3A03DCB947AB}" destId="{BEECB647-A259-48BC-AA2D-5B88C1E39D2D}" srcOrd="0" destOrd="0" presId="urn:microsoft.com/office/officeart/2005/8/layout/vList3"/>
    <dgm:cxn modelId="{42A916D1-578F-4CE5-88E2-FA7466010359}" type="presParOf" srcId="{30C8AA7C-5543-49E5-AF8E-3A03DCB947AB}" destId="{EECC1D0D-7314-464C-BAF2-601D5919B135}" srcOrd="1" destOrd="0" presId="urn:microsoft.com/office/officeart/2005/8/layout/vList3"/>
    <dgm:cxn modelId="{0ED6A3BB-FFCF-43F3-A931-41F485C0F17D}" type="presParOf" srcId="{F725A3A9-AF52-4C7F-86C8-D6829068FCC2}" destId="{E191F020-24D7-4494-9EE3-707473FC31A1}" srcOrd="1" destOrd="0" presId="urn:microsoft.com/office/officeart/2005/8/layout/vList3"/>
    <dgm:cxn modelId="{7ED7A426-5501-43EF-A73B-3B821ABDB72B}" type="presParOf" srcId="{F725A3A9-AF52-4C7F-86C8-D6829068FCC2}" destId="{CDFEBE4B-6F87-4009-9F45-0FEFFF1E3D34}" srcOrd="2" destOrd="0" presId="urn:microsoft.com/office/officeart/2005/8/layout/vList3"/>
    <dgm:cxn modelId="{5B92DA1C-3B98-44D3-9D69-1A562820FAA3}" type="presParOf" srcId="{CDFEBE4B-6F87-4009-9F45-0FEFFF1E3D34}" destId="{EC0E0476-0168-4F31-8D46-C2052C774300}" srcOrd="0" destOrd="0" presId="urn:microsoft.com/office/officeart/2005/8/layout/vList3"/>
    <dgm:cxn modelId="{62F53EB0-5CA7-46AB-948C-F47FEDC80A7F}" type="presParOf" srcId="{CDFEBE4B-6F87-4009-9F45-0FEFFF1E3D34}" destId="{DF4B3EC1-B9EA-4CBA-8CFC-4085BDBDDC99}" srcOrd="1" destOrd="0" presId="urn:microsoft.com/office/officeart/2005/8/layout/vList3"/>
    <dgm:cxn modelId="{0B5C4AF7-AB8A-43A9-AF0A-CCAC1593BB9C}" type="presParOf" srcId="{F725A3A9-AF52-4C7F-86C8-D6829068FCC2}" destId="{5F7FD759-D0C7-4C3C-840E-6E9776760731}" srcOrd="3" destOrd="0" presId="urn:microsoft.com/office/officeart/2005/8/layout/vList3"/>
    <dgm:cxn modelId="{9226161B-BA42-4D5F-8E8D-8F8357A3673A}" type="presParOf" srcId="{F725A3A9-AF52-4C7F-86C8-D6829068FCC2}" destId="{FADF98AC-EBA8-4F8C-9F28-E53B1F592B7A}" srcOrd="4" destOrd="0" presId="urn:microsoft.com/office/officeart/2005/8/layout/vList3"/>
    <dgm:cxn modelId="{BA25FF0A-5847-45E3-A8D4-B456FBF517F2}" type="presParOf" srcId="{FADF98AC-EBA8-4F8C-9F28-E53B1F592B7A}" destId="{2B9CE89A-34B4-42D2-8DF3-3AC32BD93749}" srcOrd="0" destOrd="0" presId="urn:microsoft.com/office/officeart/2005/8/layout/vList3"/>
    <dgm:cxn modelId="{35EF6180-14E4-4F94-8BDC-A407061CF606}" type="presParOf" srcId="{FADF98AC-EBA8-4F8C-9F28-E53B1F592B7A}" destId="{15851424-951E-4D1D-9542-3586F6916762}" srcOrd="1" destOrd="0" presId="urn:microsoft.com/office/officeart/2005/8/layout/vList3"/>
    <dgm:cxn modelId="{AA104C00-00FC-44AD-8082-6C531675A57D}" type="presParOf" srcId="{F725A3A9-AF52-4C7F-86C8-D6829068FCC2}" destId="{96B6A11E-D171-400A-881B-B510D225CD53}" srcOrd="5" destOrd="0" presId="urn:microsoft.com/office/officeart/2005/8/layout/vList3"/>
    <dgm:cxn modelId="{4CC5BD41-067B-42E7-A7D7-1143142A679A}" type="presParOf" srcId="{F725A3A9-AF52-4C7F-86C8-D6829068FCC2}" destId="{F4A20241-88D8-4EE5-ACC0-74FF9C64E375}" srcOrd="6" destOrd="0" presId="urn:microsoft.com/office/officeart/2005/8/layout/vList3"/>
    <dgm:cxn modelId="{6FF79258-6EA7-4956-A985-9C9328FEB06B}" type="presParOf" srcId="{F4A20241-88D8-4EE5-ACC0-74FF9C64E375}" destId="{8F0C13A5-5743-4DF3-950C-78C32895CE2D}" srcOrd="0" destOrd="0" presId="urn:microsoft.com/office/officeart/2005/8/layout/vList3"/>
    <dgm:cxn modelId="{40ECEC34-787F-45D9-8D18-5DFBEAD67C96}" type="presParOf" srcId="{F4A20241-88D8-4EE5-ACC0-74FF9C64E375}" destId="{1D8F91D2-2B54-444C-B311-69AC07C1D37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3341D8-D6C5-4B24-A7F3-91A029D042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02120E8-8FBF-4B9C-8C93-3853CE184310}">
      <dgm:prSet phldrT="[Text]"/>
      <dgm:spPr/>
      <dgm:t>
        <a:bodyPr/>
        <a:lstStyle/>
        <a:p>
          <a:pPr marL="91440">
            <a:spcBef>
              <a:spcPts val="0"/>
            </a:spcBef>
            <a:spcAft>
              <a:spcPts val="600"/>
            </a:spcAft>
          </a:pPr>
          <a:r>
            <a:rPr lang="en-US"/>
            <a:t>milliseconds</a:t>
          </a:r>
        </a:p>
      </dgm:t>
    </dgm:pt>
    <dgm:pt modelId="{2CC577FA-C1A5-4F3B-BC7C-56CCE5D36B08}" type="parTrans" cxnId="{B25CEC95-05C8-49D4-8CFB-755D7E33178E}">
      <dgm:prSet/>
      <dgm:spPr/>
      <dgm:t>
        <a:bodyPr/>
        <a:lstStyle/>
        <a:p>
          <a:endParaRPr lang="en-US"/>
        </a:p>
      </dgm:t>
    </dgm:pt>
    <dgm:pt modelId="{6DE3E7AA-6A94-4EE9-8ED0-76E11BB2DAD4}" type="sibTrans" cxnId="{B25CEC95-05C8-49D4-8CFB-755D7E33178E}">
      <dgm:prSet/>
      <dgm:spPr/>
      <dgm:t>
        <a:bodyPr/>
        <a:lstStyle/>
        <a:p>
          <a:endParaRPr lang="en-US"/>
        </a:p>
      </dgm:t>
    </dgm:pt>
    <dgm:pt modelId="{BAF1D7DA-0B6C-4A86-B621-FBDC283ED00E}">
      <dgm:prSet phldrT="[Text]"/>
      <dgm:spPr/>
      <dgm:t>
        <a:bodyPr/>
        <a:lstStyle/>
        <a:p>
          <a:pPr marL="91440">
            <a:spcBef>
              <a:spcPts val="0"/>
            </a:spcBef>
            <a:spcAft>
              <a:spcPts val="600"/>
            </a:spcAft>
          </a:pPr>
          <a:r>
            <a:rPr lang="en-US" dirty="0"/>
            <a:t>Intense Flash of Light</a:t>
          </a:r>
        </a:p>
      </dgm:t>
    </dgm:pt>
    <dgm:pt modelId="{86C0BC0F-29D0-4179-BBEB-C4ADBEDDD1EE}" type="parTrans" cxnId="{56EB75D3-AAE7-43F0-BCE3-48E5AB6F99D5}">
      <dgm:prSet/>
      <dgm:spPr/>
      <dgm:t>
        <a:bodyPr/>
        <a:lstStyle/>
        <a:p>
          <a:endParaRPr lang="en-US"/>
        </a:p>
      </dgm:t>
    </dgm:pt>
    <dgm:pt modelId="{E08F509C-3B79-4F2F-A11B-8514B6522C51}" type="sibTrans" cxnId="{56EB75D3-AAE7-43F0-BCE3-48E5AB6F99D5}">
      <dgm:prSet/>
      <dgm:spPr/>
      <dgm:t>
        <a:bodyPr/>
        <a:lstStyle/>
        <a:p>
          <a:endParaRPr lang="en-US"/>
        </a:p>
      </dgm:t>
    </dgm:pt>
    <dgm:pt modelId="{083F4F91-3374-4C9B-8D08-F4681500D56E}">
      <dgm:prSet phldrT="[Text]"/>
      <dgm:spPr/>
      <dgm:t>
        <a:bodyPr/>
        <a:lstStyle/>
        <a:p>
          <a:pPr marL="91440">
            <a:spcBef>
              <a:spcPts val="0"/>
            </a:spcBef>
            <a:spcAft>
              <a:spcPts val="600"/>
            </a:spcAft>
          </a:pPr>
          <a:r>
            <a:rPr lang="en-US" dirty="0"/>
            <a:t>Initial Ionizing Radiation</a:t>
          </a:r>
        </a:p>
      </dgm:t>
    </dgm:pt>
    <dgm:pt modelId="{397FD8BF-F45F-4DE3-B535-666F6C084F48}" type="parTrans" cxnId="{0B931E67-2E6F-44AF-B20D-235A7F53F491}">
      <dgm:prSet/>
      <dgm:spPr/>
      <dgm:t>
        <a:bodyPr/>
        <a:lstStyle/>
        <a:p>
          <a:endParaRPr lang="en-US"/>
        </a:p>
      </dgm:t>
    </dgm:pt>
    <dgm:pt modelId="{575B523B-27BE-425B-94A0-2AA34ADA596A}" type="sibTrans" cxnId="{0B931E67-2E6F-44AF-B20D-235A7F53F491}">
      <dgm:prSet/>
      <dgm:spPr/>
      <dgm:t>
        <a:bodyPr/>
        <a:lstStyle/>
        <a:p>
          <a:endParaRPr lang="en-US"/>
        </a:p>
      </dgm:t>
    </dgm:pt>
    <dgm:pt modelId="{E06F3BD9-7913-4965-89DD-32741D6657A3}">
      <dgm:prSet phldrT="[Text]"/>
      <dgm:spPr/>
      <dgm:t>
        <a:bodyPr/>
        <a:lstStyle/>
        <a:p>
          <a:pPr marL="91440">
            <a:spcBef>
              <a:spcPts val="0"/>
            </a:spcBef>
            <a:spcAft>
              <a:spcPts val="600"/>
            </a:spcAft>
          </a:pPr>
          <a:r>
            <a:rPr lang="en-US"/>
            <a:t>seconds</a:t>
          </a:r>
        </a:p>
      </dgm:t>
    </dgm:pt>
    <dgm:pt modelId="{E0B7C186-DA6F-4284-A5E4-B1CD35C86BEC}" type="parTrans" cxnId="{439A0BF9-920E-4856-BCB5-4290828197D5}">
      <dgm:prSet/>
      <dgm:spPr/>
      <dgm:t>
        <a:bodyPr/>
        <a:lstStyle/>
        <a:p>
          <a:endParaRPr lang="en-US"/>
        </a:p>
      </dgm:t>
    </dgm:pt>
    <dgm:pt modelId="{C959568E-CA65-406C-8E06-8A849971EE47}" type="sibTrans" cxnId="{439A0BF9-920E-4856-BCB5-4290828197D5}">
      <dgm:prSet/>
      <dgm:spPr/>
      <dgm:t>
        <a:bodyPr/>
        <a:lstStyle/>
        <a:p>
          <a:endParaRPr lang="en-US"/>
        </a:p>
      </dgm:t>
    </dgm:pt>
    <dgm:pt modelId="{F2138DBE-7AC1-438B-BAEB-D152E109375A}">
      <dgm:prSet phldrT="[Text]"/>
      <dgm:spPr/>
      <dgm:t>
        <a:bodyPr/>
        <a:lstStyle/>
        <a:p>
          <a:pPr marL="91440">
            <a:spcBef>
              <a:spcPts val="0"/>
            </a:spcBef>
            <a:spcAft>
              <a:spcPts val="600"/>
            </a:spcAft>
          </a:pPr>
          <a:r>
            <a:rPr lang="en-US" dirty="0"/>
            <a:t>Thermal pulse</a:t>
          </a:r>
        </a:p>
      </dgm:t>
    </dgm:pt>
    <dgm:pt modelId="{7455166D-A47F-4B38-8CBA-EFEE7E51B118}" type="parTrans" cxnId="{CF1BDA67-D0CF-495A-B9EE-86B2FBC354B4}">
      <dgm:prSet/>
      <dgm:spPr/>
      <dgm:t>
        <a:bodyPr/>
        <a:lstStyle/>
        <a:p>
          <a:endParaRPr lang="en-US"/>
        </a:p>
      </dgm:t>
    </dgm:pt>
    <dgm:pt modelId="{2AD2425F-BC4E-49F5-87DC-19D780A519EA}" type="sibTrans" cxnId="{CF1BDA67-D0CF-495A-B9EE-86B2FBC354B4}">
      <dgm:prSet/>
      <dgm:spPr/>
      <dgm:t>
        <a:bodyPr/>
        <a:lstStyle/>
        <a:p>
          <a:endParaRPr lang="en-US"/>
        </a:p>
      </dgm:t>
    </dgm:pt>
    <dgm:pt modelId="{3F5DF4AD-9EB9-4661-B7F3-BADCB587A6D3}">
      <dgm:prSet phldrT="[Text]"/>
      <dgm:spPr/>
      <dgm:t>
        <a:bodyPr/>
        <a:lstStyle/>
        <a:p>
          <a:pPr marL="91440">
            <a:spcBef>
              <a:spcPts val="0"/>
            </a:spcBef>
            <a:spcAft>
              <a:spcPts val="600"/>
            </a:spcAft>
          </a:pPr>
          <a:r>
            <a:rPr lang="en-US"/>
            <a:t>10s of seconds</a:t>
          </a:r>
        </a:p>
      </dgm:t>
    </dgm:pt>
    <dgm:pt modelId="{3213A132-4F06-43D9-959C-E2C5D9FB0AD9}" type="parTrans" cxnId="{BE188E46-B9E3-4630-A040-DB5FD569E8BF}">
      <dgm:prSet/>
      <dgm:spPr/>
      <dgm:t>
        <a:bodyPr/>
        <a:lstStyle/>
        <a:p>
          <a:endParaRPr lang="en-US"/>
        </a:p>
      </dgm:t>
    </dgm:pt>
    <dgm:pt modelId="{9C1AF7D4-4DF9-4050-A2A2-AE5442D79A2C}" type="sibTrans" cxnId="{BE188E46-B9E3-4630-A040-DB5FD569E8BF}">
      <dgm:prSet/>
      <dgm:spPr/>
      <dgm:t>
        <a:bodyPr/>
        <a:lstStyle/>
        <a:p>
          <a:endParaRPr lang="en-US"/>
        </a:p>
      </dgm:t>
    </dgm:pt>
    <dgm:pt modelId="{4D964840-5CCB-4469-A1EE-574DCA4F858C}">
      <dgm:prSet phldrT="[Text]"/>
      <dgm:spPr/>
      <dgm:t>
        <a:bodyPr/>
        <a:lstStyle/>
        <a:p>
          <a:pPr marL="91440">
            <a:spcBef>
              <a:spcPts val="0"/>
            </a:spcBef>
            <a:spcAft>
              <a:spcPts val="600"/>
            </a:spcAft>
          </a:pPr>
          <a:r>
            <a:rPr lang="en-US" dirty="0"/>
            <a:t>Blast wave </a:t>
          </a:r>
          <a:r>
            <a:rPr lang="en-US"/>
            <a:t>continues out</a:t>
          </a:r>
          <a:endParaRPr lang="en-US" dirty="0"/>
        </a:p>
      </dgm:t>
    </dgm:pt>
    <dgm:pt modelId="{6E06B061-DD57-4C26-9B8D-75C1BADA885B}" type="parTrans" cxnId="{3E5F2737-B427-4974-BADB-19E2C45BF396}">
      <dgm:prSet/>
      <dgm:spPr/>
      <dgm:t>
        <a:bodyPr/>
        <a:lstStyle/>
        <a:p>
          <a:endParaRPr lang="en-US"/>
        </a:p>
      </dgm:t>
    </dgm:pt>
    <dgm:pt modelId="{1EA664E7-262B-4693-BDA1-0AAF2903402F}" type="sibTrans" cxnId="{3E5F2737-B427-4974-BADB-19E2C45BF396}">
      <dgm:prSet/>
      <dgm:spPr/>
      <dgm:t>
        <a:bodyPr/>
        <a:lstStyle/>
        <a:p>
          <a:endParaRPr lang="en-US"/>
        </a:p>
      </dgm:t>
    </dgm:pt>
    <dgm:pt modelId="{7C8A39A6-344F-4C87-BAFD-9B1ED0E200F7}">
      <dgm:prSet phldrT="[Text]"/>
      <dgm:spPr/>
      <dgm:t>
        <a:bodyPr/>
        <a:lstStyle/>
        <a:p>
          <a:pPr marL="91440">
            <a:spcBef>
              <a:spcPts val="0"/>
            </a:spcBef>
            <a:spcAft>
              <a:spcPts val="600"/>
            </a:spcAft>
          </a:pPr>
          <a:r>
            <a:rPr lang="en-US" dirty="0"/>
            <a:t>Electromagnetic Pulse</a:t>
          </a:r>
        </a:p>
      </dgm:t>
    </dgm:pt>
    <dgm:pt modelId="{205ECCE7-8572-408B-A668-8DAA6997E8F6}" type="parTrans" cxnId="{8B22DFFD-51E9-439F-90E8-717D9882217F}">
      <dgm:prSet/>
      <dgm:spPr/>
      <dgm:t>
        <a:bodyPr/>
        <a:lstStyle/>
        <a:p>
          <a:endParaRPr lang="en-US"/>
        </a:p>
      </dgm:t>
    </dgm:pt>
    <dgm:pt modelId="{35765702-AC30-4DF3-8CB6-15A088665412}" type="sibTrans" cxnId="{8B22DFFD-51E9-439F-90E8-717D9882217F}">
      <dgm:prSet/>
      <dgm:spPr/>
      <dgm:t>
        <a:bodyPr/>
        <a:lstStyle/>
        <a:p>
          <a:endParaRPr lang="en-US"/>
        </a:p>
      </dgm:t>
    </dgm:pt>
    <dgm:pt modelId="{C01AD8C4-035F-42D3-B2EF-A980B7D7F756}">
      <dgm:prSet/>
      <dgm:spPr/>
      <dgm:t>
        <a:bodyPr/>
        <a:lstStyle/>
        <a:p>
          <a:pPr marL="91440">
            <a:spcBef>
              <a:spcPts val="0"/>
            </a:spcBef>
            <a:spcAft>
              <a:spcPts val="600"/>
            </a:spcAft>
          </a:pPr>
          <a:r>
            <a:rPr lang="en-US" dirty="0"/>
            <a:t>Blast wave out about a mile</a:t>
          </a:r>
        </a:p>
      </dgm:t>
    </dgm:pt>
    <dgm:pt modelId="{431E5062-7987-4A01-9FC3-5ED4ACEA6425}" type="sibTrans" cxnId="{97C7A8B9-14D3-4E83-B682-1A90D46970B6}">
      <dgm:prSet/>
      <dgm:spPr/>
      <dgm:t>
        <a:bodyPr/>
        <a:lstStyle/>
        <a:p>
          <a:endParaRPr lang="en-US"/>
        </a:p>
      </dgm:t>
    </dgm:pt>
    <dgm:pt modelId="{E42CADAD-17E3-4257-BFBB-77CFF2D80C7B}" type="parTrans" cxnId="{97C7A8B9-14D3-4E83-B682-1A90D46970B6}">
      <dgm:prSet/>
      <dgm:spPr/>
      <dgm:t>
        <a:bodyPr/>
        <a:lstStyle/>
        <a:p>
          <a:endParaRPr lang="en-US"/>
        </a:p>
      </dgm:t>
    </dgm:pt>
    <dgm:pt modelId="{8F0EE853-8D0C-48CA-BEC9-1CCD92F330C4}">
      <dgm:prSet phldrT="[Text]"/>
      <dgm:spPr/>
      <dgm:t>
        <a:bodyPr/>
        <a:lstStyle/>
        <a:p>
          <a:pPr marL="91440">
            <a:spcBef>
              <a:spcPts val="0"/>
            </a:spcBef>
            <a:spcAft>
              <a:spcPts val="600"/>
            </a:spcAft>
          </a:pPr>
          <a:r>
            <a:rPr lang="en-US" dirty="0"/>
            <a:t>Fireball rises rapidly</a:t>
          </a:r>
        </a:p>
      </dgm:t>
    </dgm:pt>
    <dgm:pt modelId="{DF6582B4-889F-4B1B-9B6A-55DB072D1719}" type="parTrans" cxnId="{D72CEAFF-712D-4B0A-AF3D-AFB635DED3D9}">
      <dgm:prSet/>
      <dgm:spPr/>
      <dgm:t>
        <a:bodyPr/>
        <a:lstStyle/>
        <a:p>
          <a:endParaRPr lang="en-US"/>
        </a:p>
      </dgm:t>
    </dgm:pt>
    <dgm:pt modelId="{ABBC91E2-E27C-437E-86FE-7FD1482C4B49}" type="sibTrans" cxnId="{D72CEAFF-712D-4B0A-AF3D-AFB635DED3D9}">
      <dgm:prSet/>
      <dgm:spPr/>
      <dgm:t>
        <a:bodyPr/>
        <a:lstStyle/>
        <a:p>
          <a:endParaRPr lang="en-US"/>
        </a:p>
      </dgm:t>
    </dgm:pt>
    <dgm:pt modelId="{BFB076E1-4BEE-4A60-BF97-F1E423E85F36}">
      <dgm:prSet/>
      <dgm:spPr/>
      <dgm:t>
        <a:bodyPr/>
        <a:lstStyle/>
        <a:p>
          <a:pPr marL="91440">
            <a:spcBef>
              <a:spcPts val="0"/>
            </a:spcBef>
            <a:spcAft>
              <a:spcPts val="600"/>
            </a:spcAft>
          </a:pPr>
          <a:endParaRPr lang="en-US" dirty="0"/>
        </a:p>
      </dgm:t>
    </dgm:pt>
    <dgm:pt modelId="{B3E73BD5-1092-4F7F-BE30-ED5409F9FDEC}" type="parTrans" cxnId="{3976A561-748F-494F-9945-B6B6C4E3CAFD}">
      <dgm:prSet/>
      <dgm:spPr/>
    </dgm:pt>
    <dgm:pt modelId="{9FE3EC99-2368-418B-A62F-97C0C33A0631}" type="sibTrans" cxnId="{3976A561-748F-494F-9945-B6B6C4E3CAFD}">
      <dgm:prSet/>
      <dgm:spPr/>
    </dgm:pt>
    <dgm:pt modelId="{D35E8A95-EFB9-4766-88AE-BEB2D624C1D8}" type="pres">
      <dgm:prSet presAssocID="{023341D8-D6C5-4B24-A7F3-91A029D042F2}" presName="linearFlow" presStyleCnt="0">
        <dgm:presLayoutVars>
          <dgm:dir/>
          <dgm:animLvl val="lvl"/>
          <dgm:resizeHandles val="exact"/>
        </dgm:presLayoutVars>
      </dgm:prSet>
      <dgm:spPr/>
    </dgm:pt>
    <dgm:pt modelId="{5AB71682-7492-4726-B618-F3AE2C3D83ED}" type="pres">
      <dgm:prSet presAssocID="{202120E8-8FBF-4B9C-8C93-3853CE184310}" presName="composite" presStyleCnt="0"/>
      <dgm:spPr/>
    </dgm:pt>
    <dgm:pt modelId="{2131DBDD-0FCE-444F-B4BC-C5E914070C6A}" type="pres">
      <dgm:prSet presAssocID="{202120E8-8FBF-4B9C-8C93-3853CE184310}" presName="parentText" presStyleLbl="alignNode1" presStyleIdx="0" presStyleCnt="3">
        <dgm:presLayoutVars>
          <dgm:chMax val="1"/>
          <dgm:bulletEnabled val="1"/>
        </dgm:presLayoutVars>
      </dgm:prSet>
      <dgm:spPr/>
    </dgm:pt>
    <dgm:pt modelId="{D71A5577-6D97-442C-AE1B-E7E7F4B1609C}" type="pres">
      <dgm:prSet presAssocID="{202120E8-8FBF-4B9C-8C93-3853CE184310}" presName="descendantText" presStyleLbl="alignAcc1" presStyleIdx="0" presStyleCnt="3">
        <dgm:presLayoutVars>
          <dgm:bulletEnabled val="1"/>
        </dgm:presLayoutVars>
      </dgm:prSet>
      <dgm:spPr/>
    </dgm:pt>
    <dgm:pt modelId="{6281F7A2-7F5C-47BF-B669-7111EF91FC2A}" type="pres">
      <dgm:prSet presAssocID="{6DE3E7AA-6A94-4EE9-8ED0-76E11BB2DAD4}" presName="sp" presStyleCnt="0"/>
      <dgm:spPr/>
    </dgm:pt>
    <dgm:pt modelId="{271163D8-EC2C-4E80-985B-467CC52B9BEB}" type="pres">
      <dgm:prSet presAssocID="{E06F3BD9-7913-4965-89DD-32741D6657A3}" presName="composite" presStyleCnt="0"/>
      <dgm:spPr/>
    </dgm:pt>
    <dgm:pt modelId="{E97A757D-CC04-45B7-85A2-19ABF0C64CA3}" type="pres">
      <dgm:prSet presAssocID="{E06F3BD9-7913-4965-89DD-32741D6657A3}" presName="parentText" presStyleLbl="alignNode1" presStyleIdx="1" presStyleCnt="3">
        <dgm:presLayoutVars>
          <dgm:chMax val="1"/>
          <dgm:bulletEnabled val="1"/>
        </dgm:presLayoutVars>
      </dgm:prSet>
      <dgm:spPr/>
    </dgm:pt>
    <dgm:pt modelId="{172DA304-215F-46FC-B38B-E2AAACD3ADB9}" type="pres">
      <dgm:prSet presAssocID="{E06F3BD9-7913-4965-89DD-32741D6657A3}" presName="descendantText" presStyleLbl="alignAcc1" presStyleIdx="1" presStyleCnt="3">
        <dgm:presLayoutVars>
          <dgm:bulletEnabled val="1"/>
        </dgm:presLayoutVars>
      </dgm:prSet>
      <dgm:spPr/>
    </dgm:pt>
    <dgm:pt modelId="{F566D826-17DE-497B-980F-B3F499E145B2}" type="pres">
      <dgm:prSet presAssocID="{C959568E-CA65-406C-8E06-8A849971EE47}" presName="sp" presStyleCnt="0"/>
      <dgm:spPr/>
    </dgm:pt>
    <dgm:pt modelId="{30E5747B-EA4D-4322-B5E7-AC6F48EA958F}" type="pres">
      <dgm:prSet presAssocID="{3F5DF4AD-9EB9-4661-B7F3-BADCB587A6D3}" presName="composite" presStyleCnt="0"/>
      <dgm:spPr/>
    </dgm:pt>
    <dgm:pt modelId="{3DC26ACA-4B72-4D5F-B315-3A4717DC7528}" type="pres">
      <dgm:prSet presAssocID="{3F5DF4AD-9EB9-4661-B7F3-BADCB587A6D3}" presName="parentText" presStyleLbl="alignNode1" presStyleIdx="2" presStyleCnt="3">
        <dgm:presLayoutVars>
          <dgm:chMax val="1"/>
          <dgm:bulletEnabled val="1"/>
        </dgm:presLayoutVars>
      </dgm:prSet>
      <dgm:spPr/>
    </dgm:pt>
    <dgm:pt modelId="{6A4BE9FD-E272-4B7A-897F-FDA128FE7753}" type="pres">
      <dgm:prSet presAssocID="{3F5DF4AD-9EB9-4661-B7F3-BADCB587A6D3}" presName="descendantText" presStyleLbl="alignAcc1" presStyleIdx="2" presStyleCnt="3">
        <dgm:presLayoutVars>
          <dgm:bulletEnabled val="1"/>
        </dgm:presLayoutVars>
      </dgm:prSet>
      <dgm:spPr/>
    </dgm:pt>
  </dgm:ptLst>
  <dgm:cxnLst>
    <dgm:cxn modelId="{1857770B-B86D-45BD-8E91-EF6D2E5E77C2}" type="presOf" srcId="{F2138DBE-7AC1-438B-BAEB-D152E109375A}" destId="{172DA304-215F-46FC-B38B-E2AAACD3ADB9}" srcOrd="0" destOrd="0" presId="urn:microsoft.com/office/officeart/2005/8/layout/chevron2"/>
    <dgm:cxn modelId="{1C9D050E-81F8-4BFD-BAF7-43CFEFFFE0DB}" type="presOf" srcId="{E06F3BD9-7913-4965-89DD-32741D6657A3}" destId="{E97A757D-CC04-45B7-85A2-19ABF0C64CA3}" srcOrd="0" destOrd="0" presId="urn:microsoft.com/office/officeart/2005/8/layout/chevron2"/>
    <dgm:cxn modelId="{DD436A26-F976-49F7-A8CE-24B0D8AAAB19}" type="presOf" srcId="{4D964840-5CCB-4469-A1EE-574DCA4F858C}" destId="{6A4BE9FD-E272-4B7A-897F-FDA128FE7753}" srcOrd="0" destOrd="0" presId="urn:microsoft.com/office/officeart/2005/8/layout/chevron2"/>
    <dgm:cxn modelId="{3E5F2737-B427-4974-BADB-19E2C45BF396}" srcId="{3F5DF4AD-9EB9-4661-B7F3-BADCB587A6D3}" destId="{4D964840-5CCB-4469-A1EE-574DCA4F858C}" srcOrd="0" destOrd="0" parTransId="{6E06B061-DD57-4C26-9B8D-75C1BADA885B}" sibTransId="{1EA664E7-262B-4693-BDA1-0AAF2903402F}"/>
    <dgm:cxn modelId="{3976A561-748F-494F-9945-B6B6C4E3CAFD}" srcId="{E06F3BD9-7913-4965-89DD-32741D6657A3}" destId="{BFB076E1-4BEE-4A60-BF97-F1E423E85F36}" srcOrd="2" destOrd="0" parTransId="{B3E73BD5-1092-4F7F-BE30-ED5409F9FDEC}" sibTransId="{9FE3EC99-2368-418B-A62F-97C0C33A0631}"/>
    <dgm:cxn modelId="{BE188E46-B9E3-4630-A040-DB5FD569E8BF}" srcId="{023341D8-D6C5-4B24-A7F3-91A029D042F2}" destId="{3F5DF4AD-9EB9-4661-B7F3-BADCB587A6D3}" srcOrd="2" destOrd="0" parTransId="{3213A132-4F06-43D9-959C-E2C5D9FB0AD9}" sibTransId="{9C1AF7D4-4DF9-4050-A2A2-AE5442D79A2C}"/>
    <dgm:cxn modelId="{0B931E67-2E6F-44AF-B20D-235A7F53F491}" srcId="{202120E8-8FBF-4B9C-8C93-3853CE184310}" destId="{083F4F91-3374-4C9B-8D08-F4681500D56E}" srcOrd="1" destOrd="0" parTransId="{397FD8BF-F45F-4DE3-B535-666F6C084F48}" sibTransId="{575B523B-27BE-425B-94A0-2AA34ADA596A}"/>
    <dgm:cxn modelId="{F5C47967-AEA8-4AB1-8EE7-19A0F6001EAD}" type="presOf" srcId="{8F0EE853-8D0C-48CA-BEC9-1CCD92F330C4}" destId="{6A4BE9FD-E272-4B7A-897F-FDA128FE7753}" srcOrd="0" destOrd="1" presId="urn:microsoft.com/office/officeart/2005/8/layout/chevron2"/>
    <dgm:cxn modelId="{CF1BDA67-D0CF-495A-B9EE-86B2FBC354B4}" srcId="{E06F3BD9-7913-4965-89DD-32741D6657A3}" destId="{F2138DBE-7AC1-438B-BAEB-D152E109375A}" srcOrd="0" destOrd="0" parTransId="{7455166D-A47F-4B38-8CBA-EFEE7E51B118}" sibTransId="{2AD2425F-BC4E-49F5-87DC-19D780A519EA}"/>
    <dgm:cxn modelId="{1423E369-8389-4F5A-A6BD-3D2C243BAF3F}" type="presOf" srcId="{C01AD8C4-035F-42D3-B2EF-A980B7D7F756}" destId="{172DA304-215F-46FC-B38B-E2AAACD3ADB9}" srcOrd="0" destOrd="1" presId="urn:microsoft.com/office/officeart/2005/8/layout/chevron2"/>
    <dgm:cxn modelId="{2BBCA574-BDFC-4F6C-9165-706775769BD0}" type="presOf" srcId="{BAF1D7DA-0B6C-4A86-B621-FBDC283ED00E}" destId="{D71A5577-6D97-442C-AE1B-E7E7F4B1609C}" srcOrd="0" destOrd="0" presId="urn:microsoft.com/office/officeart/2005/8/layout/chevron2"/>
    <dgm:cxn modelId="{77049C87-5605-4954-8435-ED28B0666EE4}" type="presOf" srcId="{202120E8-8FBF-4B9C-8C93-3853CE184310}" destId="{2131DBDD-0FCE-444F-B4BC-C5E914070C6A}" srcOrd="0" destOrd="0" presId="urn:microsoft.com/office/officeart/2005/8/layout/chevron2"/>
    <dgm:cxn modelId="{B25CEC95-05C8-49D4-8CFB-755D7E33178E}" srcId="{023341D8-D6C5-4B24-A7F3-91A029D042F2}" destId="{202120E8-8FBF-4B9C-8C93-3853CE184310}" srcOrd="0" destOrd="0" parTransId="{2CC577FA-C1A5-4F3B-BC7C-56CCE5D36B08}" sibTransId="{6DE3E7AA-6A94-4EE9-8ED0-76E11BB2DAD4}"/>
    <dgm:cxn modelId="{269828A6-543C-4B1A-AB3E-AB4CB2F44BFE}" type="presOf" srcId="{BFB076E1-4BEE-4A60-BF97-F1E423E85F36}" destId="{172DA304-215F-46FC-B38B-E2AAACD3ADB9}" srcOrd="0" destOrd="2" presId="urn:microsoft.com/office/officeart/2005/8/layout/chevron2"/>
    <dgm:cxn modelId="{38F602B2-1B83-4172-BCA3-34DA54B069BB}" type="presOf" srcId="{023341D8-D6C5-4B24-A7F3-91A029D042F2}" destId="{D35E8A95-EFB9-4766-88AE-BEB2D624C1D8}" srcOrd="0" destOrd="0" presId="urn:microsoft.com/office/officeart/2005/8/layout/chevron2"/>
    <dgm:cxn modelId="{97C7A8B9-14D3-4E83-B682-1A90D46970B6}" srcId="{E06F3BD9-7913-4965-89DD-32741D6657A3}" destId="{C01AD8C4-035F-42D3-B2EF-A980B7D7F756}" srcOrd="1" destOrd="0" parTransId="{E42CADAD-17E3-4257-BFBB-77CFF2D80C7B}" sibTransId="{431E5062-7987-4A01-9FC3-5ED4ACEA6425}"/>
    <dgm:cxn modelId="{985237C5-ED26-47FC-88EF-F7FEDF7595CC}" type="presOf" srcId="{3F5DF4AD-9EB9-4661-B7F3-BADCB587A6D3}" destId="{3DC26ACA-4B72-4D5F-B315-3A4717DC7528}" srcOrd="0" destOrd="0" presId="urn:microsoft.com/office/officeart/2005/8/layout/chevron2"/>
    <dgm:cxn modelId="{56EB75D3-AAE7-43F0-BCE3-48E5AB6F99D5}" srcId="{202120E8-8FBF-4B9C-8C93-3853CE184310}" destId="{BAF1D7DA-0B6C-4A86-B621-FBDC283ED00E}" srcOrd="0" destOrd="0" parTransId="{86C0BC0F-29D0-4179-BBEB-C4ADBEDDD1EE}" sibTransId="{E08F509C-3B79-4F2F-A11B-8514B6522C51}"/>
    <dgm:cxn modelId="{E8C8D0D8-C2C1-4F2B-B5E9-377D6F9B3F01}" type="presOf" srcId="{083F4F91-3374-4C9B-8D08-F4681500D56E}" destId="{D71A5577-6D97-442C-AE1B-E7E7F4B1609C}" srcOrd="0" destOrd="1" presId="urn:microsoft.com/office/officeart/2005/8/layout/chevron2"/>
    <dgm:cxn modelId="{439A0BF9-920E-4856-BCB5-4290828197D5}" srcId="{023341D8-D6C5-4B24-A7F3-91A029D042F2}" destId="{E06F3BD9-7913-4965-89DD-32741D6657A3}" srcOrd="1" destOrd="0" parTransId="{E0B7C186-DA6F-4284-A5E4-B1CD35C86BEC}" sibTransId="{C959568E-CA65-406C-8E06-8A849971EE47}"/>
    <dgm:cxn modelId="{8B22DFFD-51E9-439F-90E8-717D9882217F}" srcId="{202120E8-8FBF-4B9C-8C93-3853CE184310}" destId="{7C8A39A6-344F-4C87-BAFD-9B1ED0E200F7}" srcOrd="2" destOrd="0" parTransId="{205ECCE7-8572-408B-A668-8DAA6997E8F6}" sibTransId="{35765702-AC30-4DF3-8CB6-15A088665412}"/>
    <dgm:cxn modelId="{9AFDDCFF-A1E7-4507-B75C-17523D9B9F1D}" type="presOf" srcId="{7C8A39A6-344F-4C87-BAFD-9B1ED0E200F7}" destId="{D71A5577-6D97-442C-AE1B-E7E7F4B1609C}" srcOrd="0" destOrd="2" presId="urn:microsoft.com/office/officeart/2005/8/layout/chevron2"/>
    <dgm:cxn modelId="{D72CEAFF-712D-4B0A-AF3D-AFB635DED3D9}" srcId="{3F5DF4AD-9EB9-4661-B7F3-BADCB587A6D3}" destId="{8F0EE853-8D0C-48CA-BEC9-1CCD92F330C4}" srcOrd="1" destOrd="0" parTransId="{DF6582B4-889F-4B1B-9B6A-55DB072D1719}" sibTransId="{ABBC91E2-E27C-437E-86FE-7FD1482C4B49}"/>
    <dgm:cxn modelId="{0A37E206-DE39-4479-84A5-D3749EC5A9B6}" type="presParOf" srcId="{D35E8A95-EFB9-4766-88AE-BEB2D624C1D8}" destId="{5AB71682-7492-4726-B618-F3AE2C3D83ED}" srcOrd="0" destOrd="0" presId="urn:microsoft.com/office/officeart/2005/8/layout/chevron2"/>
    <dgm:cxn modelId="{14B09EC6-98D2-4E7D-9F9F-13A9936A6539}" type="presParOf" srcId="{5AB71682-7492-4726-B618-F3AE2C3D83ED}" destId="{2131DBDD-0FCE-444F-B4BC-C5E914070C6A}" srcOrd="0" destOrd="0" presId="urn:microsoft.com/office/officeart/2005/8/layout/chevron2"/>
    <dgm:cxn modelId="{0088D8B8-7684-4A90-A40C-0B5926AE413D}" type="presParOf" srcId="{5AB71682-7492-4726-B618-F3AE2C3D83ED}" destId="{D71A5577-6D97-442C-AE1B-E7E7F4B1609C}" srcOrd="1" destOrd="0" presId="urn:microsoft.com/office/officeart/2005/8/layout/chevron2"/>
    <dgm:cxn modelId="{DDB9BD3C-6243-4055-AD62-B6E9672C0145}" type="presParOf" srcId="{D35E8A95-EFB9-4766-88AE-BEB2D624C1D8}" destId="{6281F7A2-7F5C-47BF-B669-7111EF91FC2A}" srcOrd="1" destOrd="0" presId="urn:microsoft.com/office/officeart/2005/8/layout/chevron2"/>
    <dgm:cxn modelId="{62CA5BE2-E6AC-4B43-BD90-82653DC551D1}" type="presParOf" srcId="{D35E8A95-EFB9-4766-88AE-BEB2D624C1D8}" destId="{271163D8-EC2C-4E80-985B-467CC52B9BEB}" srcOrd="2" destOrd="0" presId="urn:microsoft.com/office/officeart/2005/8/layout/chevron2"/>
    <dgm:cxn modelId="{568CAE3E-5481-41E3-BFD1-7BB4413F97E2}" type="presParOf" srcId="{271163D8-EC2C-4E80-985B-467CC52B9BEB}" destId="{E97A757D-CC04-45B7-85A2-19ABF0C64CA3}" srcOrd="0" destOrd="0" presId="urn:microsoft.com/office/officeart/2005/8/layout/chevron2"/>
    <dgm:cxn modelId="{2D09EC17-64E9-4E92-8AF1-165CD3B427C7}" type="presParOf" srcId="{271163D8-EC2C-4E80-985B-467CC52B9BEB}" destId="{172DA304-215F-46FC-B38B-E2AAACD3ADB9}" srcOrd="1" destOrd="0" presId="urn:microsoft.com/office/officeart/2005/8/layout/chevron2"/>
    <dgm:cxn modelId="{815EFC89-7138-4520-9C50-8A09FF7F3859}" type="presParOf" srcId="{D35E8A95-EFB9-4766-88AE-BEB2D624C1D8}" destId="{F566D826-17DE-497B-980F-B3F499E145B2}" srcOrd="3" destOrd="0" presId="urn:microsoft.com/office/officeart/2005/8/layout/chevron2"/>
    <dgm:cxn modelId="{908F1F96-243C-4041-B9FA-9EBAAEF9AE1F}" type="presParOf" srcId="{D35E8A95-EFB9-4766-88AE-BEB2D624C1D8}" destId="{30E5747B-EA4D-4322-B5E7-AC6F48EA958F}" srcOrd="4" destOrd="0" presId="urn:microsoft.com/office/officeart/2005/8/layout/chevron2"/>
    <dgm:cxn modelId="{DC1BE9BF-9193-4384-AB61-47CFE4B8E70E}" type="presParOf" srcId="{30E5747B-EA4D-4322-B5E7-AC6F48EA958F}" destId="{3DC26ACA-4B72-4D5F-B315-3A4717DC7528}" srcOrd="0" destOrd="0" presId="urn:microsoft.com/office/officeart/2005/8/layout/chevron2"/>
    <dgm:cxn modelId="{01CA2924-4638-4E67-A60D-BC11F4C53E6D}" type="presParOf" srcId="{30E5747B-EA4D-4322-B5E7-AC6F48EA958F}" destId="{6A4BE9FD-E272-4B7A-897F-FDA128FE77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3341D8-D6C5-4B24-A7F3-91A029D042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D0EE565D-BE42-4A84-8362-BC42A00102FE}">
      <dgm:prSet phldrT="[Text]"/>
      <dgm:spPr/>
      <dgm:t>
        <a:bodyPr/>
        <a:lstStyle/>
        <a:p>
          <a:pPr>
            <a:spcAft>
              <a:spcPts val="600"/>
            </a:spcAft>
          </a:pPr>
          <a:r>
            <a:rPr lang="en-US" dirty="0"/>
            <a:t>minutes</a:t>
          </a:r>
        </a:p>
      </dgm:t>
    </dgm:pt>
    <dgm:pt modelId="{B2083FF3-BE29-437A-8819-AE9270C64F81}" type="parTrans" cxnId="{61CCBCD9-7ECF-49B4-AEEA-463870BFADC8}">
      <dgm:prSet/>
      <dgm:spPr/>
      <dgm:t>
        <a:bodyPr/>
        <a:lstStyle/>
        <a:p>
          <a:endParaRPr lang="en-US"/>
        </a:p>
      </dgm:t>
    </dgm:pt>
    <dgm:pt modelId="{F46C0D83-2379-42C2-8430-7600FBFE4E2B}" type="sibTrans" cxnId="{61CCBCD9-7ECF-49B4-AEEA-463870BFADC8}">
      <dgm:prSet/>
      <dgm:spPr/>
      <dgm:t>
        <a:bodyPr/>
        <a:lstStyle/>
        <a:p>
          <a:endParaRPr lang="en-US"/>
        </a:p>
      </dgm:t>
    </dgm:pt>
    <dgm:pt modelId="{25D94847-DC33-437E-B931-A20072037598}">
      <dgm:prSet phldrT="[Text]"/>
      <dgm:spPr/>
      <dgm:t>
        <a:bodyPr/>
        <a:lstStyle/>
        <a:p>
          <a:pPr>
            <a:spcAft>
              <a:spcPts val="600"/>
            </a:spcAft>
          </a:pPr>
          <a:r>
            <a:rPr lang="en-US"/>
            <a:t>hours</a:t>
          </a:r>
        </a:p>
      </dgm:t>
    </dgm:pt>
    <dgm:pt modelId="{A2573769-C2FF-4D54-9264-CD1C1A679CC8}" type="parTrans" cxnId="{9CEF17E1-C726-4201-A539-63376A05D19E}">
      <dgm:prSet/>
      <dgm:spPr/>
      <dgm:t>
        <a:bodyPr/>
        <a:lstStyle/>
        <a:p>
          <a:endParaRPr lang="en-US"/>
        </a:p>
      </dgm:t>
    </dgm:pt>
    <dgm:pt modelId="{8170AF17-B026-4F7A-AAFA-9D5ED0E49828}" type="sibTrans" cxnId="{9CEF17E1-C726-4201-A539-63376A05D19E}">
      <dgm:prSet/>
      <dgm:spPr/>
      <dgm:t>
        <a:bodyPr/>
        <a:lstStyle/>
        <a:p>
          <a:endParaRPr lang="en-US"/>
        </a:p>
      </dgm:t>
    </dgm:pt>
    <dgm:pt modelId="{DD3DB209-B9B3-49B3-8E2A-FFAA610ED3E2}">
      <dgm:prSet/>
      <dgm:spPr/>
      <dgm:t>
        <a:bodyPr/>
        <a:lstStyle/>
        <a:p>
          <a:pPr>
            <a:spcAft>
              <a:spcPts val="600"/>
            </a:spcAft>
          </a:pPr>
          <a:r>
            <a:rPr lang="en-US" dirty="0"/>
            <a:t>Fallout cloud rises rapidly</a:t>
          </a:r>
        </a:p>
      </dgm:t>
    </dgm:pt>
    <dgm:pt modelId="{A52615DF-6DAC-456D-AB5F-4E9427131AAF}" type="parTrans" cxnId="{E7131F08-5A87-4CCA-A416-7DC63E7E6458}">
      <dgm:prSet/>
      <dgm:spPr/>
      <dgm:t>
        <a:bodyPr/>
        <a:lstStyle/>
        <a:p>
          <a:endParaRPr lang="en-US"/>
        </a:p>
      </dgm:t>
    </dgm:pt>
    <dgm:pt modelId="{8D0B3E3F-8433-49D6-96F5-CC88D9EAF51E}" type="sibTrans" cxnId="{E7131F08-5A87-4CCA-A416-7DC63E7E6458}">
      <dgm:prSet/>
      <dgm:spPr/>
      <dgm:t>
        <a:bodyPr/>
        <a:lstStyle/>
        <a:p>
          <a:endParaRPr lang="en-US"/>
        </a:p>
      </dgm:t>
    </dgm:pt>
    <dgm:pt modelId="{94ECEADF-3384-4E7F-B718-A22D489F1A4C}">
      <dgm:prSet/>
      <dgm:spPr/>
      <dgm:t>
        <a:bodyPr/>
        <a:lstStyle/>
        <a:p>
          <a:pPr>
            <a:spcAft>
              <a:spcPts val="600"/>
            </a:spcAft>
          </a:pPr>
          <a:r>
            <a:rPr lang="en-US" dirty="0"/>
            <a:t>Highest levels of fallout deposited</a:t>
          </a:r>
        </a:p>
      </dgm:t>
    </dgm:pt>
    <dgm:pt modelId="{56759252-5B66-4E19-B8A3-7E4068713FC8}" type="parTrans" cxnId="{C667DB49-6F25-49DF-8821-2B88436E90F7}">
      <dgm:prSet/>
      <dgm:spPr/>
      <dgm:t>
        <a:bodyPr/>
        <a:lstStyle/>
        <a:p>
          <a:endParaRPr lang="en-US"/>
        </a:p>
      </dgm:t>
    </dgm:pt>
    <dgm:pt modelId="{594FCA7C-E639-4E35-95D2-E7B21658F4D4}" type="sibTrans" cxnId="{C667DB49-6F25-49DF-8821-2B88436E90F7}">
      <dgm:prSet/>
      <dgm:spPr/>
      <dgm:t>
        <a:bodyPr/>
        <a:lstStyle/>
        <a:p>
          <a:endParaRPr lang="en-US"/>
        </a:p>
      </dgm:t>
    </dgm:pt>
    <dgm:pt modelId="{6A24BE28-A3D4-45D3-AC79-AE4BFC769D28}">
      <dgm:prSet/>
      <dgm:spPr/>
      <dgm:t>
        <a:bodyPr/>
        <a:lstStyle/>
        <a:p>
          <a:pPr>
            <a:spcAft>
              <a:spcPts val="600"/>
            </a:spcAft>
          </a:pPr>
          <a:r>
            <a:rPr lang="en-US"/>
            <a:t>days</a:t>
          </a:r>
        </a:p>
      </dgm:t>
    </dgm:pt>
    <dgm:pt modelId="{61891466-C35F-4A41-9870-F5A277F23BA1}" type="parTrans" cxnId="{D8116F65-1030-4865-BE5A-E0056193DAD9}">
      <dgm:prSet/>
      <dgm:spPr/>
      <dgm:t>
        <a:bodyPr/>
        <a:lstStyle/>
        <a:p>
          <a:endParaRPr lang="en-US"/>
        </a:p>
      </dgm:t>
    </dgm:pt>
    <dgm:pt modelId="{3A1CF5A2-B4F3-4376-B475-D5EB092EFED4}" type="sibTrans" cxnId="{D8116F65-1030-4865-BE5A-E0056193DAD9}">
      <dgm:prSet/>
      <dgm:spPr/>
      <dgm:t>
        <a:bodyPr/>
        <a:lstStyle/>
        <a:p>
          <a:endParaRPr lang="en-US"/>
        </a:p>
      </dgm:t>
    </dgm:pt>
    <dgm:pt modelId="{1439A072-DA6B-4C9B-BB50-8210B6DC76D3}">
      <dgm:prSet/>
      <dgm:spPr/>
      <dgm:t>
        <a:bodyPr/>
        <a:lstStyle/>
        <a:p>
          <a:pPr>
            <a:spcAft>
              <a:spcPts val="600"/>
            </a:spcAft>
          </a:pPr>
          <a:r>
            <a:rPr lang="en-US" dirty="0"/>
            <a:t>Low levels deposit over the globe</a:t>
          </a:r>
        </a:p>
      </dgm:t>
    </dgm:pt>
    <dgm:pt modelId="{CF424494-B0EA-48B4-93A1-F1C89D6EE6A4}" type="parTrans" cxnId="{3375FC3F-7C0C-4ED4-9D13-D29B27329970}">
      <dgm:prSet/>
      <dgm:spPr/>
      <dgm:t>
        <a:bodyPr/>
        <a:lstStyle/>
        <a:p>
          <a:endParaRPr lang="en-US"/>
        </a:p>
      </dgm:t>
    </dgm:pt>
    <dgm:pt modelId="{75782B4E-12B3-4B3F-BB3B-A09A3335168C}" type="sibTrans" cxnId="{3375FC3F-7C0C-4ED4-9D13-D29B27329970}">
      <dgm:prSet/>
      <dgm:spPr/>
      <dgm:t>
        <a:bodyPr/>
        <a:lstStyle/>
        <a:p>
          <a:endParaRPr lang="en-US"/>
        </a:p>
      </dgm:t>
    </dgm:pt>
    <dgm:pt modelId="{C35D7AA0-EDF9-4A09-BAD7-8671464A53E6}">
      <dgm:prSet/>
      <dgm:spPr/>
      <dgm:t>
        <a:bodyPr/>
        <a:lstStyle/>
        <a:p>
          <a:pPr>
            <a:spcAft>
              <a:spcPts val="600"/>
            </a:spcAft>
          </a:pPr>
          <a:r>
            <a:rPr lang="en-US" dirty="0"/>
            <a:t>Radiation levels drop by 10X</a:t>
          </a:r>
        </a:p>
      </dgm:t>
    </dgm:pt>
    <dgm:pt modelId="{3BB11A4D-89D1-453F-AC39-33632DD0AA0F}" type="parTrans" cxnId="{B6AED628-F057-4867-BF75-8CA2BA7B9350}">
      <dgm:prSet/>
      <dgm:spPr/>
      <dgm:t>
        <a:bodyPr/>
        <a:lstStyle/>
        <a:p>
          <a:endParaRPr lang="en-US"/>
        </a:p>
      </dgm:t>
    </dgm:pt>
    <dgm:pt modelId="{68A753C8-685A-47DA-9750-A8912E232EE2}" type="sibTrans" cxnId="{B6AED628-F057-4867-BF75-8CA2BA7B9350}">
      <dgm:prSet/>
      <dgm:spPr/>
      <dgm:t>
        <a:bodyPr/>
        <a:lstStyle/>
        <a:p>
          <a:endParaRPr lang="en-US"/>
        </a:p>
      </dgm:t>
    </dgm:pt>
    <dgm:pt modelId="{B9DD8D77-F7E0-41B3-9B4C-4DBC6EDCAB65}">
      <dgm:prSet/>
      <dgm:spPr/>
      <dgm:t>
        <a:bodyPr/>
        <a:lstStyle/>
        <a:p>
          <a:pPr>
            <a:spcAft>
              <a:spcPts val="600"/>
            </a:spcAft>
          </a:pPr>
          <a:r>
            <a:rPr lang="en-US" dirty="0"/>
            <a:t>Fallout reaches ground after 10 minutes or more</a:t>
          </a:r>
        </a:p>
      </dgm:t>
    </dgm:pt>
    <dgm:pt modelId="{81374D54-2E34-4C5E-B2FB-1E8F710424CD}" type="parTrans" cxnId="{F527B080-E93E-4575-BB15-9B372E471CBF}">
      <dgm:prSet/>
      <dgm:spPr/>
      <dgm:t>
        <a:bodyPr/>
        <a:lstStyle/>
        <a:p>
          <a:endParaRPr lang="en-US"/>
        </a:p>
      </dgm:t>
    </dgm:pt>
    <dgm:pt modelId="{B801E9CE-117C-4DA2-953B-D98DF85A6D70}" type="sibTrans" cxnId="{F527B080-E93E-4575-BB15-9B372E471CBF}">
      <dgm:prSet/>
      <dgm:spPr/>
      <dgm:t>
        <a:bodyPr/>
        <a:lstStyle/>
        <a:p>
          <a:endParaRPr lang="en-US"/>
        </a:p>
      </dgm:t>
    </dgm:pt>
    <dgm:pt modelId="{86F1C142-0820-4067-BF16-A7FF45D93797}">
      <dgm:prSet/>
      <dgm:spPr/>
      <dgm:t>
        <a:bodyPr/>
        <a:lstStyle/>
        <a:p>
          <a:pPr>
            <a:spcAft>
              <a:spcPts val="600"/>
            </a:spcAft>
          </a:pPr>
          <a:r>
            <a:rPr lang="en-US" dirty="0"/>
            <a:t>Some hot spots due to rain</a:t>
          </a:r>
        </a:p>
      </dgm:t>
    </dgm:pt>
    <dgm:pt modelId="{077C7472-E6CF-40BD-9F41-9D7220B0EF2C}" type="parTrans" cxnId="{8905F0FD-697F-42CB-995F-8DE23D805D20}">
      <dgm:prSet/>
      <dgm:spPr/>
      <dgm:t>
        <a:bodyPr/>
        <a:lstStyle/>
        <a:p>
          <a:endParaRPr lang="en-US"/>
        </a:p>
      </dgm:t>
    </dgm:pt>
    <dgm:pt modelId="{821A636C-0A62-4C3C-8155-7882F231D104}" type="sibTrans" cxnId="{8905F0FD-697F-42CB-995F-8DE23D805D20}">
      <dgm:prSet/>
      <dgm:spPr/>
      <dgm:t>
        <a:bodyPr/>
        <a:lstStyle/>
        <a:p>
          <a:endParaRPr lang="en-US"/>
        </a:p>
      </dgm:t>
    </dgm:pt>
    <dgm:pt modelId="{D35E8A95-EFB9-4766-88AE-BEB2D624C1D8}" type="pres">
      <dgm:prSet presAssocID="{023341D8-D6C5-4B24-A7F3-91A029D042F2}" presName="linearFlow" presStyleCnt="0">
        <dgm:presLayoutVars>
          <dgm:dir/>
          <dgm:animLvl val="lvl"/>
          <dgm:resizeHandles val="exact"/>
        </dgm:presLayoutVars>
      </dgm:prSet>
      <dgm:spPr/>
    </dgm:pt>
    <dgm:pt modelId="{7E786A99-09C5-48AA-95DC-9156817F8CE3}" type="pres">
      <dgm:prSet presAssocID="{D0EE565D-BE42-4A84-8362-BC42A00102FE}" presName="composite" presStyleCnt="0"/>
      <dgm:spPr/>
    </dgm:pt>
    <dgm:pt modelId="{E60253DD-182C-4424-A157-D84C48C40C7A}" type="pres">
      <dgm:prSet presAssocID="{D0EE565D-BE42-4A84-8362-BC42A00102FE}" presName="parentText" presStyleLbl="alignNode1" presStyleIdx="0" presStyleCnt="3">
        <dgm:presLayoutVars>
          <dgm:chMax val="1"/>
          <dgm:bulletEnabled val="1"/>
        </dgm:presLayoutVars>
      </dgm:prSet>
      <dgm:spPr/>
    </dgm:pt>
    <dgm:pt modelId="{83671750-3E0B-42AD-9810-706554601030}" type="pres">
      <dgm:prSet presAssocID="{D0EE565D-BE42-4A84-8362-BC42A00102FE}" presName="descendantText" presStyleLbl="alignAcc1" presStyleIdx="0" presStyleCnt="3">
        <dgm:presLayoutVars>
          <dgm:bulletEnabled val="1"/>
        </dgm:presLayoutVars>
      </dgm:prSet>
      <dgm:spPr/>
    </dgm:pt>
    <dgm:pt modelId="{D4667713-D712-480F-A7FD-DA5BD6D5D589}" type="pres">
      <dgm:prSet presAssocID="{F46C0D83-2379-42C2-8430-7600FBFE4E2B}" presName="sp" presStyleCnt="0"/>
      <dgm:spPr/>
    </dgm:pt>
    <dgm:pt modelId="{5710F27E-9D1F-4642-85C7-64B74C667610}" type="pres">
      <dgm:prSet presAssocID="{25D94847-DC33-437E-B931-A20072037598}" presName="composite" presStyleCnt="0"/>
      <dgm:spPr/>
    </dgm:pt>
    <dgm:pt modelId="{62D6FB6B-BCA5-4177-81C2-FDD86B835B2F}" type="pres">
      <dgm:prSet presAssocID="{25D94847-DC33-437E-B931-A20072037598}" presName="parentText" presStyleLbl="alignNode1" presStyleIdx="1" presStyleCnt="3">
        <dgm:presLayoutVars>
          <dgm:chMax val="1"/>
          <dgm:bulletEnabled val="1"/>
        </dgm:presLayoutVars>
      </dgm:prSet>
      <dgm:spPr/>
    </dgm:pt>
    <dgm:pt modelId="{3F009630-4677-42E1-9D4C-7D793C7E6EC8}" type="pres">
      <dgm:prSet presAssocID="{25D94847-DC33-437E-B931-A20072037598}" presName="descendantText" presStyleLbl="alignAcc1" presStyleIdx="1" presStyleCnt="3">
        <dgm:presLayoutVars>
          <dgm:bulletEnabled val="1"/>
        </dgm:presLayoutVars>
      </dgm:prSet>
      <dgm:spPr/>
    </dgm:pt>
    <dgm:pt modelId="{AB5DD98D-AAD8-46CD-897D-F0672A76E5AB}" type="pres">
      <dgm:prSet presAssocID="{8170AF17-B026-4F7A-AAFA-9D5ED0E49828}" presName="sp" presStyleCnt="0"/>
      <dgm:spPr/>
    </dgm:pt>
    <dgm:pt modelId="{197C4EB8-9C0F-40DF-9389-1D3AF7BB5BCC}" type="pres">
      <dgm:prSet presAssocID="{6A24BE28-A3D4-45D3-AC79-AE4BFC769D28}" presName="composite" presStyleCnt="0"/>
      <dgm:spPr/>
    </dgm:pt>
    <dgm:pt modelId="{3763CE0E-AC10-4D28-A913-27137ADDF90F}" type="pres">
      <dgm:prSet presAssocID="{6A24BE28-A3D4-45D3-AC79-AE4BFC769D28}" presName="parentText" presStyleLbl="alignNode1" presStyleIdx="2" presStyleCnt="3">
        <dgm:presLayoutVars>
          <dgm:chMax val="1"/>
          <dgm:bulletEnabled val="1"/>
        </dgm:presLayoutVars>
      </dgm:prSet>
      <dgm:spPr/>
    </dgm:pt>
    <dgm:pt modelId="{DA4D6D68-84BE-44D5-9A51-91CB1023F2E4}" type="pres">
      <dgm:prSet presAssocID="{6A24BE28-A3D4-45D3-AC79-AE4BFC769D28}" presName="descendantText" presStyleLbl="alignAcc1" presStyleIdx="2" presStyleCnt="3">
        <dgm:presLayoutVars>
          <dgm:bulletEnabled val="1"/>
        </dgm:presLayoutVars>
      </dgm:prSet>
      <dgm:spPr/>
    </dgm:pt>
  </dgm:ptLst>
  <dgm:cxnLst>
    <dgm:cxn modelId="{61CA6905-E5BD-4460-9064-F9311810D945}" type="presOf" srcId="{6A24BE28-A3D4-45D3-AC79-AE4BFC769D28}" destId="{3763CE0E-AC10-4D28-A913-27137ADDF90F}" srcOrd="0" destOrd="0" presId="urn:microsoft.com/office/officeart/2005/8/layout/chevron2"/>
    <dgm:cxn modelId="{E7131F08-5A87-4CCA-A416-7DC63E7E6458}" srcId="{D0EE565D-BE42-4A84-8362-BC42A00102FE}" destId="{DD3DB209-B9B3-49B3-8E2A-FFAA610ED3E2}" srcOrd="0" destOrd="0" parTransId="{A52615DF-6DAC-456D-AB5F-4E9427131AAF}" sibTransId="{8D0B3E3F-8433-49D6-96F5-CC88D9EAF51E}"/>
    <dgm:cxn modelId="{BFF9A817-78FD-44E0-92C7-3699FB0A7ED1}" type="presOf" srcId="{25D94847-DC33-437E-B931-A20072037598}" destId="{62D6FB6B-BCA5-4177-81C2-FDD86B835B2F}" srcOrd="0" destOrd="0" presId="urn:microsoft.com/office/officeart/2005/8/layout/chevron2"/>
    <dgm:cxn modelId="{B6AED628-F057-4867-BF75-8CA2BA7B9350}" srcId="{25D94847-DC33-437E-B931-A20072037598}" destId="{C35D7AA0-EDF9-4A09-BAD7-8671464A53E6}" srcOrd="1" destOrd="0" parTransId="{3BB11A4D-89D1-453F-AC39-33632DD0AA0F}" sibTransId="{68A753C8-685A-47DA-9750-A8912E232EE2}"/>
    <dgm:cxn modelId="{265C9B2E-E3E4-4DD6-AE65-1A1D5A58399E}" type="presOf" srcId="{94ECEADF-3384-4E7F-B718-A22D489F1A4C}" destId="{3F009630-4677-42E1-9D4C-7D793C7E6EC8}" srcOrd="0" destOrd="0" presId="urn:microsoft.com/office/officeart/2005/8/layout/chevron2"/>
    <dgm:cxn modelId="{3375FC3F-7C0C-4ED4-9D13-D29B27329970}" srcId="{6A24BE28-A3D4-45D3-AC79-AE4BFC769D28}" destId="{1439A072-DA6B-4C9B-BB50-8210B6DC76D3}" srcOrd="0" destOrd="0" parTransId="{CF424494-B0EA-48B4-93A1-F1C89D6EE6A4}" sibTransId="{75782B4E-12B3-4B3F-BB3B-A09A3335168C}"/>
    <dgm:cxn modelId="{8C909F5B-A1C1-4184-B479-8519289D057B}" type="presOf" srcId="{DD3DB209-B9B3-49B3-8E2A-FFAA610ED3E2}" destId="{83671750-3E0B-42AD-9810-706554601030}" srcOrd="0" destOrd="0" presId="urn:microsoft.com/office/officeart/2005/8/layout/chevron2"/>
    <dgm:cxn modelId="{F8DC0441-7F12-4A41-AD27-D68154F2CC3A}" type="presOf" srcId="{C35D7AA0-EDF9-4A09-BAD7-8671464A53E6}" destId="{3F009630-4677-42E1-9D4C-7D793C7E6EC8}" srcOrd="0" destOrd="1" presId="urn:microsoft.com/office/officeart/2005/8/layout/chevron2"/>
    <dgm:cxn modelId="{D8116F65-1030-4865-BE5A-E0056193DAD9}" srcId="{023341D8-D6C5-4B24-A7F3-91A029D042F2}" destId="{6A24BE28-A3D4-45D3-AC79-AE4BFC769D28}" srcOrd="2" destOrd="0" parTransId="{61891466-C35F-4A41-9870-F5A277F23BA1}" sibTransId="{3A1CF5A2-B4F3-4376-B475-D5EB092EFED4}"/>
    <dgm:cxn modelId="{15D1B469-29A6-4DC4-A833-D21DE397E73B}" type="presOf" srcId="{D0EE565D-BE42-4A84-8362-BC42A00102FE}" destId="{E60253DD-182C-4424-A157-D84C48C40C7A}" srcOrd="0" destOrd="0" presId="urn:microsoft.com/office/officeart/2005/8/layout/chevron2"/>
    <dgm:cxn modelId="{C667DB49-6F25-49DF-8821-2B88436E90F7}" srcId="{25D94847-DC33-437E-B931-A20072037598}" destId="{94ECEADF-3384-4E7F-B718-A22D489F1A4C}" srcOrd="0" destOrd="0" parTransId="{56759252-5B66-4E19-B8A3-7E4068713FC8}" sibTransId="{594FCA7C-E639-4E35-95D2-E7B21658F4D4}"/>
    <dgm:cxn modelId="{225C7D53-1AFD-4B57-8155-F343ED67CBFB}" type="presOf" srcId="{1439A072-DA6B-4C9B-BB50-8210B6DC76D3}" destId="{DA4D6D68-84BE-44D5-9A51-91CB1023F2E4}" srcOrd="0" destOrd="0" presId="urn:microsoft.com/office/officeart/2005/8/layout/chevron2"/>
    <dgm:cxn modelId="{F527B080-E93E-4575-BB15-9B372E471CBF}" srcId="{D0EE565D-BE42-4A84-8362-BC42A00102FE}" destId="{B9DD8D77-F7E0-41B3-9B4C-4DBC6EDCAB65}" srcOrd="1" destOrd="0" parTransId="{81374D54-2E34-4C5E-B2FB-1E8F710424CD}" sibTransId="{B801E9CE-117C-4DA2-953B-D98DF85A6D70}"/>
    <dgm:cxn modelId="{E52706A3-9106-40CB-A961-960E0416C6A5}" type="presOf" srcId="{86F1C142-0820-4067-BF16-A7FF45D93797}" destId="{DA4D6D68-84BE-44D5-9A51-91CB1023F2E4}" srcOrd="0" destOrd="1" presId="urn:microsoft.com/office/officeart/2005/8/layout/chevron2"/>
    <dgm:cxn modelId="{38F602B2-1B83-4172-BCA3-34DA54B069BB}" type="presOf" srcId="{023341D8-D6C5-4B24-A7F3-91A029D042F2}" destId="{D35E8A95-EFB9-4766-88AE-BEB2D624C1D8}" srcOrd="0" destOrd="0" presId="urn:microsoft.com/office/officeart/2005/8/layout/chevron2"/>
    <dgm:cxn modelId="{61CCBCD9-7ECF-49B4-AEEA-463870BFADC8}" srcId="{023341D8-D6C5-4B24-A7F3-91A029D042F2}" destId="{D0EE565D-BE42-4A84-8362-BC42A00102FE}" srcOrd="0" destOrd="0" parTransId="{B2083FF3-BE29-437A-8819-AE9270C64F81}" sibTransId="{F46C0D83-2379-42C2-8430-7600FBFE4E2B}"/>
    <dgm:cxn modelId="{9CEF17E1-C726-4201-A539-63376A05D19E}" srcId="{023341D8-D6C5-4B24-A7F3-91A029D042F2}" destId="{25D94847-DC33-437E-B931-A20072037598}" srcOrd="1" destOrd="0" parTransId="{A2573769-C2FF-4D54-9264-CD1C1A679CC8}" sibTransId="{8170AF17-B026-4F7A-AAFA-9D5ED0E49828}"/>
    <dgm:cxn modelId="{1BB03AF3-2358-49E5-9CED-762429B6CB7C}" type="presOf" srcId="{B9DD8D77-F7E0-41B3-9B4C-4DBC6EDCAB65}" destId="{83671750-3E0B-42AD-9810-706554601030}" srcOrd="0" destOrd="1" presId="urn:microsoft.com/office/officeart/2005/8/layout/chevron2"/>
    <dgm:cxn modelId="{8905F0FD-697F-42CB-995F-8DE23D805D20}" srcId="{6A24BE28-A3D4-45D3-AC79-AE4BFC769D28}" destId="{86F1C142-0820-4067-BF16-A7FF45D93797}" srcOrd="1" destOrd="0" parTransId="{077C7472-E6CF-40BD-9F41-9D7220B0EF2C}" sibTransId="{821A636C-0A62-4C3C-8155-7882F231D104}"/>
    <dgm:cxn modelId="{DDFF76D2-9BD6-4C5C-8473-9783871207F1}" type="presParOf" srcId="{D35E8A95-EFB9-4766-88AE-BEB2D624C1D8}" destId="{7E786A99-09C5-48AA-95DC-9156817F8CE3}" srcOrd="0" destOrd="0" presId="urn:microsoft.com/office/officeart/2005/8/layout/chevron2"/>
    <dgm:cxn modelId="{9EA4F972-6C89-43A5-910D-A3E0E1F862FE}" type="presParOf" srcId="{7E786A99-09C5-48AA-95DC-9156817F8CE3}" destId="{E60253DD-182C-4424-A157-D84C48C40C7A}" srcOrd="0" destOrd="0" presId="urn:microsoft.com/office/officeart/2005/8/layout/chevron2"/>
    <dgm:cxn modelId="{ADD19034-8A93-4BDE-A56E-D71E6C2E7F06}" type="presParOf" srcId="{7E786A99-09C5-48AA-95DC-9156817F8CE3}" destId="{83671750-3E0B-42AD-9810-706554601030}" srcOrd="1" destOrd="0" presId="urn:microsoft.com/office/officeart/2005/8/layout/chevron2"/>
    <dgm:cxn modelId="{7D78D2A8-7E1F-4210-9619-48743EF6FEA6}" type="presParOf" srcId="{D35E8A95-EFB9-4766-88AE-BEB2D624C1D8}" destId="{D4667713-D712-480F-A7FD-DA5BD6D5D589}" srcOrd="1" destOrd="0" presId="urn:microsoft.com/office/officeart/2005/8/layout/chevron2"/>
    <dgm:cxn modelId="{21940F5D-3B74-412C-AA2F-280F71BED9BB}" type="presParOf" srcId="{D35E8A95-EFB9-4766-88AE-BEB2D624C1D8}" destId="{5710F27E-9D1F-4642-85C7-64B74C667610}" srcOrd="2" destOrd="0" presId="urn:microsoft.com/office/officeart/2005/8/layout/chevron2"/>
    <dgm:cxn modelId="{0198595C-FC23-4F5A-AD57-5E009ACAFCE8}" type="presParOf" srcId="{5710F27E-9D1F-4642-85C7-64B74C667610}" destId="{62D6FB6B-BCA5-4177-81C2-FDD86B835B2F}" srcOrd="0" destOrd="0" presId="urn:microsoft.com/office/officeart/2005/8/layout/chevron2"/>
    <dgm:cxn modelId="{DFB57F6C-52BC-4D26-BEB3-3280BB2DF6E9}" type="presParOf" srcId="{5710F27E-9D1F-4642-85C7-64B74C667610}" destId="{3F009630-4677-42E1-9D4C-7D793C7E6EC8}" srcOrd="1" destOrd="0" presId="urn:microsoft.com/office/officeart/2005/8/layout/chevron2"/>
    <dgm:cxn modelId="{25B1DB2C-FF1E-4D26-9A57-43951F9BFB3D}" type="presParOf" srcId="{D35E8A95-EFB9-4766-88AE-BEB2D624C1D8}" destId="{AB5DD98D-AAD8-46CD-897D-F0672A76E5AB}" srcOrd="3" destOrd="0" presId="urn:microsoft.com/office/officeart/2005/8/layout/chevron2"/>
    <dgm:cxn modelId="{AEADF1C2-7DFD-4DE7-967B-F9DF144F8578}" type="presParOf" srcId="{D35E8A95-EFB9-4766-88AE-BEB2D624C1D8}" destId="{197C4EB8-9C0F-40DF-9389-1D3AF7BB5BCC}" srcOrd="4" destOrd="0" presId="urn:microsoft.com/office/officeart/2005/8/layout/chevron2"/>
    <dgm:cxn modelId="{9454AA2A-3A2D-49AD-B89D-9BA7350AD1EE}" type="presParOf" srcId="{197C4EB8-9C0F-40DF-9389-1D3AF7BB5BCC}" destId="{3763CE0E-AC10-4D28-A913-27137ADDF90F}" srcOrd="0" destOrd="0" presId="urn:microsoft.com/office/officeart/2005/8/layout/chevron2"/>
    <dgm:cxn modelId="{DEACF06F-5A14-4F4A-A391-5ACC9C21A7C8}" type="presParOf" srcId="{197C4EB8-9C0F-40DF-9389-1D3AF7BB5BCC}" destId="{DA4D6D68-84BE-44D5-9A51-91CB1023F2E4}"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32832A-F6A2-42B8-BBF4-B7A90F1866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5166B4B-DAC1-48EA-BEDB-CADDB83360CC}">
      <dgm:prSet phldrT="[Text]" custT="1"/>
      <dgm:spPr>
        <a:ln>
          <a:noFill/>
        </a:ln>
      </dgm:spPr>
      <dgm:t>
        <a:bodyPr/>
        <a:lstStyle/>
        <a:p>
          <a:r>
            <a:rPr lang="en-US" sz="2000" b="1" dirty="0">
              <a:solidFill>
                <a:srgbClr val="3D465A"/>
              </a:solidFill>
              <a:latin typeface="Arial" panose="020B0604020202020204" pitchFamily="34" charset="0"/>
              <a:cs typeface="Arial" panose="020B0604020202020204" pitchFamily="34" charset="0"/>
            </a:rPr>
            <a:t>Gather Information</a:t>
          </a:r>
        </a:p>
      </dgm:t>
    </dgm:pt>
    <dgm:pt modelId="{97EADB19-E9CE-4E48-A61A-6ED476B3EC9F}" type="parTrans" cxnId="{00A99401-4407-459F-BF17-FAEFFF436453}">
      <dgm:prSet/>
      <dgm:spPr/>
      <dgm:t>
        <a:bodyPr/>
        <a:lstStyle/>
        <a:p>
          <a:endParaRPr lang="en-US" sz="3200">
            <a:latin typeface="Arial" panose="020B0604020202020204" pitchFamily="34" charset="0"/>
            <a:cs typeface="Arial" panose="020B0604020202020204" pitchFamily="34" charset="0"/>
          </a:endParaRPr>
        </a:p>
      </dgm:t>
    </dgm:pt>
    <dgm:pt modelId="{C87A0087-CEC8-4E05-A195-A04152B6CA4E}" type="sibTrans" cxnId="{00A99401-4407-459F-BF17-FAEFFF436453}">
      <dgm:prSet/>
      <dgm:spPr/>
      <dgm:t>
        <a:bodyPr/>
        <a:lstStyle/>
        <a:p>
          <a:endParaRPr lang="en-US" sz="3200">
            <a:latin typeface="Arial" panose="020B0604020202020204" pitchFamily="34" charset="0"/>
            <a:cs typeface="Arial" panose="020B0604020202020204" pitchFamily="34" charset="0"/>
          </a:endParaRPr>
        </a:p>
      </dgm:t>
    </dgm:pt>
    <dgm:pt modelId="{50A24FDB-882F-4F3D-A761-2D4909477E8B}">
      <dgm:prSet phldrT="[Text]" custT="1"/>
      <dgm:spPr>
        <a:ln>
          <a:noFill/>
        </a:ln>
      </dgm:spPr>
      <dgm:t>
        <a:bodyPr/>
        <a:lstStyle/>
        <a:p>
          <a:r>
            <a:rPr lang="en-US" sz="2000" b="1" dirty="0">
              <a:solidFill>
                <a:srgbClr val="3D465A"/>
              </a:solidFill>
              <a:latin typeface="Arial" panose="020B0604020202020204" pitchFamily="34" charset="0"/>
              <a:cs typeface="Arial" panose="020B0604020202020204" pitchFamily="34" charset="0"/>
            </a:rPr>
            <a:t>Organize the Response</a:t>
          </a:r>
        </a:p>
      </dgm:t>
    </dgm:pt>
    <dgm:pt modelId="{1B7B204A-9675-4C3B-8CCE-E8D2D3F7D417}" type="parTrans" cxnId="{B779A83F-9BC8-46CF-95CC-CE0B17D4F7B5}">
      <dgm:prSet/>
      <dgm:spPr/>
      <dgm:t>
        <a:bodyPr/>
        <a:lstStyle/>
        <a:p>
          <a:endParaRPr lang="en-US" sz="3200">
            <a:latin typeface="Arial" panose="020B0604020202020204" pitchFamily="34" charset="0"/>
            <a:cs typeface="Arial" panose="020B0604020202020204" pitchFamily="34" charset="0"/>
          </a:endParaRPr>
        </a:p>
      </dgm:t>
    </dgm:pt>
    <dgm:pt modelId="{3FD74BBE-06C4-490E-BAA5-5BFFF40F2501}" type="sibTrans" cxnId="{B779A83F-9BC8-46CF-95CC-CE0B17D4F7B5}">
      <dgm:prSet/>
      <dgm:spPr/>
      <dgm:t>
        <a:bodyPr/>
        <a:lstStyle/>
        <a:p>
          <a:endParaRPr lang="en-US" sz="3200">
            <a:latin typeface="Arial" panose="020B0604020202020204" pitchFamily="34" charset="0"/>
            <a:cs typeface="Arial" panose="020B0604020202020204" pitchFamily="34" charset="0"/>
          </a:endParaRPr>
        </a:p>
      </dgm:t>
    </dgm:pt>
    <dgm:pt modelId="{16544927-AA17-4591-A442-F882AF8D9914}">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2: Characterize the Impacts</a:t>
          </a:r>
        </a:p>
      </dgm:t>
    </dgm:pt>
    <dgm:pt modelId="{B9E079CB-B653-4644-A153-39A286C1CDA4}" type="parTrans" cxnId="{422915A8-CA5B-47C1-BE52-679A8E80EE12}">
      <dgm:prSet/>
      <dgm:spPr/>
      <dgm:t>
        <a:bodyPr/>
        <a:lstStyle/>
        <a:p>
          <a:endParaRPr lang="en-US" sz="3200">
            <a:latin typeface="Arial" panose="020B0604020202020204" pitchFamily="34" charset="0"/>
            <a:cs typeface="Arial" panose="020B0604020202020204" pitchFamily="34" charset="0"/>
          </a:endParaRPr>
        </a:p>
      </dgm:t>
    </dgm:pt>
    <dgm:pt modelId="{41078230-5E24-4904-886A-CF7910E0904A}" type="sibTrans" cxnId="{422915A8-CA5B-47C1-BE52-679A8E80EE12}">
      <dgm:prSet/>
      <dgm:spPr/>
      <dgm:t>
        <a:bodyPr/>
        <a:lstStyle/>
        <a:p>
          <a:endParaRPr lang="en-US" sz="3200">
            <a:latin typeface="Arial" panose="020B0604020202020204" pitchFamily="34" charset="0"/>
            <a:cs typeface="Arial" panose="020B0604020202020204" pitchFamily="34" charset="0"/>
          </a:endParaRPr>
        </a:p>
      </dgm:t>
    </dgm:pt>
    <dgm:pt modelId="{4FD6921F-1C30-44EB-B3C5-2B31240F7DA5}">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3: Develop a Common Operating Picture</a:t>
          </a:r>
        </a:p>
      </dgm:t>
    </dgm:pt>
    <dgm:pt modelId="{401FDDD8-8FE9-4FC2-9B4E-91985D345C3D}" type="parTrans" cxnId="{71B6E60C-0421-42F4-BBD5-D46C0D555D12}">
      <dgm:prSet/>
      <dgm:spPr/>
      <dgm:t>
        <a:bodyPr/>
        <a:lstStyle/>
        <a:p>
          <a:endParaRPr lang="en-US" sz="3200">
            <a:latin typeface="Arial" panose="020B0604020202020204" pitchFamily="34" charset="0"/>
            <a:cs typeface="Arial" panose="020B0604020202020204" pitchFamily="34" charset="0"/>
          </a:endParaRPr>
        </a:p>
      </dgm:t>
    </dgm:pt>
    <dgm:pt modelId="{7F1EFB88-8552-4506-85C1-633BB66E9A46}" type="sibTrans" cxnId="{71B6E60C-0421-42F4-BBD5-D46C0D555D12}">
      <dgm:prSet/>
      <dgm:spPr/>
      <dgm:t>
        <a:bodyPr/>
        <a:lstStyle/>
        <a:p>
          <a:endParaRPr lang="en-US" sz="3200">
            <a:latin typeface="Arial" panose="020B0604020202020204" pitchFamily="34" charset="0"/>
            <a:cs typeface="Arial" panose="020B0604020202020204" pitchFamily="34" charset="0"/>
          </a:endParaRPr>
        </a:p>
      </dgm:t>
    </dgm:pt>
    <dgm:pt modelId="{BB64B76A-6958-4FE8-94F3-41254DAEEDDA}">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4: Initiate a Zone-Based Response</a:t>
          </a:r>
        </a:p>
      </dgm:t>
    </dgm:pt>
    <dgm:pt modelId="{9AB483F8-7E51-45E6-9CC6-51D27AFF280E}" type="parTrans" cxnId="{4AC4DF2E-35EA-429F-95CC-FEE33CF83E78}">
      <dgm:prSet/>
      <dgm:spPr/>
      <dgm:t>
        <a:bodyPr/>
        <a:lstStyle/>
        <a:p>
          <a:endParaRPr lang="en-US" sz="3200">
            <a:latin typeface="Arial" panose="020B0604020202020204" pitchFamily="34" charset="0"/>
            <a:cs typeface="Arial" panose="020B0604020202020204" pitchFamily="34" charset="0"/>
          </a:endParaRPr>
        </a:p>
      </dgm:t>
    </dgm:pt>
    <dgm:pt modelId="{3423DC7B-8A8B-4CFB-AF74-508EDB2E224C}" type="sibTrans" cxnId="{4AC4DF2E-35EA-429F-95CC-FEE33CF83E78}">
      <dgm:prSet/>
      <dgm:spPr/>
      <dgm:t>
        <a:bodyPr/>
        <a:lstStyle/>
        <a:p>
          <a:endParaRPr lang="en-US" sz="3200">
            <a:latin typeface="Arial" panose="020B0604020202020204" pitchFamily="34" charset="0"/>
            <a:cs typeface="Arial" panose="020B0604020202020204" pitchFamily="34" charset="0"/>
          </a:endParaRPr>
        </a:p>
      </dgm:t>
    </dgm:pt>
    <dgm:pt modelId="{FCA5B346-04DC-478B-BEEE-E2672374734F}">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5: Establish Area Command</a:t>
          </a:r>
        </a:p>
      </dgm:t>
    </dgm:pt>
    <dgm:pt modelId="{996D4F84-7C7F-4F33-9008-5C33FE0739E8}" type="parTrans" cxnId="{7EDD2D35-5C08-4BB8-82C7-60DE2CB17B3F}">
      <dgm:prSet/>
      <dgm:spPr/>
      <dgm:t>
        <a:bodyPr/>
        <a:lstStyle/>
        <a:p>
          <a:endParaRPr lang="en-US" sz="3200">
            <a:latin typeface="Arial" panose="020B0604020202020204" pitchFamily="34" charset="0"/>
            <a:cs typeface="Arial" panose="020B0604020202020204" pitchFamily="34" charset="0"/>
          </a:endParaRPr>
        </a:p>
      </dgm:t>
    </dgm:pt>
    <dgm:pt modelId="{683ACAA5-A030-4E9B-9D06-5EEA0104F3B5}" type="sibTrans" cxnId="{7EDD2D35-5C08-4BB8-82C7-60DE2CB17B3F}">
      <dgm:prSet/>
      <dgm:spPr/>
      <dgm:t>
        <a:bodyPr/>
        <a:lstStyle/>
        <a:p>
          <a:endParaRPr lang="en-US" sz="3200">
            <a:latin typeface="Arial" panose="020B0604020202020204" pitchFamily="34" charset="0"/>
            <a:cs typeface="Arial" panose="020B0604020202020204" pitchFamily="34" charset="0"/>
          </a:endParaRPr>
        </a:p>
      </dgm:t>
    </dgm:pt>
    <dgm:pt modelId="{F96CE7EE-4F82-4C71-99B7-0EA51FA33A91}">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6: Sustain Critical Infrastructure</a:t>
          </a:r>
        </a:p>
      </dgm:t>
    </dgm:pt>
    <dgm:pt modelId="{D54D4533-0546-4C32-AB05-128D884E89E0}" type="parTrans" cxnId="{EE9A1E84-31F3-40B9-8781-5D311D4CF1D0}">
      <dgm:prSet/>
      <dgm:spPr/>
      <dgm:t>
        <a:bodyPr/>
        <a:lstStyle/>
        <a:p>
          <a:endParaRPr lang="en-US" sz="3200">
            <a:latin typeface="Arial" panose="020B0604020202020204" pitchFamily="34" charset="0"/>
            <a:cs typeface="Arial" panose="020B0604020202020204" pitchFamily="34" charset="0"/>
          </a:endParaRPr>
        </a:p>
      </dgm:t>
    </dgm:pt>
    <dgm:pt modelId="{22AFDE4C-B760-46FB-9AF5-63D9341FA3CE}" type="sibTrans" cxnId="{EE9A1E84-31F3-40B9-8781-5D311D4CF1D0}">
      <dgm:prSet/>
      <dgm:spPr/>
      <dgm:t>
        <a:bodyPr/>
        <a:lstStyle/>
        <a:p>
          <a:endParaRPr lang="en-US" sz="3200">
            <a:latin typeface="Arial" panose="020B0604020202020204" pitchFamily="34" charset="0"/>
            <a:cs typeface="Arial" panose="020B0604020202020204" pitchFamily="34" charset="0"/>
          </a:endParaRPr>
        </a:p>
      </dgm:t>
    </dgm:pt>
    <dgm:pt modelId="{31D04BC6-0C65-47B0-9786-E0CBFE71F566}">
      <dgm:prSet custT="1">
        <dgm:style>
          <a:lnRef idx="1">
            <a:schemeClr val="accent2"/>
          </a:lnRef>
          <a:fillRef idx="3">
            <a:schemeClr val="accent2"/>
          </a:fillRef>
          <a:effectRef idx="2">
            <a:schemeClr val="accent2"/>
          </a:effectRef>
          <a:fontRef idx="minor">
            <a:schemeClr val="lt1"/>
          </a:fontRef>
        </dgm:style>
      </dgm:prSet>
      <dgm:spPr>
        <a:noFill/>
        <a:ln>
          <a:noFill/>
        </a:ln>
      </dgm:spPr>
      <dgm:t>
        <a:bodyPr lIns="182880" tIns="0" rIns="182880" bIns="0"/>
        <a:lstStyle/>
        <a:p>
          <a:endParaRPr lang="en-US" sz="2800" b="1" dirty="0">
            <a:solidFill>
              <a:schemeClr val="bg1"/>
            </a:solidFill>
            <a:latin typeface="Arial" panose="020B0604020202020204" pitchFamily="34" charset="0"/>
            <a:cs typeface="Arial" panose="020B0604020202020204" pitchFamily="34" charset="0"/>
          </a:endParaRPr>
        </a:p>
      </dgm:t>
    </dgm:pt>
    <dgm:pt modelId="{4E037529-89DB-4C1B-9E30-35C24B27EBF5}" type="parTrans" cxnId="{F9466FE2-7BF4-467E-AC5B-FAFF205AB571}">
      <dgm:prSet/>
      <dgm:spPr/>
      <dgm:t>
        <a:bodyPr/>
        <a:lstStyle/>
        <a:p>
          <a:endParaRPr lang="en-US" sz="3200">
            <a:latin typeface="Arial" panose="020B0604020202020204" pitchFamily="34" charset="0"/>
            <a:cs typeface="Arial" panose="020B0604020202020204" pitchFamily="34" charset="0"/>
          </a:endParaRPr>
        </a:p>
      </dgm:t>
    </dgm:pt>
    <dgm:pt modelId="{37BC5A40-5F79-4969-A814-DA041E07BE74}" type="sibTrans" cxnId="{F9466FE2-7BF4-467E-AC5B-FAFF205AB571}">
      <dgm:prSet/>
      <dgm:spPr/>
      <dgm:t>
        <a:bodyPr/>
        <a:lstStyle/>
        <a:p>
          <a:endParaRPr lang="en-US" sz="3200">
            <a:latin typeface="Arial" panose="020B0604020202020204" pitchFamily="34" charset="0"/>
            <a:cs typeface="Arial" panose="020B0604020202020204" pitchFamily="34" charset="0"/>
          </a:endParaRPr>
        </a:p>
      </dgm:t>
    </dgm:pt>
    <dgm:pt modelId="{A3934F88-4875-4792-B330-74C91789E27E}">
      <dgm:prSet phldrT="[Text]" custT="1"/>
      <dgm:spPr>
        <a:ln>
          <a:noFill/>
        </a:ln>
      </dgm:spPr>
      <dgm:t>
        <a:bodyPr/>
        <a:lstStyle/>
        <a:p>
          <a:r>
            <a:rPr lang="en-US" sz="2000" b="1" dirty="0">
              <a:solidFill>
                <a:srgbClr val="3D465A"/>
              </a:solidFill>
              <a:latin typeface="Arial" panose="020B0604020202020204" pitchFamily="34" charset="0"/>
              <a:cs typeface="Arial" panose="020B0604020202020204" pitchFamily="34" charset="0"/>
            </a:rPr>
            <a:t>Protect Responders and the Public</a:t>
          </a:r>
        </a:p>
      </dgm:t>
    </dgm:pt>
    <dgm:pt modelId="{19CCB272-11F2-43DC-8FC9-8B3F1772908A}" type="sibTrans" cxnId="{84D66A78-1A82-4A3B-A30B-B09D681C319C}">
      <dgm:prSet/>
      <dgm:spPr/>
      <dgm:t>
        <a:bodyPr/>
        <a:lstStyle/>
        <a:p>
          <a:endParaRPr lang="en-US" sz="3200">
            <a:latin typeface="Arial" panose="020B0604020202020204" pitchFamily="34" charset="0"/>
            <a:cs typeface="Arial" panose="020B0604020202020204" pitchFamily="34" charset="0"/>
          </a:endParaRPr>
        </a:p>
      </dgm:t>
    </dgm:pt>
    <dgm:pt modelId="{8BE16AEC-7E5F-4070-9D81-D233629BEBA9}" type="parTrans" cxnId="{84D66A78-1A82-4A3B-A30B-B09D681C319C}">
      <dgm:prSet/>
      <dgm:spPr/>
      <dgm:t>
        <a:bodyPr/>
        <a:lstStyle/>
        <a:p>
          <a:endParaRPr lang="en-US" sz="3200">
            <a:latin typeface="Arial" panose="020B0604020202020204" pitchFamily="34" charset="0"/>
            <a:cs typeface="Arial" panose="020B0604020202020204" pitchFamily="34" charset="0"/>
          </a:endParaRPr>
        </a:p>
      </dgm:t>
    </dgm:pt>
    <dgm:pt modelId="{59BC41BB-FF92-485A-9366-EDE5E6183DD8}">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1: Immediately Issue Alert to Get Inside</a:t>
          </a:r>
        </a:p>
      </dgm:t>
    </dgm:pt>
    <dgm:pt modelId="{47562F65-DD91-427D-BCC4-BF9178E6C151}" type="sibTrans" cxnId="{16A157BD-5397-4C84-9F4D-5CC8B4071EA7}">
      <dgm:prSet/>
      <dgm:spPr/>
      <dgm:t>
        <a:bodyPr/>
        <a:lstStyle/>
        <a:p>
          <a:endParaRPr lang="en-US" sz="3200">
            <a:latin typeface="Arial" panose="020B0604020202020204" pitchFamily="34" charset="0"/>
            <a:cs typeface="Arial" panose="020B0604020202020204" pitchFamily="34" charset="0"/>
          </a:endParaRPr>
        </a:p>
      </dgm:t>
    </dgm:pt>
    <dgm:pt modelId="{277F356C-8D68-486A-A2D4-D965C99E0C6B}" type="parTrans" cxnId="{16A157BD-5397-4C84-9F4D-5CC8B4071EA7}">
      <dgm:prSet/>
      <dgm:spPr/>
      <dgm:t>
        <a:bodyPr/>
        <a:lstStyle/>
        <a:p>
          <a:endParaRPr lang="en-US" sz="3200">
            <a:latin typeface="Arial" panose="020B0604020202020204" pitchFamily="34" charset="0"/>
            <a:cs typeface="Arial" panose="020B0604020202020204" pitchFamily="34" charset="0"/>
          </a:endParaRPr>
        </a:p>
      </dgm:t>
    </dgm:pt>
    <dgm:pt modelId="{30AD7E8A-81EB-4F72-BD0A-3EA6DC56E404}">
      <dgm:prSet phldrT="[Text]" custT="1"/>
      <dgm:spPr>
        <a:ln>
          <a:noFill/>
        </a:ln>
      </dgm:spPr>
      <dgm:t>
        <a:bodyPr/>
        <a:lstStyle/>
        <a:p>
          <a:r>
            <a:rPr lang="en-US" sz="2000" b="1" dirty="0">
              <a:solidFill>
                <a:srgbClr val="3D465A"/>
              </a:solidFill>
              <a:latin typeface="Arial" panose="020B0604020202020204" pitchFamily="34" charset="0"/>
              <a:cs typeface="Arial" panose="020B0604020202020204" pitchFamily="34" charset="0"/>
            </a:rPr>
            <a:t>Provide Care to Survivors</a:t>
          </a:r>
        </a:p>
      </dgm:t>
    </dgm:pt>
    <dgm:pt modelId="{22413EA7-6A61-488E-9054-3EB217CF715A}" type="sibTrans" cxnId="{1713E659-5F5C-4A51-B1EF-81D2778DC69B}">
      <dgm:prSet/>
      <dgm:spPr/>
      <dgm:t>
        <a:bodyPr/>
        <a:lstStyle/>
        <a:p>
          <a:endParaRPr lang="en-US" sz="3200">
            <a:latin typeface="Arial" panose="020B0604020202020204" pitchFamily="34" charset="0"/>
            <a:cs typeface="Arial" panose="020B0604020202020204" pitchFamily="34" charset="0"/>
          </a:endParaRPr>
        </a:p>
      </dgm:t>
    </dgm:pt>
    <dgm:pt modelId="{3AFCBB16-E682-4167-9F94-A603C2690D39}" type="parTrans" cxnId="{1713E659-5F5C-4A51-B1EF-81D2778DC69B}">
      <dgm:prSet/>
      <dgm:spPr/>
      <dgm:t>
        <a:bodyPr/>
        <a:lstStyle/>
        <a:p>
          <a:endParaRPr lang="en-US" sz="3200">
            <a:latin typeface="Arial" panose="020B0604020202020204" pitchFamily="34" charset="0"/>
            <a:cs typeface="Arial" panose="020B0604020202020204" pitchFamily="34" charset="0"/>
          </a:endParaRPr>
        </a:p>
      </dgm:t>
    </dgm:pt>
    <dgm:pt modelId="{11EBAFD6-12A9-4DDF-A1A5-BC2E9B2888B6}">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7: Evacuate</a:t>
          </a:r>
        </a:p>
      </dgm:t>
    </dgm:pt>
    <dgm:pt modelId="{48030210-A9C2-485C-B956-97152F7608AD}" type="sibTrans" cxnId="{BA8F0606-161B-481B-9B9B-152825F8B8CC}">
      <dgm:prSet/>
      <dgm:spPr/>
      <dgm:t>
        <a:bodyPr/>
        <a:lstStyle/>
        <a:p>
          <a:endParaRPr lang="en-US" sz="3200">
            <a:latin typeface="Arial" panose="020B0604020202020204" pitchFamily="34" charset="0"/>
            <a:cs typeface="Arial" panose="020B0604020202020204" pitchFamily="34" charset="0"/>
          </a:endParaRPr>
        </a:p>
      </dgm:t>
    </dgm:pt>
    <dgm:pt modelId="{7861E63E-30CF-4E34-AD6B-484F1F1D906B}" type="parTrans" cxnId="{BA8F0606-161B-481B-9B9B-152825F8B8CC}">
      <dgm:prSet/>
      <dgm:spPr/>
      <dgm:t>
        <a:bodyPr/>
        <a:lstStyle/>
        <a:p>
          <a:endParaRPr lang="en-US" sz="3200">
            <a:latin typeface="Arial" panose="020B0604020202020204" pitchFamily="34" charset="0"/>
            <a:cs typeface="Arial" panose="020B0604020202020204" pitchFamily="34" charset="0"/>
          </a:endParaRPr>
        </a:p>
      </dgm:t>
    </dgm:pt>
    <dgm:pt modelId="{D10B2B4F-B453-4F16-8545-A62E0B58CD18}">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8: Triage, Stabilize, and Transport</a:t>
          </a:r>
        </a:p>
      </dgm:t>
    </dgm:pt>
    <dgm:pt modelId="{4E9D0EB6-7D05-4A2E-95D6-31ADA042137C}" type="sibTrans" cxnId="{9DFAC120-8D18-4521-91A1-70EE80BD86D6}">
      <dgm:prSet/>
      <dgm:spPr/>
      <dgm:t>
        <a:bodyPr/>
        <a:lstStyle/>
        <a:p>
          <a:endParaRPr lang="en-US" sz="3200">
            <a:latin typeface="Arial" panose="020B0604020202020204" pitchFamily="34" charset="0"/>
            <a:cs typeface="Arial" panose="020B0604020202020204" pitchFamily="34" charset="0"/>
          </a:endParaRPr>
        </a:p>
      </dgm:t>
    </dgm:pt>
    <dgm:pt modelId="{E8E54660-4E9D-46FE-825B-A29A6C6F0375}" type="parTrans" cxnId="{9DFAC120-8D18-4521-91A1-70EE80BD86D6}">
      <dgm:prSet/>
      <dgm:spPr/>
      <dgm:t>
        <a:bodyPr/>
        <a:lstStyle/>
        <a:p>
          <a:endParaRPr lang="en-US" sz="3200">
            <a:latin typeface="Arial" panose="020B0604020202020204" pitchFamily="34" charset="0"/>
            <a:cs typeface="Arial" panose="020B0604020202020204" pitchFamily="34" charset="0"/>
          </a:endParaRPr>
        </a:p>
      </dgm:t>
    </dgm:pt>
    <dgm:pt modelId="{962C898B-CE61-493B-A555-A316C4EDFE5D}">
      <dgm:prSet phldrT="[Text]" custT="1"/>
      <dgm:spPr>
        <a:ln>
          <a:noFill/>
        </a:ln>
      </dgm:spPr>
      <dgm:t>
        <a:bodyPr/>
        <a:lstStyle/>
        <a:p>
          <a:r>
            <a:rPr lang="en-US" sz="1800" dirty="0">
              <a:solidFill>
                <a:srgbClr val="3D465A"/>
              </a:solidFill>
              <a:latin typeface="Arial" panose="020B0604020202020204" pitchFamily="34" charset="0"/>
              <a:cs typeface="Arial" panose="020B0604020202020204" pitchFamily="34" charset="0"/>
            </a:rPr>
            <a:t>Tactic 9: Decontaminate</a:t>
          </a:r>
        </a:p>
      </dgm:t>
    </dgm:pt>
    <dgm:pt modelId="{71BA4D6D-811B-4D12-AFDE-A4F540C2BA52}" type="sibTrans" cxnId="{763D22AF-87B1-4A21-A7C5-099E51912713}">
      <dgm:prSet/>
      <dgm:spPr/>
      <dgm:t>
        <a:bodyPr/>
        <a:lstStyle/>
        <a:p>
          <a:endParaRPr lang="en-US" sz="3200">
            <a:latin typeface="Arial" panose="020B0604020202020204" pitchFamily="34" charset="0"/>
            <a:cs typeface="Arial" panose="020B0604020202020204" pitchFamily="34" charset="0"/>
          </a:endParaRPr>
        </a:p>
      </dgm:t>
    </dgm:pt>
    <dgm:pt modelId="{1D5CC82B-5C7C-4440-9CE2-D615C17D9346}" type="parTrans" cxnId="{763D22AF-87B1-4A21-A7C5-099E51912713}">
      <dgm:prSet/>
      <dgm:spPr/>
      <dgm:t>
        <a:bodyPr/>
        <a:lstStyle/>
        <a:p>
          <a:endParaRPr lang="en-US" sz="3200">
            <a:latin typeface="Arial" panose="020B0604020202020204" pitchFamily="34" charset="0"/>
            <a:cs typeface="Arial" panose="020B0604020202020204" pitchFamily="34" charset="0"/>
          </a:endParaRPr>
        </a:p>
      </dgm:t>
    </dgm:pt>
    <dgm:pt modelId="{66067F11-D184-4A96-917B-993F2E453B7D}">
      <dgm:prSet phldrT="[Text]" custT="1"/>
      <dgm:spPr>
        <a:noFill/>
        <a:ln>
          <a:noFill/>
        </a:ln>
      </dgm:spPr>
      <dgm:t>
        <a:bodyPr/>
        <a:lstStyle/>
        <a:p>
          <a:r>
            <a:rPr lang="en-US" sz="2000" b="1" dirty="0">
              <a:solidFill>
                <a:srgbClr val="3D465A"/>
              </a:solidFill>
              <a:latin typeface="Arial" panose="020B0604020202020204" pitchFamily="34" charset="0"/>
              <a:cs typeface="Arial" panose="020B0604020202020204" pitchFamily="34" charset="0"/>
            </a:rPr>
            <a:t>Prepare for Intermediate Phase</a:t>
          </a:r>
        </a:p>
      </dgm:t>
    </dgm:pt>
    <dgm:pt modelId="{7C429364-2E4E-4D99-B4FE-A8A5943F830B}" type="sibTrans" cxnId="{19CDE4D3-51DC-43C3-A179-535EF9029D48}">
      <dgm:prSet/>
      <dgm:spPr/>
      <dgm:t>
        <a:bodyPr/>
        <a:lstStyle/>
        <a:p>
          <a:endParaRPr lang="en-US" sz="3200">
            <a:latin typeface="Arial" panose="020B0604020202020204" pitchFamily="34" charset="0"/>
            <a:cs typeface="Arial" panose="020B0604020202020204" pitchFamily="34" charset="0"/>
          </a:endParaRPr>
        </a:p>
      </dgm:t>
    </dgm:pt>
    <dgm:pt modelId="{06270BE2-8A58-4552-B310-3EE657B361D4}" type="parTrans" cxnId="{19CDE4D3-51DC-43C3-A179-535EF9029D48}">
      <dgm:prSet/>
      <dgm:spPr/>
      <dgm:t>
        <a:bodyPr/>
        <a:lstStyle/>
        <a:p>
          <a:endParaRPr lang="en-US" sz="3200">
            <a:latin typeface="Arial" panose="020B0604020202020204" pitchFamily="34" charset="0"/>
            <a:cs typeface="Arial" panose="020B0604020202020204" pitchFamily="34" charset="0"/>
          </a:endParaRPr>
        </a:p>
      </dgm:t>
    </dgm:pt>
    <dgm:pt modelId="{FF7F5AAB-87DA-4397-ABDB-50C953C487E6}">
      <dgm:prSet phldrT="[Text]" custT="1"/>
      <dgm:spPr>
        <a:noFill/>
        <a:ln>
          <a:noFill/>
        </a:ln>
      </dgm:spPr>
      <dgm:t>
        <a:bodyPr/>
        <a:lstStyle/>
        <a:p>
          <a:r>
            <a:rPr lang="en-US" sz="1800" dirty="0">
              <a:solidFill>
                <a:srgbClr val="3D465A"/>
              </a:solidFill>
              <a:latin typeface="Arial" panose="020B0604020202020204" pitchFamily="34" charset="0"/>
              <a:cs typeface="Arial" panose="020B0604020202020204" pitchFamily="34" charset="0"/>
            </a:rPr>
            <a:t>Tactic 10: Transition to a Prolonged Response</a:t>
          </a:r>
        </a:p>
      </dgm:t>
    </dgm:pt>
    <dgm:pt modelId="{3DAC2713-A799-4735-9A4B-120B311FF0AB}" type="sibTrans" cxnId="{F895A19E-1D62-4339-BEE7-42F88FA82A14}">
      <dgm:prSet/>
      <dgm:spPr/>
      <dgm:t>
        <a:bodyPr/>
        <a:lstStyle/>
        <a:p>
          <a:endParaRPr lang="en-US" sz="3200">
            <a:latin typeface="Arial" panose="020B0604020202020204" pitchFamily="34" charset="0"/>
            <a:cs typeface="Arial" panose="020B0604020202020204" pitchFamily="34" charset="0"/>
          </a:endParaRPr>
        </a:p>
      </dgm:t>
    </dgm:pt>
    <dgm:pt modelId="{81653A07-C4A7-4FF2-8326-E4F0830D06C4}" type="parTrans" cxnId="{F895A19E-1D62-4339-BEE7-42F88FA82A14}">
      <dgm:prSet/>
      <dgm:spPr/>
      <dgm:t>
        <a:bodyPr/>
        <a:lstStyle/>
        <a:p>
          <a:endParaRPr lang="en-US" sz="3200">
            <a:latin typeface="Arial" panose="020B0604020202020204" pitchFamily="34" charset="0"/>
            <a:cs typeface="Arial" panose="020B0604020202020204" pitchFamily="34" charset="0"/>
          </a:endParaRPr>
        </a:p>
      </dgm:t>
    </dgm:pt>
    <dgm:pt modelId="{470AD508-4188-420E-8CB2-994068BDB3FD}" type="pres">
      <dgm:prSet presAssocID="{3132832A-F6A2-42B8-BBF4-B7A90F1866E7}" presName="Name0" presStyleCnt="0">
        <dgm:presLayoutVars>
          <dgm:dir/>
          <dgm:resizeHandles val="exact"/>
        </dgm:presLayoutVars>
      </dgm:prSet>
      <dgm:spPr/>
    </dgm:pt>
    <dgm:pt modelId="{EF584447-CA4C-407F-9036-04F1AD5B1D09}" type="pres">
      <dgm:prSet presAssocID="{31D04BC6-0C65-47B0-9786-E0CBFE71F566}" presName="composite" presStyleCnt="0"/>
      <dgm:spPr/>
    </dgm:pt>
    <dgm:pt modelId="{B0E9236D-6222-4810-9ED9-43CDF9DE6096}" type="pres">
      <dgm:prSet presAssocID="{31D04BC6-0C65-47B0-9786-E0CBFE71F566}" presName="rect1" presStyleLbl="trAlignAcc1" presStyleIdx="0" presStyleCnt="6" custScaleX="71584" custScaleY="61230" custLinFactNeighborX="-18911" custLinFactNeighborY="-13779">
        <dgm:presLayoutVars>
          <dgm:bulletEnabled val="1"/>
        </dgm:presLayoutVars>
      </dgm:prSet>
      <dgm:spPr>
        <a:prstGeom prst="roundRect">
          <a:avLst/>
        </a:prstGeom>
      </dgm:spPr>
    </dgm:pt>
    <dgm:pt modelId="{B38882A6-86C7-4C02-8686-0F4AD4498139}" type="pres">
      <dgm:prSet presAssocID="{31D04BC6-0C65-47B0-9786-E0CBFE71F566}" presName="rect2" presStyleLbl="fgImgPlace1" presStyleIdx="0" presStyleCnt="6" custScaleX="37307" custScaleY="25824" custLinFactNeighborX="27415" custLinFactNeighborY="-40136"/>
      <dgm:spPr>
        <a:prstGeom prst="roundRect">
          <a:avLst/>
        </a:prstGeom>
        <a:noFill/>
        <a:ln>
          <a:noFill/>
        </a:ln>
      </dgm:spPr>
    </dgm:pt>
    <dgm:pt modelId="{B0189DC3-C76C-4311-826D-A53B298B4C0C}" type="pres">
      <dgm:prSet presAssocID="{37BC5A40-5F79-4969-A814-DA041E07BE74}" presName="sibTrans" presStyleCnt="0"/>
      <dgm:spPr/>
    </dgm:pt>
    <dgm:pt modelId="{540C7358-7E97-4242-B5DE-76D8E8A36D26}" type="pres">
      <dgm:prSet presAssocID="{50A24FDB-882F-4F3D-A761-2D4909477E8B}" presName="composite" presStyleCnt="0"/>
      <dgm:spPr/>
    </dgm:pt>
    <dgm:pt modelId="{E491C3CA-F577-4A82-9B8D-E7477405AC3E}" type="pres">
      <dgm:prSet presAssocID="{50A24FDB-882F-4F3D-A761-2D4909477E8B}" presName="rect1" presStyleLbl="trAlignAcc1" presStyleIdx="1" presStyleCnt="6" custScaleX="117261" custLinFactNeighborX="12348" custLinFactNeighborY="-3033">
        <dgm:presLayoutVars>
          <dgm:bulletEnabled val="1"/>
        </dgm:presLayoutVars>
      </dgm:prSet>
      <dgm:spPr/>
    </dgm:pt>
    <dgm:pt modelId="{68DA1EB5-CEEE-42B6-8F83-0DB1ECF90E31}" type="pres">
      <dgm:prSet presAssocID="{50A24FDB-882F-4F3D-A761-2D4909477E8B}" presName="rect2" presStyleLbl="fgImgPlace1" presStyleIdx="1" presStyleCnt="6" custLinFactNeighborX="20212" custLinFactNeighborY="4605"/>
      <dgm:spPr>
        <a:blipFill rotWithShape="1">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25000" r="-25000"/>
          </a:stretch>
        </a:blipFill>
      </dgm:spPr>
    </dgm:pt>
    <dgm:pt modelId="{8F4A9565-E9C0-48BC-9B19-2A824475DF2C}" type="pres">
      <dgm:prSet presAssocID="{3FD74BBE-06C4-490E-BAA5-5BFFF40F2501}" presName="sibTrans" presStyleCnt="0"/>
      <dgm:spPr/>
    </dgm:pt>
    <dgm:pt modelId="{DB2F69D1-13F3-43A3-B605-45F3D3A9E7B8}" type="pres">
      <dgm:prSet presAssocID="{A3934F88-4875-4792-B330-74C91789E27E}" presName="composite" presStyleCnt="0"/>
      <dgm:spPr/>
    </dgm:pt>
    <dgm:pt modelId="{83EBEEDB-82D6-45E0-8996-33D3351ECA83}" type="pres">
      <dgm:prSet presAssocID="{A3934F88-4875-4792-B330-74C91789E27E}" presName="rect1" presStyleLbl="trAlignAcc1" presStyleIdx="2" presStyleCnt="6" custScaleX="99267" custLinFactNeighborX="-3781" custLinFactNeighborY="-6786">
        <dgm:presLayoutVars>
          <dgm:bulletEnabled val="1"/>
        </dgm:presLayoutVars>
      </dgm:prSet>
      <dgm:spPr/>
    </dgm:pt>
    <dgm:pt modelId="{EC0A4D3C-1EA9-4825-874F-0D8E9AB5D876}" type="pres">
      <dgm:prSet presAssocID="{A3934F88-4875-4792-B330-74C91789E27E}" presName="rect2" presStyleLbl="fgImgPlace1" presStyleIdx="2" presStyleCnt="6" custScaleX="106781" custScaleY="68791" custLinFactNeighborX="-30219" custLinFactNeighborY="8"/>
      <dgm:spPr>
        <a:blipFill rotWithShape="1">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4000" b="-4000"/>
          </a:stretch>
        </a:blipFill>
        <a:ln>
          <a:noFill/>
        </a:ln>
      </dgm:spPr>
    </dgm:pt>
    <dgm:pt modelId="{5399C6E4-7ED8-4E80-A3CC-6C19527CAAD7}" type="pres">
      <dgm:prSet presAssocID="{19CCB272-11F2-43DC-8FC9-8B3F1772908A}" presName="sibTrans" presStyleCnt="0"/>
      <dgm:spPr/>
    </dgm:pt>
    <dgm:pt modelId="{41B1EACD-ABC9-4F33-8E0A-C8897B5AE51D}" type="pres">
      <dgm:prSet presAssocID="{30AD7E8A-81EB-4F72-BD0A-3EA6DC56E404}" presName="composite" presStyleCnt="0"/>
      <dgm:spPr/>
    </dgm:pt>
    <dgm:pt modelId="{D3592CB8-8D7D-4B71-AA6C-488C634ADE43}" type="pres">
      <dgm:prSet presAssocID="{30AD7E8A-81EB-4F72-BD0A-3EA6DC56E404}" presName="rect1" presStyleLbl="trAlignAcc1" presStyleIdx="3" presStyleCnt="6" custScaleX="115629" custLinFactNeighborX="2631" custLinFactNeighborY="-10782">
        <dgm:presLayoutVars>
          <dgm:bulletEnabled val="1"/>
        </dgm:presLayoutVars>
      </dgm:prSet>
      <dgm:spPr/>
    </dgm:pt>
    <dgm:pt modelId="{2A92D300-D5F1-4A58-8F64-AE3A2C5052B8}" type="pres">
      <dgm:prSet presAssocID="{30AD7E8A-81EB-4F72-BD0A-3EA6DC56E404}" presName="rect2" presStyleLbl="fgImgPlace1" presStyleIdx="3" presStyleCnt="6" custScaleY="84697" custLinFactNeighborX="-28794" custLinFactNeighborY="-2147"/>
      <dgm:spPr>
        <a:blipFill rotWithShape="1">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25000" r="-25000"/>
          </a:stretch>
        </a:blipFill>
      </dgm:spPr>
    </dgm:pt>
    <dgm:pt modelId="{DEF3E5E1-2AB3-410F-8565-361DB899B504}" type="pres">
      <dgm:prSet presAssocID="{22413EA7-6A61-488E-9054-3EB217CF715A}" presName="sibTrans" presStyleCnt="0"/>
      <dgm:spPr/>
    </dgm:pt>
    <dgm:pt modelId="{B5028DA0-0E96-4596-8EE0-C68A82627BC5}" type="pres">
      <dgm:prSet presAssocID="{85166B4B-DAC1-48EA-BEDB-CADDB83360CC}" presName="composite" presStyleCnt="0"/>
      <dgm:spPr/>
    </dgm:pt>
    <dgm:pt modelId="{49C18004-0CB9-4834-9721-137BC0BC3F9E}" type="pres">
      <dgm:prSet presAssocID="{85166B4B-DAC1-48EA-BEDB-CADDB83360CC}" presName="rect1" presStyleLbl="trAlignAcc1" presStyleIdx="4" presStyleCnt="6" custScaleX="107753" custLinFactNeighborX="1006" custLinFactNeighborY="-17489">
        <dgm:presLayoutVars>
          <dgm:bulletEnabled val="1"/>
        </dgm:presLayoutVars>
      </dgm:prSet>
      <dgm:spPr/>
    </dgm:pt>
    <dgm:pt modelId="{7BEEF975-680D-48D8-8CDE-5D82913344EF}" type="pres">
      <dgm:prSet presAssocID="{85166B4B-DAC1-48EA-BEDB-CADDB83360CC}" presName="rect2" presStyleLbl="fgImgPlace1" presStyleIdx="4" presStyleCnt="6" custScaleX="109289" custScaleY="63041" custLinFactNeighborX="-20178" custLinFactNeighborY="-11619"/>
      <dgm:spPr>
        <a:blipFill rotWithShape="1">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10000" b="-10000"/>
          </a:stretch>
        </a:blipFill>
        <a:ln>
          <a:noFill/>
        </a:ln>
      </dgm:spPr>
    </dgm:pt>
    <dgm:pt modelId="{3C07CB94-AEAB-4142-A120-F21B89D1FAE9}" type="pres">
      <dgm:prSet presAssocID="{C87A0087-CEC8-4E05-A195-A04152B6CA4E}" presName="sibTrans" presStyleCnt="0"/>
      <dgm:spPr/>
    </dgm:pt>
    <dgm:pt modelId="{2A8740C6-79A0-49F5-8A0C-55E48A8E45A9}" type="pres">
      <dgm:prSet presAssocID="{66067F11-D184-4A96-917B-993F2E453B7D}" presName="composite" presStyleCnt="0"/>
      <dgm:spPr/>
    </dgm:pt>
    <dgm:pt modelId="{CC1DE1E6-1978-4F41-83DE-FE3218849AD4}" type="pres">
      <dgm:prSet presAssocID="{66067F11-D184-4A96-917B-993F2E453B7D}" presName="rect1" presStyleLbl="trAlignAcc1" presStyleIdx="5" presStyleCnt="6" custScaleX="110431" custLinFactNeighborX="-3298" custLinFactNeighborY="-21687">
        <dgm:presLayoutVars>
          <dgm:bulletEnabled val="1"/>
        </dgm:presLayoutVars>
      </dgm:prSet>
      <dgm:spPr/>
    </dgm:pt>
    <dgm:pt modelId="{A8080EDE-D387-40EC-AC11-E06B57C6A47B}" type="pres">
      <dgm:prSet presAssocID="{66067F11-D184-4A96-917B-993F2E453B7D}" presName="rect2" presStyleLbl="fgImgPlace1" presStyleIdx="5" presStyleCnt="6" custLinFactNeighborX="-39120" custLinFactNeighborY="-16358"/>
      <dgm:spPr>
        <a:blipFill rotWithShape="1">
          <a:blip xmlns:r="http://schemas.openxmlformats.org/officeDocument/2006/relationships"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25000" r="-25000"/>
          </a:stretch>
        </a:blipFill>
      </dgm:spPr>
    </dgm:pt>
  </dgm:ptLst>
  <dgm:cxnLst>
    <dgm:cxn modelId="{00A99401-4407-459F-BF17-FAEFFF436453}" srcId="{3132832A-F6A2-42B8-BBF4-B7A90F1866E7}" destId="{85166B4B-DAC1-48EA-BEDB-CADDB83360CC}" srcOrd="4" destOrd="0" parTransId="{97EADB19-E9CE-4E48-A61A-6ED476B3EC9F}" sibTransId="{C87A0087-CEC8-4E05-A195-A04152B6CA4E}"/>
    <dgm:cxn modelId="{BA8F0606-161B-481B-9B9B-152825F8B8CC}" srcId="{30AD7E8A-81EB-4F72-BD0A-3EA6DC56E404}" destId="{11EBAFD6-12A9-4DDF-A1A5-BC2E9B2888B6}" srcOrd="0" destOrd="0" parTransId="{7861E63E-30CF-4E34-AD6B-484F1F1D906B}" sibTransId="{48030210-A9C2-485C-B956-97152F7608AD}"/>
    <dgm:cxn modelId="{71B6E60C-0421-42F4-BBD5-D46C0D555D12}" srcId="{85166B4B-DAC1-48EA-BEDB-CADDB83360CC}" destId="{4FD6921F-1C30-44EB-B3C5-2B31240F7DA5}" srcOrd="1" destOrd="0" parTransId="{401FDDD8-8FE9-4FC2-9B4E-91985D345C3D}" sibTransId="{7F1EFB88-8552-4506-85C1-633BB66E9A46}"/>
    <dgm:cxn modelId="{23B55F1F-9D57-4F9A-A471-F559B2DDC4A0}" type="presOf" srcId="{59BC41BB-FF92-485A-9366-EDE5E6183DD8}" destId="{83EBEEDB-82D6-45E0-8996-33D3351ECA83}" srcOrd="0" destOrd="1" presId="urn:microsoft.com/office/officeart/2008/layout/PictureStrips"/>
    <dgm:cxn modelId="{9DFAC120-8D18-4521-91A1-70EE80BD86D6}" srcId="{30AD7E8A-81EB-4F72-BD0A-3EA6DC56E404}" destId="{D10B2B4F-B453-4F16-8545-A62E0B58CD18}" srcOrd="1" destOrd="0" parTransId="{E8E54660-4E9D-46FE-825B-A29A6C6F0375}" sibTransId="{4E9D0EB6-7D05-4A2E-95D6-31ADA042137C}"/>
    <dgm:cxn modelId="{A4612B22-AED4-499A-8B13-B2007ABBBB0F}" type="presOf" srcId="{11EBAFD6-12A9-4DDF-A1A5-BC2E9B2888B6}" destId="{D3592CB8-8D7D-4B71-AA6C-488C634ADE43}" srcOrd="0" destOrd="1" presId="urn:microsoft.com/office/officeart/2008/layout/PictureStrips"/>
    <dgm:cxn modelId="{740A072E-8A1B-45AF-9B6B-2F3AAD79190A}" type="presOf" srcId="{31D04BC6-0C65-47B0-9786-E0CBFE71F566}" destId="{B0E9236D-6222-4810-9ED9-43CDF9DE6096}" srcOrd="0" destOrd="0" presId="urn:microsoft.com/office/officeart/2008/layout/PictureStrips"/>
    <dgm:cxn modelId="{4AC4DF2E-35EA-429F-95CC-FEE33CF83E78}" srcId="{50A24FDB-882F-4F3D-A761-2D4909477E8B}" destId="{BB64B76A-6958-4FE8-94F3-41254DAEEDDA}" srcOrd="0" destOrd="0" parTransId="{9AB483F8-7E51-45E6-9CC6-51D27AFF280E}" sibTransId="{3423DC7B-8A8B-4CFB-AF74-508EDB2E224C}"/>
    <dgm:cxn modelId="{891EBA33-DEF7-4CA4-883B-644A35C236FF}" type="presOf" srcId="{30AD7E8A-81EB-4F72-BD0A-3EA6DC56E404}" destId="{D3592CB8-8D7D-4B71-AA6C-488C634ADE43}" srcOrd="0" destOrd="0" presId="urn:microsoft.com/office/officeart/2008/layout/PictureStrips"/>
    <dgm:cxn modelId="{7EDD2D35-5C08-4BB8-82C7-60DE2CB17B3F}" srcId="{50A24FDB-882F-4F3D-A761-2D4909477E8B}" destId="{FCA5B346-04DC-478B-BEEE-E2672374734F}" srcOrd="1" destOrd="0" parTransId="{996D4F84-7C7F-4F33-9008-5C33FE0739E8}" sibTransId="{683ACAA5-A030-4E9B-9D06-5EEA0104F3B5}"/>
    <dgm:cxn modelId="{B779A83F-9BC8-46CF-95CC-CE0B17D4F7B5}" srcId="{3132832A-F6A2-42B8-BBF4-B7A90F1866E7}" destId="{50A24FDB-882F-4F3D-A761-2D4909477E8B}" srcOrd="1" destOrd="0" parTransId="{1B7B204A-9675-4C3B-8CCE-E8D2D3F7D417}" sibTransId="{3FD74BBE-06C4-490E-BAA5-5BFFF40F2501}"/>
    <dgm:cxn modelId="{36B8A465-609E-4EFD-BE5E-7AA514F61FA9}" type="presOf" srcId="{4FD6921F-1C30-44EB-B3C5-2B31240F7DA5}" destId="{49C18004-0CB9-4834-9721-137BC0BC3F9E}" srcOrd="0" destOrd="2" presId="urn:microsoft.com/office/officeart/2008/layout/PictureStrips"/>
    <dgm:cxn modelId="{D03B9D6A-728D-4C19-8AA9-B12A5BF5087D}" type="presOf" srcId="{66067F11-D184-4A96-917B-993F2E453B7D}" destId="{CC1DE1E6-1978-4F41-83DE-FE3218849AD4}" srcOrd="0" destOrd="0" presId="urn:microsoft.com/office/officeart/2008/layout/PictureStrips"/>
    <dgm:cxn modelId="{0B249C52-9F16-4C7C-B45C-223C6DB8042A}" type="presOf" srcId="{50A24FDB-882F-4F3D-A761-2D4909477E8B}" destId="{E491C3CA-F577-4A82-9B8D-E7477405AC3E}" srcOrd="0" destOrd="0" presId="urn:microsoft.com/office/officeart/2008/layout/PictureStrips"/>
    <dgm:cxn modelId="{F4CA0B74-7E82-4AE9-B4B6-E8390B395656}" type="presOf" srcId="{3132832A-F6A2-42B8-BBF4-B7A90F1866E7}" destId="{470AD508-4188-420E-8CB2-994068BDB3FD}" srcOrd="0" destOrd="0" presId="urn:microsoft.com/office/officeart/2008/layout/PictureStrips"/>
    <dgm:cxn modelId="{84D66A78-1A82-4A3B-A30B-B09D681C319C}" srcId="{3132832A-F6A2-42B8-BBF4-B7A90F1866E7}" destId="{A3934F88-4875-4792-B330-74C91789E27E}" srcOrd="2" destOrd="0" parTransId="{8BE16AEC-7E5F-4070-9D81-D233629BEBA9}" sibTransId="{19CCB272-11F2-43DC-8FC9-8B3F1772908A}"/>
    <dgm:cxn modelId="{1713E659-5F5C-4A51-B1EF-81D2778DC69B}" srcId="{3132832A-F6A2-42B8-BBF4-B7A90F1866E7}" destId="{30AD7E8A-81EB-4F72-BD0A-3EA6DC56E404}" srcOrd="3" destOrd="0" parTransId="{3AFCBB16-E682-4167-9F94-A603C2690D39}" sibTransId="{22413EA7-6A61-488E-9054-3EB217CF715A}"/>
    <dgm:cxn modelId="{EE9A1E84-31F3-40B9-8781-5D311D4CF1D0}" srcId="{50A24FDB-882F-4F3D-A761-2D4909477E8B}" destId="{F96CE7EE-4F82-4C71-99B7-0EA51FA33A91}" srcOrd="2" destOrd="0" parTransId="{D54D4533-0546-4C32-AB05-128D884E89E0}" sibTransId="{22AFDE4C-B760-46FB-9AF5-63D9341FA3CE}"/>
    <dgm:cxn modelId="{4A08558E-D39F-41AF-ABFB-197427AC91FD}" type="presOf" srcId="{D10B2B4F-B453-4F16-8545-A62E0B58CD18}" destId="{D3592CB8-8D7D-4B71-AA6C-488C634ADE43}" srcOrd="0" destOrd="2" presId="urn:microsoft.com/office/officeart/2008/layout/PictureStrips"/>
    <dgm:cxn modelId="{5768B892-4D68-4163-9631-B5282AC9531A}" type="presOf" srcId="{F96CE7EE-4F82-4C71-99B7-0EA51FA33A91}" destId="{E491C3CA-F577-4A82-9B8D-E7477405AC3E}" srcOrd="0" destOrd="3" presId="urn:microsoft.com/office/officeart/2008/layout/PictureStrips"/>
    <dgm:cxn modelId="{AA553C98-3248-4DE0-853B-286D349A138A}" type="presOf" srcId="{962C898B-CE61-493B-A555-A316C4EDFE5D}" destId="{D3592CB8-8D7D-4B71-AA6C-488C634ADE43}" srcOrd="0" destOrd="3" presId="urn:microsoft.com/office/officeart/2008/layout/PictureStrips"/>
    <dgm:cxn modelId="{F895A19E-1D62-4339-BEE7-42F88FA82A14}" srcId="{66067F11-D184-4A96-917B-993F2E453B7D}" destId="{FF7F5AAB-87DA-4397-ABDB-50C953C487E6}" srcOrd="0" destOrd="0" parTransId="{81653A07-C4A7-4FF2-8326-E4F0830D06C4}" sibTransId="{3DAC2713-A799-4735-9A4B-120B311FF0AB}"/>
    <dgm:cxn modelId="{F5B203A0-D35E-4BC5-91E4-66316D523742}" type="presOf" srcId="{85166B4B-DAC1-48EA-BEDB-CADDB83360CC}" destId="{49C18004-0CB9-4834-9721-137BC0BC3F9E}" srcOrd="0" destOrd="0" presId="urn:microsoft.com/office/officeart/2008/layout/PictureStrips"/>
    <dgm:cxn modelId="{86F4A4A6-318A-4733-AB55-6A82E686A7C8}" type="presOf" srcId="{BB64B76A-6958-4FE8-94F3-41254DAEEDDA}" destId="{E491C3CA-F577-4A82-9B8D-E7477405AC3E}" srcOrd="0" destOrd="1" presId="urn:microsoft.com/office/officeart/2008/layout/PictureStrips"/>
    <dgm:cxn modelId="{EE5D68A7-D7BF-4889-971C-0CC3A1F5CAB8}" type="presOf" srcId="{16544927-AA17-4591-A442-F882AF8D9914}" destId="{49C18004-0CB9-4834-9721-137BC0BC3F9E}" srcOrd="0" destOrd="1" presId="urn:microsoft.com/office/officeart/2008/layout/PictureStrips"/>
    <dgm:cxn modelId="{422915A8-CA5B-47C1-BE52-679A8E80EE12}" srcId="{85166B4B-DAC1-48EA-BEDB-CADDB83360CC}" destId="{16544927-AA17-4591-A442-F882AF8D9914}" srcOrd="0" destOrd="0" parTransId="{B9E079CB-B653-4644-A153-39A286C1CDA4}" sibTransId="{41078230-5E24-4904-886A-CF7910E0904A}"/>
    <dgm:cxn modelId="{5B15EEAA-AC48-45C6-AD8B-6D182A9FFF6D}" type="presOf" srcId="{A3934F88-4875-4792-B330-74C91789E27E}" destId="{83EBEEDB-82D6-45E0-8996-33D3351ECA83}" srcOrd="0" destOrd="0" presId="urn:microsoft.com/office/officeart/2008/layout/PictureStrips"/>
    <dgm:cxn modelId="{763D22AF-87B1-4A21-A7C5-099E51912713}" srcId="{30AD7E8A-81EB-4F72-BD0A-3EA6DC56E404}" destId="{962C898B-CE61-493B-A555-A316C4EDFE5D}" srcOrd="2" destOrd="0" parTransId="{1D5CC82B-5C7C-4440-9CE2-D615C17D9346}" sibTransId="{71BA4D6D-811B-4D12-AFDE-A4F540C2BA52}"/>
    <dgm:cxn modelId="{16A157BD-5397-4C84-9F4D-5CC8B4071EA7}" srcId="{A3934F88-4875-4792-B330-74C91789E27E}" destId="{59BC41BB-FF92-485A-9366-EDE5E6183DD8}" srcOrd="0" destOrd="0" parTransId="{277F356C-8D68-486A-A2D4-D965C99E0C6B}" sibTransId="{47562F65-DD91-427D-BCC4-BF9178E6C151}"/>
    <dgm:cxn modelId="{5327A4C1-26BD-45E1-8E7E-2964829408C3}" type="presOf" srcId="{FF7F5AAB-87DA-4397-ABDB-50C953C487E6}" destId="{CC1DE1E6-1978-4F41-83DE-FE3218849AD4}" srcOrd="0" destOrd="1" presId="urn:microsoft.com/office/officeart/2008/layout/PictureStrips"/>
    <dgm:cxn modelId="{19CDE4D3-51DC-43C3-A179-535EF9029D48}" srcId="{3132832A-F6A2-42B8-BBF4-B7A90F1866E7}" destId="{66067F11-D184-4A96-917B-993F2E453B7D}" srcOrd="5" destOrd="0" parTransId="{06270BE2-8A58-4552-B310-3EE657B361D4}" sibTransId="{7C429364-2E4E-4D99-B4FE-A8A5943F830B}"/>
    <dgm:cxn modelId="{F9466FE2-7BF4-467E-AC5B-FAFF205AB571}" srcId="{3132832A-F6A2-42B8-BBF4-B7A90F1866E7}" destId="{31D04BC6-0C65-47B0-9786-E0CBFE71F566}" srcOrd="0" destOrd="0" parTransId="{4E037529-89DB-4C1B-9E30-35C24B27EBF5}" sibTransId="{37BC5A40-5F79-4969-A814-DA041E07BE74}"/>
    <dgm:cxn modelId="{BDB279F0-32DB-42A3-94D0-E72A634C86F0}" type="presOf" srcId="{FCA5B346-04DC-478B-BEEE-E2672374734F}" destId="{E491C3CA-F577-4A82-9B8D-E7477405AC3E}" srcOrd="0" destOrd="2" presId="urn:microsoft.com/office/officeart/2008/layout/PictureStrips"/>
    <dgm:cxn modelId="{9D6B127F-3F80-4849-94D9-9792EC787569}" type="presParOf" srcId="{470AD508-4188-420E-8CB2-994068BDB3FD}" destId="{EF584447-CA4C-407F-9036-04F1AD5B1D09}" srcOrd="0" destOrd="0" presId="urn:microsoft.com/office/officeart/2008/layout/PictureStrips"/>
    <dgm:cxn modelId="{E3AEFE70-3D70-4FC5-B9E1-2E12777FC66B}" type="presParOf" srcId="{EF584447-CA4C-407F-9036-04F1AD5B1D09}" destId="{B0E9236D-6222-4810-9ED9-43CDF9DE6096}" srcOrd="0" destOrd="0" presId="urn:microsoft.com/office/officeart/2008/layout/PictureStrips"/>
    <dgm:cxn modelId="{166F145A-9259-4586-B1D4-326A50F77DD0}" type="presParOf" srcId="{EF584447-CA4C-407F-9036-04F1AD5B1D09}" destId="{B38882A6-86C7-4C02-8686-0F4AD4498139}" srcOrd="1" destOrd="0" presId="urn:microsoft.com/office/officeart/2008/layout/PictureStrips"/>
    <dgm:cxn modelId="{4757980E-1F48-4968-A2D5-6C499F20CD01}" type="presParOf" srcId="{470AD508-4188-420E-8CB2-994068BDB3FD}" destId="{B0189DC3-C76C-4311-826D-A53B298B4C0C}" srcOrd="1" destOrd="0" presId="urn:microsoft.com/office/officeart/2008/layout/PictureStrips"/>
    <dgm:cxn modelId="{B144DD51-BDF3-49FC-AFD4-0DA8A373737B}" type="presParOf" srcId="{470AD508-4188-420E-8CB2-994068BDB3FD}" destId="{540C7358-7E97-4242-B5DE-76D8E8A36D26}" srcOrd="2" destOrd="0" presId="urn:microsoft.com/office/officeart/2008/layout/PictureStrips"/>
    <dgm:cxn modelId="{F7E6C376-8099-403F-B5D8-FB6EF41BB9F1}" type="presParOf" srcId="{540C7358-7E97-4242-B5DE-76D8E8A36D26}" destId="{E491C3CA-F577-4A82-9B8D-E7477405AC3E}" srcOrd="0" destOrd="0" presId="urn:microsoft.com/office/officeart/2008/layout/PictureStrips"/>
    <dgm:cxn modelId="{16BAB6E3-1425-4448-9EFF-2C3C5BE80045}" type="presParOf" srcId="{540C7358-7E97-4242-B5DE-76D8E8A36D26}" destId="{68DA1EB5-CEEE-42B6-8F83-0DB1ECF90E31}" srcOrd="1" destOrd="0" presId="urn:microsoft.com/office/officeart/2008/layout/PictureStrips"/>
    <dgm:cxn modelId="{E00B6269-6F4A-402C-8347-0E1687FEB484}" type="presParOf" srcId="{470AD508-4188-420E-8CB2-994068BDB3FD}" destId="{8F4A9565-E9C0-48BC-9B19-2A824475DF2C}" srcOrd="3" destOrd="0" presId="urn:microsoft.com/office/officeart/2008/layout/PictureStrips"/>
    <dgm:cxn modelId="{25BDD54D-3350-44F5-B744-012CFBF36CB3}" type="presParOf" srcId="{470AD508-4188-420E-8CB2-994068BDB3FD}" destId="{DB2F69D1-13F3-43A3-B605-45F3D3A9E7B8}" srcOrd="4" destOrd="0" presId="urn:microsoft.com/office/officeart/2008/layout/PictureStrips"/>
    <dgm:cxn modelId="{C393A723-F941-47D0-8E98-3218EC998268}" type="presParOf" srcId="{DB2F69D1-13F3-43A3-B605-45F3D3A9E7B8}" destId="{83EBEEDB-82D6-45E0-8996-33D3351ECA83}" srcOrd="0" destOrd="0" presId="urn:microsoft.com/office/officeart/2008/layout/PictureStrips"/>
    <dgm:cxn modelId="{CEB57E31-5626-4896-A3CD-9326FC4844D1}" type="presParOf" srcId="{DB2F69D1-13F3-43A3-B605-45F3D3A9E7B8}" destId="{EC0A4D3C-1EA9-4825-874F-0D8E9AB5D876}" srcOrd="1" destOrd="0" presId="urn:microsoft.com/office/officeart/2008/layout/PictureStrips"/>
    <dgm:cxn modelId="{E6EF0609-D7A3-4914-A429-A52152CD4FDC}" type="presParOf" srcId="{470AD508-4188-420E-8CB2-994068BDB3FD}" destId="{5399C6E4-7ED8-4E80-A3CC-6C19527CAAD7}" srcOrd="5" destOrd="0" presId="urn:microsoft.com/office/officeart/2008/layout/PictureStrips"/>
    <dgm:cxn modelId="{8392029E-9EE3-42CB-8E57-3969CD478BCF}" type="presParOf" srcId="{470AD508-4188-420E-8CB2-994068BDB3FD}" destId="{41B1EACD-ABC9-4F33-8E0A-C8897B5AE51D}" srcOrd="6" destOrd="0" presId="urn:microsoft.com/office/officeart/2008/layout/PictureStrips"/>
    <dgm:cxn modelId="{F0B91E21-2A99-4862-9AE7-F64CEDC465C6}" type="presParOf" srcId="{41B1EACD-ABC9-4F33-8E0A-C8897B5AE51D}" destId="{D3592CB8-8D7D-4B71-AA6C-488C634ADE43}" srcOrd="0" destOrd="0" presId="urn:microsoft.com/office/officeart/2008/layout/PictureStrips"/>
    <dgm:cxn modelId="{A8663801-1C30-462B-A610-CD43058E6379}" type="presParOf" srcId="{41B1EACD-ABC9-4F33-8E0A-C8897B5AE51D}" destId="{2A92D300-D5F1-4A58-8F64-AE3A2C5052B8}" srcOrd="1" destOrd="0" presId="urn:microsoft.com/office/officeart/2008/layout/PictureStrips"/>
    <dgm:cxn modelId="{3C8104D6-E261-4E3C-87EB-C4070F1CA73E}" type="presParOf" srcId="{470AD508-4188-420E-8CB2-994068BDB3FD}" destId="{DEF3E5E1-2AB3-410F-8565-361DB899B504}" srcOrd="7" destOrd="0" presId="urn:microsoft.com/office/officeart/2008/layout/PictureStrips"/>
    <dgm:cxn modelId="{4718FD65-FA13-47CC-93A0-F9BCC97F9204}" type="presParOf" srcId="{470AD508-4188-420E-8CB2-994068BDB3FD}" destId="{B5028DA0-0E96-4596-8EE0-C68A82627BC5}" srcOrd="8" destOrd="0" presId="urn:microsoft.com/office/officeart/2008/layout/PictureStrips"/>
    <dgm:cxn modelId="{C82221D9-6D8B-4EC0-A7B2-10CD831E4F5A}" type="presParOf" srcId="{B5028DA0-0E96-4596-8EE0-C68A82627BC5}" destId="{49C18004-0CB9-4834-9721-137BC0BC3F9E}" srcOrd="0" destOrd="0" presId="urn:microsoft.com/office/officeart/2008/layout/PictureStrips"/>
    <dgm:cxn modelId="{CBA977ED-4DC5-4137-B550-05A4AC26AD5F}" type="presParOf" srcId="{B5028DA0-0E96-4596-8EE0-C68A82627BC5}" destId="{7BEEF975-680D-48D8-8CDE-5D82913344EF}" srcOrd="1" destOrd="0" presId="urn:microsoft.com/office/officeart/2008/layout/PictureStrips"/>
    <dgm:cxn modelId="{DA5F7741-7499-4FE7-8858-B60623E0A756}" type="presParOf" srcId="{470AD508-4188-420E-8CB2-994068BDB3FD}" destId="{3C07CB94-AEAB-4142-A120-F21B89D1FAE9}" srcOrd="9" destOrd="0" presId="urn:microsoft.com/office/officeart/2008/layout/PictureStrips"/>
    <dgm:cxn modelId="{C373CEC6-0B07-4243-B7C7-AD5FB806B8FC}" type="presParOf" srcId="{470AD508-4188-420E-8CB2-994068BDB3FD}" destId="{2A8740C6-79A0-49F5-8A0C-55E48A8E45A9}" srcOrd="10" destOrd="0" presId="urn:microsoft.com/office/officeart/2008/layout/PictureStrips"/>
    <dgm:cxn modelId="{0FC8B3CC-9E61-43B2-B123-68417A0CFC09}" type="presParOf" srcId="{2A8740C6-79A0-49F5-8A0C-55E48A8E45A9}" destId="{CC1DE1E6-1978-4F41-83DE-FE3218849AD4}" srcOrd="0" destOrd="0" presId="urn:microsoft.com/office/officeart/2008/layout/PictureStrips"/>
    <dgm:cxn modelId="{7A78E135-F5C9-4AF5-A18B-56C6D4443A49}" type="presParOf" srcId="{2A8740C6-79A0-49F5-8A0C-55E48A8E45A9}" destId="{A8080EDE-D387-40EC-AC11-E06B57C6A47B}" srcOrd="1" destOrd="0" presId="urn:microsoft.com/office/officeart/2008/layout/PictureStrips"/>
  </dgm:cxnLst>
  <dgm:bg>
    <a:solidFill>
      <a:srgbClr val="FFFFFF">
        <a:alpha val="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C1D0D-7314-464C-BAF2-601D5919B135}">
      <dsp:nvSpPr>
        <dsp:cNvPr id="0" name=""/>
        <dsp:cNvSpPr/>
      </dsp:nvSpPr>
      <dsp:spPr>
        <a:xfrm rot="10800000">
          <a:off x="1539379" y="1071"/>
          <a:ext cx="5221731" cy="896526"/>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343"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Action Items</a:t>
          </a:r>
        </a:p>
        <a:p>
          <a:pPr marL="0" lvl="0" indent="0" algn="ctr" defTabSz="711200">
            <a:lnSpc>
              <a:spcPct val="90000"/>
            </a:lnSpc>
            <a:spcBef>
              <a:spcPct val="0"/>
            </a:spcBef>
            <a:spcAft>
              <a:spcPct val="35000"/>
            </a:spcAft>
            <a:buNone/>
          </a:pPr>
          <a:r>
            <a:rPr lang="en-US" sz="1600" kern="1200" dirty="0">
              <a:solidFill>
                <a:schemeClr val="tx1"/>
              </a:solidFill>
            </a:rPr>
            <a:t>A suggested activity for the planner to complete.</a:t>
          </a:r>
        </a:p>
      </dsp:txBody>
      <dsp:txXfrm rot="10800000">
        <a:off x="1763510" y="1071"/>
        <a:ext cx="4997600" cy="896526"/>
      </dsp:txXfrm>
    </dsp:sp>
    <dsp:sp modelId="{BEECB647-A259-48BC-AA2D-5B88C1E39D2D}">
      <dsp:nvSpPr>
        <dsp:cNvPr id="0" name=""/>
        <dsp:cNvSpPr/>
      </dsp:nvSpPr>
      <dsp:spPr>
        <a:xfrm>
          <a:off x="1091116" y="1071"/>
          <a:ext cx="896526" cy="896526"/>
        </a:xfrm>
        <a:prstGeom prst="ellipse">
          <a:avLst/>
        </a:prstGeom>
        <a:blipFill rotWithShape="1">
          <a:blip xmlns:r="http://schemas.openxmlformats.org/officeDocument/2006/relationships" r:embed="rId1"/>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4B3EC1-B9EA-4CBA-8CFC-4085BDBDDC99}">
      <dsp:nvSpPr>
        <dsp:cNvPr id="0" name=""/>
        <dsp:cNvSpPr/>
      </dsp:nvSpPr>
      <dsp:spPr>
        <a:xfrm rot="10800000">
          <a:off x="1539379" y="1165218"/>
          <a:ext cx="5221731" cy="1183737"/>
        </a:xfrm>
        <a:prstGeom prst="homePlat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343"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Coordination Opportunity</a:t>
          </a:r>
        </a:p>
        <a:p>
          <a:pPr marL="0" lvl="0" indent="0" algn="ctr" defTabSz="711200">
            <a:lnSpc>
              <a:spcPct val="90000"/>
            </a:lnSpc>
            <a:spcBef>
              <a:spcPct val="0"/>
            </a:spcBef>
            <a:spcAft>
              <a:spcPct val="35000"/>
            </a:spcAft>
            <a:buNone/>
          </a:pPr>
          <a:r>
            <a:rPr lang="en-US" sz="1600" kern="1200" dirty="0">
              <a:solidFill>
                <a:schemeClr val="tx1"/>
              </a:solidFill>
            </a:rPr>
            <a:t>An interagency or interorganizational coordination opportunity. Making these connections during planning can simplify coordination during response.</a:t>
          </a:r>
        </a:p>
      </dsp:txBody>
      <dsp:txXfrm rot="10800000">
        <a:off x="1835313" y="1165218"/>
        <a:ext cx="4925797" cy="1183737"/>
      </dsp:txXfrm>
    </dsp:sp>
    <dsp:sp modelId="{EC0E0476-0168-4F31-8D46-C2052C774300}">
      <dsp:nvSpPr>
        <dsp:cNvPr id="0" name=""/>
        <dsp:cNvSpPr/>
      </dsp:nvSpPr>
      <dsp:spPr>
        <a:xfrm>
          <a:off x="1091116" y="1308823"/>
          <a:ext cx="896526" cy="896526"/>
        </a:xfrm>
        <a:prstGeom prst="ellipse">
          <a:avLst/>
        </a:prstGeom>
        <a:blipFill rotWithShape="1">
          <a:blip xmlns:r="http://schemas.openxmlformats.org/officeDocument/2006/relationships" r:embed="rId2"/>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51424-951E-4D1D-9542-3586F6916762}">
      <dsp:nvSpPr>
        <dsp:cNvPr id="0" name=""/>
        <dsp:cNvSpPr/>
      </dsp:nvSpPr>
      <dsp:spPr>
        <a:xfrm rot="10800000">
          <a:off x="1539379" y="2616575"/>
          <a:ext cx="5221731" cy="896526"/>
        </a:xfrm>
        <a:prstGeom prst="homePlate">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343"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Refer to</a:t>
          </a:r>
        </a:p>
        <a:p>
          <a:pPr marL="0" lvl="0" indent="0" algn="ctr" defTabSz="711200">
            <a:lnSpc>
              <a:spcPct val="90000"/>
            </a:lnSpc>
            <a:spcBef>
              <a:spcPct val="0"/>
            </a:spcBef>
            <a:spcAft>
              <a:spcPct val="35000"/>
            </a:spcAft>
            <a:buNone/>
          </a:pPr>
          <a:r>
            <a:rPr lang="en-US" sz="1600" kern="1200" dirty="0">
              <a:solidFill>
                <a:schemeClr val="tx1"/>
              </a:solidFill>
            </a:rPr>
            <a:t>References to additional information in separate resources.</a:t>
          </a:r>
        </a:p>
      </dsp:txBody>
      <dsp:txXfrm rot="10800000">
        <a:off x="1763510" y="2616575"/>
        <a:ext cx="4997600" cy="896526"/>
      </dsp:txXfrm>
    </dsp:sp>
    <dsp:sp modelId="{2B9CE89A-34B4-42D2-8DF3-3AC32BD93749}">
      <dsp:nvSpPr>
        <dsp:cNvPr id="0" name=""/>
        <dsp:cNvSpPr/>
      </dsp:nvSpPr>
      <dsp:spPr>
        <a:xfrm>
          <a:off x="1091116" y="2616575"/>
          <a:ext cx="896526" cy="896526"/>
        </a:xfrm>
        <a:prstGeom prst="ellipse">
          <a:avLst/>
        </a:prstGeom>
        <a:blipFill rotWithShape="1">
          <a:blip xmlns:r="http://schemas.openxmlformats.org/officeDocument/2006/relationships" r:embed="rId3"/>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8F91D2-2B54-444C-B311-69AC07C1D37F}">
      <dsp:nvSpPr>
        <dsp:cNvPr id="0" name=""/>
        <dsp:cNvSpPr/>
      </dsp:nvSpPr>
      <dsp:spPr>
        <a:xfrm rot="10800000">
          <a:off x="1539379" y="3780722"/>
          <a:ext cx="5221731" cy="1028002"/>
        </a:xfrm>
        <a:prstGeom prst="homePlate">
          <a:avLst/>
        </a:prstGeom>
        <a:solidFill>
          <a:schemeClr val="tx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5343"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What would you do?</a:t>
          </a:r>
        </a:p>
        <a:p>
          <a:pPr marL="0" lvl="0" indent="0" algn="ctr" defTabSz="711200">
            <a:lnSpc>
              <a:spcPct val="90000"/>
            </a:lnSpc>
            <a:spcBef>
              <a:spcPct val="0"/>
            </a:spcBef>
            <a:spcAft>
              <a:spcPct val="35000"/>
            </a:spcAft>
            <a:buNone/>
          </a:pPr>
          <a:r>
            <a:rPr lang="en-US" sz="1600" kern="1200" dirty="0">
              <a:solidFill>
                <a:schemeClr val="tx1"/>
              </a:solidFill>
            </a:rPr>
            <a:t>A critical thinking exercise or discussion question. These questions highlight unique aspects of nuclear response.</a:t>
          </a:r>
        </a:p>
      </dsp:txBody>
      <dsp:txXfrm rot="10800000">
        <a:off x="1796379" y="3780722"/>
        <a:ext cx="4964731" cy="1028002"/>
      </dsp:txXfrm>
    </dsp:sp>
    <dsp:sp modelId="{8F0C13A5-5743-4DF3-950C-78C32895CE2D}">
      <dsp:nvSpPr>
        <dsp:cNvPr id="0" name=""/>
        <dsp:cNvSpPr/>
      </dsp:nvSpPr>
      <dsp:spPr>
        <a:xfrm>
          <a:off x="1091116" y="3846460"/>
          <a:ext cx="896526" cy="896526"/>
        </a:xfrm>
        <a:prstGeom prst="ellipse">
          <a:avLst/>
        </a:prstGeom>
        <a:blipFill rotWithShape="1">
          <a:blip xmlns:r="http://schemas.openxmlformats.org/officeDocument/2006/relationships" r:embed="rId4"/>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1DBDD-0FCE-444F-B4BC-C5E914070C6A}">
      <dsp:nvSpPr>
        <dsp:cNvPr id="0" name=""/>
        <dsp:cNvSpPr/>
      </dsp:nvSpPr>
      <dsp:spPr>
        <a:xfrm rot="5400000">
          <a:off x="-323243" y="324132"/>
          <a:ext cx="2154959" cy="1508471"/>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91440" lvl="0" indent="0" algn="ctr" defTabSz="889000">
            <a:lnSpc>
              <a:spcPct val="90000"/>
            </a:lnSpc>
            <a:spcBef>
              <a:spcPct val="0"/>
            </a:spcBef>
            <a:spcAft>
              <a:spcPts val="600"/>
            </a:spcAft>
            <a:buNone/>
          </a:pPr>
          <a:r>
            <a:rPr lang="en-US" sz="2000" kern="1200"/>
            <a:t>milliseconds</a:t>
          </a:r>
        </a:p>
      </dsp:txBody>
      <dsp:txXfrm rot="-5400000">
        <a:off x="2" y="755124"/>
        <a:ext cx="1508471" cy="646488"/>
      </dsp:txXfrm>
    </dsp:sp>
    <dsp:sp modelId="{D71A5577-6D97-442C-AE1B-E7E7F4B1609C}">
      <dsp:nvSpPr>
        <dsp:cNvPr id="0" name=""/>
        <dsp:cNvSpPr/>
      </dsp:nvSpPr>
      <dsp:spPr>
        <a:xfrm rot="5400000">
          <a:off x="2812884" y="-1303524"/>
          <a:ext cx="1400723" cy="4009549"/>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91440" lvl="1" indent="-228600" algn="l" defTabSz="977900">
            <a:lnSpc>
              <a:spcPct val="90000"/>
            </a:lnSpc>
            <a:spcBef>
              <a:spcPct val="0"/>
            </a:spcBef>
            <a:spcAft>
              <a:spcPts val="600"/>
            </a:spcAft>
            <a:buChar char="•"/>
          </a:pPr>
          <a:r>
            <a:rPr lang="en-US" sz="2200" kern="1200" dirty="0"/>
            <a:t>Intense Flash of Light</a:t>
          </a:r>
        </a:p>
        <a:p>
          <a:pPr marL="91440" lvl="1" indent="-228600" algn="l" defTabSz="977900">
            <a:lnSpc>
              <a:spcPct val="90000"/>
            </a:lnSpc>
            <a:spcBef>
              <a:spcPct val="0"/>
            </a:spcBef>
            <a:spcAft>
              <a:spcPts val="600"/>
            </a:spcAft>
            <a:buChar char="•"/>
          </a:pPr>
          <a:r>
            <a:rPr lang="en-US" sz="2200" kern="1200" dirty="0"/>
            <a:t>Initial Ionizing Radiation</a:t>
          </a:r>
        </a:p>
        <a:p>
          <a:pPr marL="91440" lvl="1" indent="-228600" algn="l" defTabSz="977900">
            <a:lnSpc>
              <a:spcPct val="90000"/>
            </a:lnSpc>
            <a:spcBef>
              <a:spcPct val="0"/>
            </a:spcBef>
            <a:spcAft>
              <a:spcPts val="600"/>
            </a:spcAft>
            <a:buChar char="•"/>
          </a:pPr>
          <a:r>
            <a:rPr lang="en-US" sz="2200" kern="1200" dirty="0"/>
            <a:t>Electromagnetic Pulse</a:t>
          </a:r>
        </a:p>
      </dsp:txBody>
      <dsp:txXfrm rot="-5400000">
        <a:off x="1508471" y="69267"/>
        <a:ext cx="3941171" cy="1263967"/>
      </dsp:txXfrm>
    </dsp:sp>
    <dsp:sp modelId="{E97A757D-CC04-45B7-85A2-19ABF0C64CA3}">
      <dsp:nvSpPr>
        <dsp:cNvPr id="0" name=""/>
        <dsp:cNvSpPr/>
      </dsp:nvSpPr>
      <dsp:spPr>
        <a:xfrm rot="5400000">
          <a:off x="-323243" y="2289458"/>
          <a:ext cx="2154959" cy="1508471"/>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91440" lvl="0" indent="0" algn="ctr" defTabSz="889000">
            <a:lnSpc>
              <a:spcPct val="90000"/>
            </a:lnSpc>
            <a:spcBef>
              <a:spcPct val="0"/>
            </a:spcBef>
            <a:spcAft>
              <a:spcPts val="600"/>
            </a:spcAft>
            <a:buNone/>
          </a:pPr>
          <a:r>
            <a:rPr lang="en-US" sz="2000" kern="1200"/>
            <a:t>seconds</a:t>
          </a:r>
        </a:p>
      </dsp:txBody>
      <dsp:txXfrm rot="-5400000">
        <a:off x="2" y="2720450"/>
        <a:ext cx="1508471" cy="646488"/>
      </dsp:txXfrm>
    </dsp:sp>
    <dsp:sp modelId="{172DA304-215F-46FC-B38B-E2AAACD3ADB9}">
      <dsp:nvSpPr>
        <dsp:cNvPr id="0" name=""/>
        <dsp:cNvSpPr/>
      </dsp:nvSpPr>
      <dsp:spPr>
        <a:xfrm rot="5400000">
          <a:off x="2812884" y="661801"/>
          <a:ext cx="1400723" cy="4009549"/>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91440" lvl="1" indent="-228600" algn="l" defTabSz="977900">
            <a:lnSpc>
              <a:spcPct val="90000"/>
            </a:lnSpc>
            <a:spcBef>
              <a:spcPct val="0"/>
            </a:spcBef>
            <a:spcAft>
              <a:spcPts val="600"/>
            </a:spcAft>
            <a:buChar char="•"/>
          </a:pPr>
          <a:r>
            <a:rPr lang="en-US" sz="2200" kern="1200" dirty="0"/>
            <a:t>Thermal pulse</a:t>
          </a:r>
        </a:p>
        <a:p>
          <a:pPr marL="91440" lvl="1" indent="-228600" algn="l" defTabSz="977900">
            <a:lnSpc>
              <a:spcPct val="90000"/>
            </a:lnSpc>
            <a:spcBef>
              <a:spcPct val="0"/>
            </a:spcBef>
            <a:spcAft>
              <a:spcPts val="600"/>
            </a:spcAft>
            <a:buChar char="•"/>
          </a:pPr>
          <a:r>
            <a:rPr lang="en-US" sz="2200" kern="1200" dirty="0"/>
            <a:t>Blast wave out about a mile</a:t>
          </a:r>
        </a:p>
        <a:p>
          <a:pPr marL="91440" lvl="1" indent="-228600" algn="l" defTabSz="977900">
            <a:lnSpc>
              <a:spcPct val="90000"/>
            </a:lnSpc>
            <a:spcBef>
              <a:spcPct val="0"/>
            </a:spcBef>
            <a:spcAft>
              <a:spcPts val="600"/>
            </a:spcAft>
            <a:buChar char="•"/>
          </a:pPr>
          <a:endParaRPr lang="en-US" sz="2200" kern="1200" dirty="0"/>
        </a:p>
      </dsp:txBody>
      <dsp:txXfrm rot="-5400000">
        <a:off x="1508471" y="2034592"/>
        <a:ext cx="3941171" cy="1263967"/>
      </dsp:txXfrm>
    </dsp:sp>
    <dsp:sp modelId="{3DC26ACA-4B72-4D5F-B315-3A4717DC7528}">
      <dsp:nvSpPr>
        <dsp:cNvPr id="0" name=""/>
        <dsp:cNvSpPr/>
      </dsp:nvSpPr>
      <dsp:spPr>
        <a:xfrm rot="5400000">
          <a:off x="-323243" y="4254785"/>
          <a:ext cx="2154959" cy="1508471"/>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91440" lvl="0" indent="0" algn="ctr" defTabSz="889000">
            <a:lnSpc>
              <a:spcPct val="90000"/>
            </a:lnSpc>
            <a:spcBef>
              <a:spcPct val="0"/>
            </a:spcBef>
            <a:spcAft>
              <a:spcPts val="600"/>
            </a:spcAft>
            <a:buNone/>
          </a:pPr>
          <a:r>
            <a:rPr lang="en-US" sz="2000" kern="1200"/>
            <a:t>10s of seconds</a:t>
          </a:r>
        </a:p>
      </dsp:txBody>
      <dsp:txXfrm rot="-5400000">
        <a:off x="2" y="4685777"/>
        <a:ext cx="1508471" cy="646488"/>
      </dsp:txXfrm>
    </dsp:sp>
    <dsp:sp modelId="{6A4BE9FD-E272-4B7A-897F-FDA128FE7753}">
      <dsp:nvSpPr>
        <dsp:cNvPr id="0" name=""/>
        <dsp:cNvSpPr/>
      </dsp:nvSpPr>
      <dsp:spPr>
        <a:xfrm rot="5400000">
          <a:off x="2812884" y="2627128"/>
          <a:ext cx="1400723" cy="4009549"/>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91440" lvl="1" indent="-228600" algn="l" defTabSz="977900">
            <a:lnSpc>
              <a:spcPct val="90000"/>
            </a:lnSpc>
            <a:spcBef>
              <a:spcPct val="0"/>
            </a:spcBef>
            <a:spcAft>
              <a:spcPts val="600"/>
            </a:spcAft>
            <a:buChar char="•"/>
          </a:pPr>
          <a:r>
            <a:rPr lang="en-US" sz="2200" kern="1200" dirty="0"/>
            <a:t>Blast wave </a:t>
          </a:r>
          <a:r>
            <a:rPr lang="en-US" sz="2200" kern="1200"/>
            <a:t>continues out</a:t>
          </a:r>
          <a:endParaRPr lang="en-US" sz="2200" kern="1200" dirty="0"/>
        </a:p>
        <a:p>
          <a:pPr marL="91440" lvl="1" indent="-228600" algn="l" defTabSz="977900">
            <a:lnSpc>
              <a:spcPct val="90000"/>
            </a:lnSpc>
            <a:spcBef>
              <a:spcPct val="0"/>
            </a:spcBef>
            <a:spcAft>
              <a:spcPts val="600"/>
            </a:spcAft>
            <a:buChar char="•"/>
          </a:pPr>
          <a:r>
            <a:rPr lang="en-US" sz="2200" kern="1200" dirty="0"/>
            <a:t>Fireball rises rapidly</a:t>
          </a:r>
        </a:p>
      </dsp:txBody>
      <dsp:txXfrm rot="-5400000">
        <a:off x="1508471" y="3999919"/>
        <a:ext cx="3941171" cy="12639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253DD-182C-4424-A157-D84C48C40C7A}">
      <dsp:nvSpPr>
        <dsp:cNvPr id="0" name=""/>
        <dsp:cNvSpPr/>
      </dsp:nvSpPr>
      <dsp:spPr>
        <a:xfrm rot="5400000">
          <a:off x="-322494" y="323820"/>
          <a:ext cx="2149960" cy="1504972"/>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ts val="600"/>
            </a:spcAft>
            <a:buNone/>
          </a:pPr>
          <a:r>
            <a:rPr lang="en-US" sz="3200" kern="1200" dirty="0"/>
            <a:t>minutes</a:t>
          </a:r>
        </a:p>
      </dsp:txBody>
      <dsp:txXfrm rot="-5400000">
        <a:off x="0" y="753812"/>
        <a:ext cx="1504972" cy="644988"/>
      </dsp:txXfrm>
    </dsp:sp>
    <dsp:sp modelId="{83671750-3E0B-42AD-9810-706554601030}">
      <dsp:nvSpPr>
        <dsp:cNvPr id="0" name=""/>
        <dsp:cNvSpPr/>
      </dsp:nvSpPr>
      <dsp:spPr>
        <a:xfrm rot="5400000">
          <a:off x="2590789" y="-1084490"/>
          <a:ext cx="1397474" cy="3569107"/>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ts val="600"/>
            </a:spcAft>
            <a:buChar char="•"/>
          </a:pPr>
          <a:r>
            <a:rPr lang="en-US" sz="2200" kern="1200" dirty="0"/>
            <a:t>Fallout cloud rises rapidly</a:t>
          </a:r>
        </a:p>
        <a:p>
          <a:pPr marL="228600" lvl="1" indent="-228600" algn="l" defTabSz="977900">
            <a:lnSpc>
              <a:spcPct val="90000"/>
            </a:lnSpc>
            <a:spcBef>
              <a:spcPct val="0"/>
            </a:spcBef>
            <a:spcAft>
              <a:spcPts val="600"/>
            </a:spcAft>
            <a:buChar char="•"/>
          </a:pPr>
          <a:r>
            <a:rPr lang="en-US" sz="2200" kern="1200" dirty="0"/>
            <a:t>Fallout reaches ground after 10 minutes or more</a:t>
          </a:r>
        </a:p>
      </dsp:txBody>
      <dsp:txXfrm rot="-5400000">
        <a:off x="1504973" y="69545"/>
        <a:ext cx="3500888" cy="1261036"/>
      </dsp:txXfrm>
    </dsp:sp>
    <dsp:sp modelId="{62D6FB6B-BCA5-4177-81C2-FDD86B835B2F}">
      <dsp:nvSpPr>
        <dsp:cNvPr id="0" name=""/>
        <dsp:cNvSpPr/>
      </dsp:nvSpPr>
      <dsp:spPr>
        <a:xfrm rot="5400000">
          <a:off x="-322494" y="2284148"/>
          <a:ext cx="2149960" cy="1504972"/>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ts val="600"/>
            </a:spcAft>
            <a:buNone/>
          </a:pPr>
          <a:r>
            <a:rPr lang="en-US" sz="3200" kern="1200"/>
            <a:t>hours</a:t>
          </a:r>
        </a:p>
      </dsp:txBody>
      <dsp:txXfrm rot="-5400000">
        <a:off x="0" y="2714140"/>
        <a:ext cx="1504972" cy="644988"/>
      </dsp:txXfrm>
    </dsp:sp>
    <dsp:sp modelId="{3F009630-4677-42E1-9D4C-7D793C7E6EC8}">
      <dsp:nvSpPr>
        <dsp:cNvPr id="0" name=""/>
        <dsp:cNvSpPr/>
      </dsp:nvSpPr>
      <dsp:spPr>
        <a:xfrm rot="5400000">
          <a:off x="2590789" y="875837"/>
          <a:ext cx="1397474" cy="3569107"/>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ts val="600"/>
            </a:spcAft>
            <a:buChar char="•"/>
          </a:pPr>
          <a:r>
            <a:rPr lang="en-US" sz="2200" kern="1200" dirty="0"/>
            <a:t>Highest levels of fallout deposited</a:t>
          </a:r>
        </a:p>
        <a:p>
          <a:pPr marL="228600" lvl="1" indent="-228600" algn="l" defTabSz="977900">
            <a:lnSpc>
              <a:spcPct val="90000"/>
            </a:lnSpc>
            <a:spcBef>
              <a:spcPct val="0"/>
            </a:spcBef>
            <a:spcAft>
              <a:spcPts val="600"/>
            </a:spcAft>
            <a:buChar char="•"/>
          </a:pPr>
          <a:r>
            <a:rPr lang="en-US" sz="2200" kern="1200" dirty="0"/>
            <a:t>Radiation levels drop by 10X</a:t>
          </a:r>
        </a:p>
      </dsp:txBody>
      <dsp:txXfrm rot="-5400000">
        <a:off x="1504973" y="2029873"/>
        <a:ext cx="3500888" cy="1261036"/>
      </dsp:txXfrm>
    </dsp:sp>
    <dsp:sp modelId="{3763CE0E-AC10-4D28-A913-27137ADDF90F}">
      <dsp:nvSpPr>
        <dsp:cNvPr id="0" name=""/>
        <dsp:cNvSpPr/>
      </dsp:nvSpPr>
      <dsp:spPr>
        <a:xfrm rot="5400000">
          <a:off x="-322494" y="4244476"/>
          <a:ext cx="2149960" cy="1504972"/>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ts val="600"/>
            </a:spcAft>
            <a:buNone/>
          </a:pPr>
          <a:r>
            <a:rPr lang="en-US" sz="3200" kern="1200"/>
            <a:t>days</a:t>
          </a:r>
        </a:p>
      </dsp:txBody>
      <dsp:txXfrm rot="-5400000">
        <a:off x="0" y="4674468"/>
        <a:ext cx="1504972" cy="644988"/>
      </dsp:txXfrm>
    </dsp:sp>
    <dsp:sp modelId="{DA4D6D68-84BE-44D5-9A51-91CB1023F2E4}">
      <dsp:nvSpPr>
        <dsp:cNvPr id="0" name=""/>
        <dsp:cNvSpPr/>
      </dsp:nvSpPr>
      <dsp:spPr>
        <a:xfrm rot="5400000">
          <a:off x="2590789" y="2836165"/>
          <a:ext cx="1397474" cy="3569107"/>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ts val="600"/>
            </a:spcAft>
            <a:buChar char="•"/>
          </a:pPr>
          <a:r>
            <a:rPr lang="en-US" sz="2200" kern="1200" dirty="0"/>
            <a:t>Low levels deposit over the globe</a:t>
          </a:r>
        </a:p>
        <a:p>
          <a:pPr marL="228600" lvl="1" indent="-228600" algn="l" defTabSz="977900">
            <a:lnSpc>
              <a:spcPct val="90000"/>
            </a:lnSpc>
            <a:spcBef>
              <a:spcPct val="0"/>
            </a:spcBef>
            <a:spcAft>
              <a:spcPts val="600"/>
            </a:spcAft>
            <a:buChar char="•"/>
          </a:pPr>
          <a:r>
            <a:rPr lang="en-US" sz="2200" kern="1200" dirty="0"/>
            <a:t>Some hot spots due to rain</a:t>
          </a:r>
        </a:p>
      </dsp:txBody>
      <dsp:txXfrm rot="-5400000">
        <a:off x="1504973" y="3990201"/>
        <a:ext cx="3500888" cy="1261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9236D-6222-4810-9ED9-43CDF9DE6096}">
      <dsp:nvSpPr>
        <dsp:cNvPr id="0" name=""/>
        <dsp:cNvSpPr/>
      </dsp:nvSpPr>
      <dsp:spPr>
        <a:xfrm>
          <a:off x="352571" y="358375"/>
          <a:ext cx="3355216" cy="896848"/>
        </a:xfrm>
        <a:prstGeom prst="roundRect">
          <a:avLst/>
        </a:prstGeom>
        <a:noFill/>
        <a:ln w="9525" cap="flat" cmpd="sng" algn="ctr">
          <a:no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82880" tIns="0" rIns="182880" bIns="0" numCol="1" spcCol="1270" anchor="ctr" anchorCtr="0">
          <a:noAutofit/>
        </a:bodyPr>
        <a:lstStyle/>
        <a:p>
          <a:pPr marL="0" lvl="0" indent="0" algn="l" defTabSz="1244600">
            <a:lnSpc>
              <a:spcPct val="90000"/>
            </a:lnSpc>
            <a:spcBef>
              <a:spcPct val="0"/>
            </a:spcBef>
            <a:spcAft>
              <a:spcPct val="35000"/>
            </a:spcAft>
            <a:buNone/>
          </a:pPr>
          <a:endParaRPr lang="en-US" sz="2800" b="1" kern="1200" dirty="0">
            <a:solidFill>
              <a:schemeClr val="bg1"/>
            </a:solidFill>
            <a:latin typeface="Arial" panose="020B0604020202020204" pitchFamily="34" charset="0"/>
            <a:cs typeface="Arial" panose="020B0604020202020204" pitchFamily="34" charset="0"/>
          </a:endParaRPr>
        </a:p>
      </dsp:txBody>
      <dsp:txXfrm>
        <a:off x="396352" y="402156"/>
        <a:ext cx="3267654" cy="809286"/>
      </dsp:txXfrm>
    </dsp:sp>
    <dsp:sp modelId="{B38882A6-86C7-4C02-8686-0F4AD4498139}">
      <dsp:nvSpPr>
        <dsp:cNvPr id="0" name=""/>
        <dsp:cNvSpPr/>
      </dsp:nvSpPr>
      <dsp:spPr>
        <a:xfrm>
          <a:off x="980193" y="17816"/>
          <a:ext cx="382510" cy="397161"/>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E491C3CA-F577-4A82-9B8D-E7477405AC3E}">
      <dsp:nvSpPr>
        <dsp:cNvPr id="0" name=""/>
        <dsp:cNvSpPr/>
      </dsp:nvSpPr>
      <dsp:spPr>
        <a:xfrm>
          <a:off x="5420106" y="337624"/>
          <a:ext cx="5496144" cy="146471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92104"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3D465A"/>
              </a:solidFill>
              <a:latin typeface="Arial" panose="020B0604020202020204" pitchFamily="34" charset="0"/>
              <a:cs typeface="Arial" panose="020B0604020202020204" pitchFamily="34" charset="0"/>
            </a:rPr>
            <a:t>Organize the Response</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4: Initiate a Zone-Based Response</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5: Establish Area Command</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6: Sustain Critical Infrastructure</a:t>
          </a:r>
        </a:p>
      </dsp:txBody>
      <dsp:txXfrm>
        <a:off x="5420106" y="337624"/>
        <a:ext cx="5496144" cy="1464719"/>
      </dsp:txXfrm>
    </dsp:sp>
    <dsp:sp modelId="{68DA1EB5-CEEE-42B6-8F83-0DB1ECF90E31}">
      <dsp:nvSpPr>
        <dsp:cNvPr id="0" name=""/>
        <dsp:cNvSpPr/>
      </dsp:nvSpPr>
      <dsp:spPr>
        <a:xfrm>
          <a:off x="5257802" y="241301"/>
          <a:ext cx="1025303" cy="1537955"/>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EBEEDB-82D6-45E0-8996-33D3351ECA83}">
      <dsp:nvSpPr>
        <dsp:cNvPr id="0" name=""/>
        <dsp:cNvSpPr/>
      </dsp:nvSpPr>
      <dsp:spPr>
        <a:xfrm>
          <a:off x="304908" y="1961949"/>
          <a:ext cx="4652747" cy="146471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92104"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3D465A"/>
              </a:solidFill>
              <a:latin typeface="Arial" panose="020B0604020202020204" pitchFamily="34" charset="0"/>
              <a:cs typeface="Arial" panose="020B0604020202020204" pitchFamily="34" charset="0"/>
            </a:rPr>
            <a:t>Protect Responders and the Public</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1: Immediately Issue Alert to Get Inside</a:t>
          </a:r>
        </a:p>
      </dsp:txBody>
      <dsp:txXfrm>
        <a:off x="304908" y="1961949"/>
        <a:ext cx="4652747" cy="1464719"/>
      </dsp:txXfrm>
    </dsp:sp>
    <dsp:sp modelId="{EC0A4D3C-1EA9-4825-874F-0D8E9AB5D876}">
      <dsp:nvSpPr>
        <dsp:cNvPr id="0" name=""/>
        <dsp:cNvSpPr/>
      </dsp:nvSpPr>
      <dsp:spPr>
        <a:xfrm>
          <a:off x="0" y="2089887"/>
          <a:ext cx="1094829" cy="1057975"/>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4000" b="-4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D3592CB8-8D7D-4B71-AA6C-488C634ADE43}">
      <dsp:nvSpPr>
        <dsp:cNvPr id="0" name=""/>
        <dsp:cNvSpPr/>
      </dsp:nvSpPr>
      <dsp:spPr>
        <a:xfrm>
          <a:off x="5505370" y="1950365"/>
          <a:ext cx="5419651" cy="146471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92104"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3D465A"/>
              </a:solidFill>
              <a:latin typeface="Arial" panose="020B0604020202020204" pitchFamily="34" charset="0"/>
              <a:cs typeface="Arial" panose="020B0604020202020204" pitchFamily="34" charset="0"/>
            </a:rPr>
            <a:t>Provide Care to Survivors</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7: Evacuate</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8: Triage, Stabilize, and Transport</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9: Decontaminate</a:t>
          </a:r>
        </a:p>
      </dsp:txBody>
      <dsp:txXfrm>
        <a:off x="5505370" y="1950365"/>
        <a:ext cx="5419651" cy="1464719"/>
      </dsp:txXfrm>
    </dsp:sp>
    <dsp:sp modelId="{2A92D300-D5F1-4A58-8F64-AE3A2C5052B8}">
      <dsp:nvSpPr>
        <dsp:cNvPr id="0" name=""/>
        <dsp:cNvSpPr/>
      </dsp:nvSpPr>
      <dsp:spPr>
        <a:xfrm>
          <a:off x="5257804" y="1981378"/>
          <a:ext cx="1025303" cy="1302602"/>
        </a:xfrm>
        <a:prstGeom prst="rect">
          <a:avLst/>
        </a:prstGeom>
        <a:blipFill rotWithShape="1">
          <a:blip xmlns:r="http://schemas.openxmlformats.org/officeDocument/2006/relationships"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C18004-0CB9-4834-9721-137BC0BC3F9E}">
      <dsp:nvSpPr>
        <dsp:cNvPr id="0" name=""/>
        <dsp:cNvSpPr/>
      </dsp:nvSpPr>
      <dsp:spPr>
        <a:xfrm>
          <a:off x="359215" y="3590261"/>
          <a:ext cx="5050495" cy="1464719"/>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92104"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3D465A"/>
              </a:solidFill>
              <a:latin typeface="Arial" panose="020B0604020202020204" pitchFamily="34" charset="0"/>
              <a:cs typeface="Arial" panose="020B0604020202020204" pitchFamily="34" charset="0"/>
            </a:rPr>
            <a:t>Gather Information</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2: Characterize the Impacts</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3: Develop a Common Operating Picture</a:t>
          </a:r>
        </a:p>
      </dsp:txBody>
      <dsp:txXfrm>
        <a:off x="359215" y="3590261"/>
        <a:ext cx="5050495" cy="1464719"/>
      </dsp:txXfrm>
    </dsp:sp>
    <dsp:sp modelId="{7BEEF975-680D-48D8-8CDE-5D82913344EF}">
      <dsp:nvSpPr>
        <dsp:cNvPr id="0" name=""/>
        <dsp:cNvSpPr/>
      </dsp:nvSpPr>
      <dsp:spPr>
        <a:xfrm>
          <a:off x="43957" y="3740367"/>
          <a:ext cx="1120544" cy="969542"/>
        </a:xfrm>
        <a:prstGeom prst="rect">
          <a:avLst/>
        </a:prstGeom>
        <a:blipFill rotWithShape="1">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10000" b="-1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CC1DE1E6-1978-4F41-83DE-FE3218849AD4}">
      <dsp:nvSpPr>
        <dsp:cNvPr id="0" name=""/>
        <dsp:cNvSpPr/>
      </dsp:nvSpPr>
      <dsp:spPr>
        <a:xfrm>
          <a:off x="5455155" y="3634557"/>
          <a:ext cx="5176015" cy="1464719"/>
        </a:xfrm>
        <a:prstGeom prst="rect">
          <a:avLst/>
        </a:prstGeom>
        <a:no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992104"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rgbClr val="3D465A"/>
              </a:solidFill>
              <a:latin typeface="Arial" panose="020B0604020202020204" pitchFamily="34" charset="0"/>
              <a:cs typeface="Arial" panose="020B0604020202020204" pitchFamily="34" charset="0"/>
            </a:rPr>
            <a:t>Prepare for Intermediate Phase</a:t>
          </a:r>
        </a:p>
        <a:p>
          <a:pPr marL="171450" lvl="1" indent="-171450" algn="l" defTabSz="800100">
            <a:lnSpc>
              <a:spcPct val="90000"/>
            </a:lnSpc>
            <a:spcBef>
              <a:spcPct val="0"/>
            </a:spcBef>
            <a:spcAft>
              <a:spcPct val="15000"/>
            </a:spcAft>
            <a:buChar char="•"/>
          </a:pPr>
          <a:r>
            <a:rPr lang="en-US" sz="1800" kern="1200" dirty="0">
              <a:solidFill>
                <a:srgbClr val="3D465A"/>
              </a:solidFill>
              <a:latin typeface="Arial" panose="020B0604020202020204" pitchFamily="34" charset="0"/>
              <a:cs typeface="Arial" panose="020B0604020202020204" pitchFamily="34" charset="0"/>
            </a:rPr>
            <a:t>Tactic 10: Transition to a Prolonged Response</a:t>
          </a:r>
        </a:p>
      </dsp:txBody>
      <dsp:txXfrm>
        <a:off x="5455155" y="3634557"/>
        <a:ext cx="5176015" cy="1464719"/>
      </dsp:txXfrm>
    </dsp:sp>
    <dsp:sp modelId="{A8080EDE-D387-40EC-AC11-E06B57C6A47B}">
      <dsp:nvSpPr>
        <dsp:cNvPr id="0" name=""/>
        <dsp:cNvSpPr/>
      </dsp:nvSpPr>
      <dsp:spPr>
        <a:xfrm>
          <a:off x="5257797" y="3489062"/>
          <a:ext cx="1025303" cy="1537955"/>
        </a:xfrm>
        <a:prstGeom prst="rect">
          <a:avLst/>
        </a:prstGeom>
        <a:blipFill rotWithShape="1">
          <a:blip xmlns:r="http://schemas.openxmlformats.org/officeDocument/2006/relationships"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4711EB-A3BE-44DA-8AC4-AC5F2CC86B9A}" type="datetimeFigureOut">
              <a:rPr lang="en-US" smtClean="0"/>
              <a:t>11/25/2024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F377ACA-34EF-4B83-AB52-9BB07F7EB377}" type="slidenum">
              <a:rPr lang="en-US" smtClean="0"/>
              <a:t>‹#›</a:t>
            </a:fld>
            <a:endParaRPr lang="en-US"/>
          </a:p>
        </p:txBody>
      </p:sp>
    </p:spTree>
    <p:extLst>
      <p:ext uri="{BB962C8B-B14F-4D97-AF65-F5344CB8AC3E}">
        <p14:creationId xmlns:p14="http://schemas.microsoft.com/office/powerpoint/2010/main" val="2719866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library.unlv.edu/digital/collection/p17304coll4/search/searchterm/U.S.%20Department%20of%20Energy%20Photograph%20Collection%20on%20the%20Nevada%20Test%20Site%20(PH-00282)/field/source/mode/exact/conn/and"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vidshub.net/unit/20CS-CBRN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25513"/>
            <a:ext cx="8229600" cy="4629150"/>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FDF800-FE0E-A944-8AC1-D57C07B352FC}" type="slidenum">
              <a:rPr kumimoji="0" lang="en-US" sz="13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 of seconds</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Shock wave @ 10s km</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Fireball rises Rapidly</a:t>
            </a:r>
          </a:p>
          <a:p>
            <a:r>
              <a:rPr lang="en-US"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5075E-5452-413A-9444-00EB86B9B1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794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Minutes</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Fallout cloud several km up</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Particles start “falling out” creating potentially dangerous radiation levels on the ground</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height of the cloud depends on the yield</a:t>
            </a:r>
          </a:p>
          <a:p>
            <a:pPr marL="0" marR="0" indent="0">
              <a:lnSpc>
                <a:spcPct val="107000"/>
              </a:lnSpc>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and depending on how high it goes, winds aloft will blow it off in one or more directions.</a:t>
            </a:r>
          </a:p>
          <a:p>
            <a:pPr marL="0" marR="0" indent="0">
              <a:lnSpc>
                <a:spcPct val="107000"/>
              </a:lnSpc>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this can create strange radiation levels on the ground, as you can see by radiation measured on the ground after a test called “Turk”.  You can see the 3 distinct wind vectors. </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260675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3547117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ranges of the severe, moderate, and light damage zones will change with yield.</a:t>
            </a:r>
          </a:p>
          <a:p>
            <a:r>
              <a:rPr lang="en-US" dirty="0"/>
              <a:t>It is interesting to note that even when you change the yield by a factor of 10, the range of the blast zone only changes by about a factor of 2</a:t>
            </a:r>
          </a:p>
        </p:txBody>
      </p:sp>
      <p:sp>
        <p:nvSpPr>
          <p:cNvPr id="4" name="Slide Number Placeholder 3"/>
          <p:cNvSpPr>
            <a:spLocks noGrp="1"/>
          </p:cNvSpPr>
          <p:nvPr>
            <p:ph type="sldNum" sz="quarter" idx="5"/>
          </p:nvPr>
        </p:nvSpPr>
        <p:spPr/>
        <p:txBody>
          <a:bodyPr/>
          <a:lstStyle/>
          <a:p>
            <a:fld id="{710104DB-87CA-D64F-AB86-DB2520DDF5D7}" type="slidenum">
              <a:rPr lang="en-US" smtClean="0"/>
              <a:t>19</a:t>
            </a:fld>
            <a:endParaRPr lang="en-US"/>
          </a:p>
        </p:txBody>
      </p:sp>
    </p:spTree>
    <p:extLst>
      <p:ext uri="{BB962C8B-B14F-4D97-AF65-F5344CB8AC3E}">
        <p14:creationId xmlns:p14="http://schemas.microsoft.com/office/powerpoint/2010/main" val="1311695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ltLang="en-US" sz="1200" dirty="0"/>
              <a:t>Immediately after an explosion, energy is emitted in the form of thermal radiation and, due to the extremely high temperatures, as x rays, which are absorbed within a few feet of air. The energy is then re-emitted and, due to certain phenomena occurring within the fireball, the secondary thermal radiation emission occurs in two pulses.</a:t>
            </a:r>
          </a:p>
          <a:p>
            <a:endParaRPr lang="en-US" altLang="en-US" sz="1200" dirty="0"/>
          </a:p>
          <a:p>
            <a:r>
              <a:rPr lang="en-US" altLang="en-US" sz="1200" dirty="0"/>
              <a:t>First pulse. The first pulse lasts only about one tenth of a second. It consists of approximately 1 percent of the total thermal radiation release, and much of the thermal release is in the ultraviolet region. Although ultraviolet radiation can cause skin burns, it appears that this occurs only at ranges at which other thermal radiation effects are more serious. However, although this first pulse may be disregarded as a source of skin burns, it is capable of producing permanent or temporary effects on the eyes, especially if one is looking in the direction of the detonation at the time of the explosion.</a:t>
            </a:r>
          </a:p>
          <a:p>
            <a:r>
              <a:rPr lang="en-US" altLang="en-US" sz="1200" dirty="0"/>
              <a:t>Second pulse. The second pulse lasts for several seconds and carries about 99 percent of the total thermal radiation energy. Since the temperature is lower than that in the first pulse, most of the rays reaching the Earth consist of visible and infrared light. This radiation is the main cause of various degrees of skin burns suffered by exposed individuals up to at least 12 miles.</a:t>
            </a:r>
          </a:p>
          <a:p>
            <a:endParaRPr lang="en-US" altLang="en-US" sz="1200" dirty="0"/>
          </a:p>
          <a:p>
            <a:r>
              <a:rPr lang="en-US" altLang="en-US" sz="1200" dirty="0"/>
              <a:t>Flash burns. This image of a Nagasaki woman shows flash burns in the pattern of the kimono she was wearing at the time of the blast. The light-colored fabric reflected the thermal radiation whereas the dark-colored fabric absorbed it and became hot, causing contact burns on the skin immediately beneath the fabric. Medical records indicate that, in some cases, dark-colored clothing actually burst into flames and ignited the undergarments, causing flame burns. It should be noted that light-colored clothing does NOT ensure total protection from thermal radiation. Some light-colored fabrics actually transmit enough thermal radiation to allow direct flash burning of the skin.</a:t>
            </a:r>
          </a:p>
          <a:p>
            <a:endParaRPr lang="en-US" altLang="en-US" sz="1200" dirty="0"/>
          </a:p>
          <a:p>
            <a:r>
              <a:rPr lang="en-US" dirty="0"/>
              <a:t>AFRRI Medical Effect of Ionizing Radiation (MEIR) training.</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Radioactive Material Production, Transportation, Use, and Possible Misuse</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44645-9526-413C-B0B9-C5092A096D5F}"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3C1D7-2DCC-4A7C-89B7-CE3F7A4220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78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a:t>
            </a:r>
          </a:p>
        </p:txBody>
      </p:sp>
      <p:sp>
        <p:nvSpPr>
          <p:cNvPr id="4" name="Slide Number Placeholder 3"/>
          <p:cNvSpPr>
            <a:spLocks noGrp="1"/>
          </p:cNvSpPr>
          <p:nvPr>
            <p:ph type="sldNum" sz="quarter" idx="5"/>
          </p:nvPr>
        </p:nvSpPr>
        <p:spPr/>
        <p:txBody>
          <a:bodyPr/>
          <a:lstStyle/>
          <a:p>
            <a:fld id="{710104DB-87CA-D64F-AB86-DB2520DDF5D7}" type="slidenum">
              <a:rPr lang="en-US" smtClean="0"/>
              <a:t>22</a:t>
            </a:fld>
            <a:endParaRPr lang="en-US"/>
          </a:p>
        </p:txBody>
      </p:sp>
    </p:spTree>
    <p:extLst>
      <p:ext uri="{BB962C8B-B14F-4D97-AF65-F5344CB8AC3E}">
        <p14:creationId xmlns:p14="http://schemas.microsoft.com/office/powerpoint/2010/main" val="1340853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Evaluating Line of Sight</a:t>
            </a:r>
          </a:p>
          <a:p>
            <a:r>
              <a:rPr lang="en-US" altLang="en-US" dirty="0"/>
              <a:t>The protection afforded by the urban environment can greatly reduce the number of previously calculated burns that have been cited in many previous studies.</a:t>
            </a:r>
          </a:p>
          <a:p>
            <a:r>
              <a:rPr lang="en-US" altLang="en-US" dirty="0"/>
              <a:t>The image on the top right indicates the thermal effect for a 10kt detonated 300m over the OK City bombing site. You can see how the “circles of effect” are a pretty good representation of injury.</a:t>
            </a:r>
          </a:p>
          <a:p>
            <a:r>
              <a:rPr lang="en-US" altLang="en-US" dirty="0"/>
              <a:t>Click – the lower image is the SAME YIELD and SAME LOCATION, but now detonated on the ground so you can see the level of protection afforded by the urban environment.  The blue and green areas on the map are areas of little or no thermal burns.</a:t>
            </a:r>
          </a:p>
          <a:p>
            <a:r>
              <a:rPr lang="en-US" altLang="en-US" dirty="0"/>
              <a:t>On the left is the image of the radiation exposure coming off of a nuclear device 1 meter over a concrete slab, </a:t>
            </a:r>
          </a:p>
          <a:p>
            <a:r>
              <a:rPr lang="en-US" altLang="en-US" dirty="0"/>
              <a:t>Click - when the DC urban environment is added in, you can see how the radiation is also mitigated and, unless you are looking at the detonation down a line of site roadway, the DC environment can reduce the exposure by a factor of 10 or more.</a:t>
            </a: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defRPr sz="2000">
                <a:solidFill>
                  <a:srgbClr val="000063"/>
                </a:solidFill>
                <a:latin typeface="Arial" pitchFamily="34" charset="0"/>
              </a:defRPr>
            </a:lvl1pPr>
            <a:lvl2pPr marL="742950" indent="-285750" defTabSz="949325" eaLnBrk="0" hangingPunct="0">
              <a:defRPr sz="2000">
                <a:solidFill>
                  <a:srgbClr val="000063"/>
                </a:solidFill>
                <a:latin typeface="Arial" pitchFamily="34" charset="0"/>
              </a:defRPr>
            </a:lvl2pPr>
            <a:lvl3pPr marL="1143000" indent="-228600" defTabSz="949325" eaLnBrk="0" hangingPunct="0">
              <a:defRPr sz="2000">
                <a:solidFill>
                  <a:srgbClr val="000063"/>
                </a:solidFill>
                <a:latin typeface="Arial" pitchFamily="34" charset="0"/>
              </a:defRPr>
            </a:lvl3pPr>
            <a:lvl4pPr marL="1600200" indent="-228600" defTabSz="949325" eaLnBrk="0" hangingPunct="0">
              <a:defRPr sz="2000">
                <a:solidFill>
                  <a:srgbClr val="000063"/>
                </a:solidFill>
                <a:latin typeface="Arial" pitchFamily="34" charset="0"/>
              </a:defRPr>
            </a:lvl4pPr>
            <a:lvl5pPr marL="2057400" indent="-228600" defTabSz="949325" eaLnBrk="0" hangingPunct="0">
              <a:defRPr sz="2000">
                <a:solidFill>
                  <a:srgbClr val="000063"/>
                </a:solidFill>
                <a:latin typeface="Arial" pitchFamily="34" charset="0"/>
              </a:defRPr>
            </a:lvl5pPr>
            <a:lvl6pPr marL="2514600" indent="-228600" defTabSz="949325" eaLnBrk="0" fontAlgn="base" hangingPunct="0">
              <a:spcBef>
                <a:spcPct val="0"/>
              </a:spcBef>
              <a:spcAft>
                <a:spcPct val="0"/>
              </a:spcAft>
              <a:defRPr sz="2000">
                <a:solidFill>
                  <a:srgbClr val="000063"/>
                </a:solidFill>
                <a:latin typeface="Arial" pitchFamily="34" charset="0"/>
              </a:defRPr>
            </a:lvl6pPr>
            <a:lvl7pPr marL="2971800" indent="-228600" defTabSz="949325" eaLnBrk="0" fontAlgn="base" hangingPunct="0">
              <a:spcBef>
                <a:spcPct val="0"/>
              </a:spcBef>
              <a:spcAft>
                <a:spcPct val="0"/>
              </a:spcAft>
              <a:defRPr sz="2000">
                <a:solidFill>
                  <a:srgbClr val="000063"/>
                </a:solidFill>
                <a:latin typeface="Arial" pitchFamily="34" charset="0"/>
              </a:defRPr>
            </a:lvl7pPr>
            <a:lvl8pPr marL="3429000" indent="-228600" defTabSz="949325" eaLnBrk="0" fontAlgn="base" hangingPunct="0">
              <a:spcBef>
                <a:spcPct val="0"/>
              </a:spcBef>
              <a:spcAft>
                <a:spcPct val="0"/>
              </a:spcAft>
              <a:defRPr sz="2000">
                <a:solidFill>
                  <a:srgbClr val="000063"/>
                </a:solidFill>
                <a:latin typeface="Arial" pitchFamily="34" charset="0"/>
              </a:defRPr>
            </a:lvl8pPr>
            <a:lvl9pPr marL="3886200" indent="-228600" defTabSz="949325" eaLnBrk="0" fontAlgn="base" hangingPunct="0">
              <a:spcBef>
                <a:spcPct val="0"/>
              </a:spcBef>
              <a:spcAft>
                <a:spcPct val="0"/>
              </a:spcAft>
              <a:defRPr sz="2000">
                <a:solidFill>
                  <a:srgbClr val="000063"/>
                </a:solidFill>
                <a:latin typeface="Arial" pitchFamily="34" charset="0"/>
              </a:defRPr>
            </a:lvl9pPr>
          </a:lstStyle>
          <a:p>
            <a:pPr marL="0" marR="0" lvl="0" indent="0" algn="r" defTabSz="949325" rtl="0" eaLnBrk="1" fontAlgn="auto" latinLnBrk="0" hangingPunct="1">
              <a:lnSpc>
                <a:spcPct val="100000"/>
              </a:lnSpc>
              <a:spcBef>
                <a:spcPts val="0"/>
              </a:spcBef>
              <a:spcAft>
                <a:spcPts val="0"/>
              </a:spcAft>
              <a:buClrTx/>
              <a:buSzTx/>
              <a:buFontTx/>
              <a:buNone/>
              <a:tabLst/>
              <a:defRPr/>
            </a:pPr>
            <a:fld id="{9BEBB30A-1D8D-4CF1-8647-47DC947788ED}"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49325"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kern="1200" dirty="0">
              <a:solidFill>
                <a:srgbClr val="333333"/>
              </a:solidFill>
              <a:effectLst/>
              <a:latin typeface="Times" panose="02020603050405020304" pitchFamily="18" charset="0"/>
              <a:cs typeface="Times"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33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a:solidFill>
                  <a:srgbClr val="000000"/>
                </a:solidFill>
                <a:latin typeface="Times" panose="02020603050405020304" pitchFamily="18" charset="0"/>
                <a:cs typeface="Times" panose="02020603050405020304" pitchFamily="18" charset="0"/>
              </a:rPr>
              <a:t>Instructor Notes: </a:t>
            </a:r>
            <a:endParaRPr lang="en-US" sz="1800" b="0">
              <a:latin typeface="Times" panose="02020603050405020304" pitchFamily="18" charset="0"/>
              <a:cs typeface="Times" panose="02020603050405020304" pitchFamily="18" charset="0"/>
            </a:endParaRPr>
          </a:p>
          <a:p>
            <a:pPr>
              <a:defRPr/>
            </a:pPr>
            <a:r>
              <a:rPr lang="en-US" sz="1800" b="0" u="sng">
                <a:latin typeface="Times" panose="02020603050405020304" pitchFamily="18" charset="0"/>
                <a:cs typeface="Times" panose="02020603050405020304" pitchFamily="18" charset="0"/>
              </a:rPr>
              <a:t>Radioactive Fallout</a:t>
            </a:r>
          </a:p>
          <a:p>
            <a:pPr marL="171450" indent="-171450">
              <a:buFont typeface="Arial" panose="020B0604020202020204" pitchFamily="34" charset="0"/>
              <a:buChar char="•"/>
            </a:pPr>
            <a:r>
              <a:rPr lang="en-US" sz="1800">
                <a:latin typeface="Times" panose="02020603050405020304" pitchFamily="18" charset="0"/>
                <a:cs typeface="Times" panose="02020603050405020304" pitchFamily="18" charset="0"/>
              </a:rPr>
              <a:t>Fallout occurs when particles contaminated with radioactive material fall back to the earth. </a:t>
            </a:r>
          </a:p>
          <a:p>
            <a:pPr marL="171450" indent="-171450">
              <a:buFont typeface="Arial" panose="020B0604020202020204" pitchFamily="34" charset="0"/>
              <a:buChar char="•"/>
            </a:pPr>
            <a:r>
              <a:rPr lang="en-US" sz="1800">
                <a:latin typeface="Times" panose="02020603050405020304" pitchFamily="18" charset="0"/>
                <a:cs typeface="Times" panose="02020603050405020304" pitchFamily="18" charset="0"/>
              </a:rPr>
              <a:t>Fallout is sometimes applied in a collective sense to radioactively contaminated particulate matter itself.</a:t>
            </a:r>
          </a:p>
          <a:p>
            <a:pPr marL="171450" indent="-171450">
              <a:buFont typeface="Arial" panose="020B0604020202020204" pitchFamily="34" charset="0"/>
              <a:buChar char="•"/>
            </a:pPr>
            <a:r>
              <a:rPr lang="en-US" sz="1800">
                <a:latin typeface="Times" panose="02020603050405020304" pitchFamily="18" charset="0"/>
                <a:cs typeface="Times" panose="02020603050405020304" pitchFamily="18" charset="0"/>
              </a:rPr>
              <a:t>Fallout can occur as the result of any R/N incident, but it is a hallmark of nuclear detonations.</a:t>
            </a:r>
          </a:p>
          <a:p>
            <a:pPr marL="171450" indent="-171450">
              <a:buFont typeface="Arial" panose="020B0604020202020204" pitchFamily="34" charset="0"/>
              <a:buChar char="•"/>
            </a:pPr>
            <a:r>
              <a:rPr lang="en-US" sz="1800">
                <a:latin typeface="Times" panose="02020603050405020304" pitchFamily="18" charset="0"/>
                <a:cs typeface="Times" panose="02020603050405020304" pitchFamily="18" charset="0"/>
              </a:rPr>
              <a:t>Depending on weather patterns, radiation levels may be elevated far from ground zero. </a:t>
            </a:r>
            <a:r>
              <a:rPr lang="en-US" sz="1800" kern="800">
                <a:solidFill>
                  <a:srgbClr val="000000"/>
                </a:solidFill>
                <a:effectLst/>
                <a:latin typeface="Times" panose="02020603050405020304" pitchFamily="18" charset="0"/>
                <a:ea typeface="Calibri" panose="020F0502020204030204" pitchFamily="34" charset="0"/>
                <a:cs typeface="Times" panose="02020603050405020304" pitchFamily="18" charset="0"/>
              </a:rPr>
              <a:t>Fallout can also be brought to the ground by precipitation such as rain or snow, producing a local radiation hot spot wherever it falls. Emergency managers and responders must consider this in terms of resource allocation and public messaging.</a:t>
            </a:r>
          </a:p>
          <a:p>
            <a:pPr marL="171450" indent="-171450">
              <a:buFont typeface="Arial" panose="020B0604020202020204" pitchFamily="34" charset="0"/>
              <a:buChar char="•"/>
            </a:pPr>
            <a:r>
              <a:rPr lang="en-US" altLang="en-US" sz="1800">
                <a:solidFill>
                  <a:schemeClr val="bg2">
                    <a:lumMod val="10000"/>
                  </a:schemeClr>
                </a:solidFill>
                <a:latin typeface="Times" panose="02020603050405020304" pitchFamily="18" charset="0"/>
                <a:cs typeface="Times" panose="02020603050405020304" pitchFamily="18" charset="0"/>
              </a:rPr>
              <a:t>Fallout contamination decays rapidly however </a:t>
            </a:r>
            <a:r>
              <a:rPr lang="en-US" sz="1800" kern="800">
                <a:solidFill>
                  <a:srgbClr val="000000"/>
                </a:solidFill>
                <a:effectLst/>
                <a:latin typeface="Times" panose="02020603050405020304" pitchFamily="18" charset="0"/>
                <a:ea typeface="Calibri" panose="020F0502020204030204" pitchFamily="34" charset="0"/>
                <a:cs typeface="Times" panose="02020603050405020304" pitchFamily="18" charset="0"/>
              </a:rPr>
              <a:t>RDD fallout does not decay as quickly as IND or NPP fallout. </a:t>
            </a:r>
          </a:p>
          <a:p>
            <a:pPr marL="171450" indent="-171450">
              <a:buFont typeface="Arial" panose="020B0604020202020204" pitchFamily="34" charset="0"/>
              <a:buChar char="•"/>
            </a:pPr>
            <a:endParaRPr lang="en-US" altLang="en-US" sz="1800" u="sng">
              <a:latin typeface="Times" panose="02020603050405020304" pitchFamily="18" charset="0"/>
              <a:cs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800" u="sng">
                <a:latin typeface="Times" panose="02020603050405020304" pitchFamily="18" charset="0"/>
                <a:cs typeface="Times" panose="02020603050405020304" pitchFamily="18" charset="0"/>
              </a:rPr>
              <a:t>Nuclear Detonations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kern="1200">
                <a:solidFill>
                  <a:srgbClr val="333333"/>
                </a:solidFill>
                <a:effectLst/>
                <a:latin typeface="Times" panose="02020603050405020304" pitchFamily="18" charset="0"/>
                <a:cs typeface="Times" panose="02020603050405020304" pitchFamily="18" charset="0"/>
              </a:rPr>
              <a:t>After the explosion, radionuclides attach to airborne particles of varying sizes, ranging from particles smaller than the naked eye can see, to pebble sized particles that can fall out downwind at various distances, hence the name “fallout.” In the case of a near-surface detonation, fallout will be concentrated near the detonation and will, in general, decrease with increasing downwind distance.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kern="1200">
                <a:solidFill>
                  <a:srgbClr val="333333"/>
                </a:solidFill>
                <a:effectLst/>
                <a:latin typeface="Times" panose="02020603050405020304" pitchFamily="18" charset="0"/>
                <a:cs typeface="Times" panose="02020603050405020304" pitchFamily="18" charset="0"/>
              </a:rPr>
              <a:t>A strong updraft is caused by the rising fireball, that can suck up dirt and debris into the radioactive cloud for a near surface detonation. The nuclear cloud and the descending fallout material are pushed by the winds in a direction that may not be evident from ground-level wind observations, therefore, ground-level winds alone should never be used to predict the path of fallout deposition.</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800">
                <a:latin typeface="Times" panose="02020603050405020304" pitchFamily="18" charset="0"/>
                <a:cs typeface="Times" panose="02020603050405020304" pitchFamily="18" charset="0"/>
              </a:rPr>
              <a:t>If detonations occur far from the earth’s surface (in the air above the target, as opposed to near the ground) the risk of fallout decreases, but the severity of nuclear induced fires increases within a few miles of the detonation.</a:t>
            </a:r>
          </a:p>
        </p:txBody>
      </p:sp>
      <p:sp>
        <p:nvSpPr>
          <p:cNvPr id="4" name="Slide Number Placeholder 3"/>
          <p:cNvSpPr>
            <a:spLocks noGrp="1"/>
          </p:cNvSpPr>
          <p:nvPr>
            <p:ph type="sldNum" sz="quarter" idx="5"/>
          </p:nvPr>
        </p:nvSpPr>
        <p:spPr/>
        <p:txBody>
          <a:bodyPr/>
          <a:lstStyle/>
          <a:p>
            <a:fld id="{4BAF53EF-993C-FF42-8B62-CEF57763A78D}" type="slidenum">
              <a:rPr lang="en-US" smtClean="0"/>
              <a:t>30</a:t>
            </a:fld>
            <a:endParaRPr lang="en-US"/>
          </a:p>
        </p:txBody>
      </p:sp>
    </p:spTree>
    <p:extLst>
      <p:ext uri="{BB962C8B-B14F-4D97-AF65-F5344CB8AC3E}">
        <p14:creationId xmlns:p14="http://schemas.microsoft.com/office/powerpoint/2010/main" val="3753011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77ACA-34EF-4B83-AB52-9BB07F7EB377}" type="slidenum">
              <a:rPr lang="en-US" smtClean="0"/>
              <a:t>32</a:t>
            </a:fld>
            <a:endParaRPr lang="en-US"/>
          </a:p>
        </p:txBody>
      </p:sp>
    </p:spTree>
    <p:extLst>
      <p:ext uri="{BB962C8B-B14F-4D97-AF65-F5344CB8AC3E}">
        <p14:creationId xmlns:p14="http://schemas.microsoft.com/office/powerpoint/2010/main" val="2789097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50913" rtl="0" eaLnBrk="1" fontAlgn="base" latinLnBrk="0" hangingPunct="1">
              <a:lnSpc>
                <a:spcPct val="100000"/>
              </a:lnSpc>
              <a:spcBef>
                <a:spcPct val="0"/>
              </a:spcBef>
              <a:spcAft>
                <a:spcPct val="0"/>
              </a:spcAft>
              <a:buClrTx/>
              <a:buSzTx/>
              <a:buFontTx/>
              <a:buNone/>
              <a:tabLst/>
              <a:defRPr/>
            </a:pPr>
            <a:fld id="{DB4665BB-51ED-49F2-8E1F-C01932839EA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49713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Archival </a:t>
            </a:r>
            <a:r>
              <a:rPr lang="en-US" b="1" dirty="0" err="1">
                <a:effectLst/>
              </a:rPr>
              <a:t>Collection</a:t>
            </a:r>
            <a:r>
              <a:rPr lang="en-US" b="0" i="0" u="none" strike="noStrike" dirty="0" err="1">
                <a:solidFill>
                  <a:srgbClr val="2178B5"/>
                </a:solidFill>
                <a:effectLst/>
                <a:latin typeface="Helvetica Neue"/>
                <a:hlinkClick r:id="rId3"/>
              </a:rPr>
              <a:t>U.S</a:t>
            </a:r>
            <a:r>
              <a:rPr lang="en-US" b="0" i="0" u="none" strike="noStrike" dirty="0">
                <a:solidFill>
                  <a:srgbClr val="2178B5"/>
                </a:solidFill>
                <a:effectLst/>
                <a:latin typeface="Helvetica Neue"/>
                <a:hlinkClick r:id="rId3"/>
              </a:rPr>
              <a:t>. Department of Energy Photograph Collection on the Nevada Test Site (PH-00282)</a:t>
            </a:r>
            <a:br>
              <a:rPr lang="en-US" dirty="0">
                <a:effectLst/>
              </a:rPr>
            </a:br>
            <a:r>
              <a:rPr lang="en-US" b="1" dirty="0" err="1">
                <a:effectLst/>
              </a:rPr>
              <a:t>Title</a:t>
            </a:r>
            <a:r>
              <a:rPr lang="en-US" dirty="0" err="1">
                <a:effectLst/>
              </a:rPr>
              <a:t>Mushroom</a:t>
            </a:r>
            <a:r>
              <a:rPr lang="en-US" dirty="0">
                <a:effectLst/>
              </a:rPr>
              <a:t> cloud from the "Priscilla" nuclear test: photographic print</a:t>
            </a:r>
          </a:p>
          <a:p>
            <a:r>
              <a:rPr lang="en-US" b="1" dirty="0" err="1">
                <a:effectLst/>
              </a:rPr>
              <a:t>Description</a:t>
            </a:r>
            <a:r>
              <a:rPr lang="en-US" dirty="0" err="1">
                <a:effectLst/>
              </a:rPr>
              <a:t>"Priscilla</a:t>
            </a:r>
            <a:r>
              <a:rPr lang="en-US" dirty="0">
                <a:effectLst/>
              </a:rPr>
              <a:t>" was a 37 kiloton balloon test fired June 24, 1957 at the Nevada Test Site.</a:t>
            </a:r>
            <a:endParaRPr lang="en-US" dirty="0"/>
          </a:p>
        </p:txBody>
      </p:sp>
      <p:sp>
        <p:nvSpPr>
          <p:cNvPr id="4" name="Slide Number Placeholder 3"/>
          <p:cNvSpPr>
            <a:spLocks noGrp="1"/>
          </p:cNvSpPr>
          <p:nvPr>
            <p:ph type="sldNum" sz="quarter" idx="5"/>
          </p:nvPr>
        </p:nvSpPr>
        <p:spPr/>
        <p:txBody>
          <a:bodyPr/>
          <a:lstStyle/>
          <a:p>
            <a:fld id="{8F377ACA-34EF-4B83-AB52-9BB07F7EB377}" type="slidenum">
              <a:rPr lang="en-US" smtClean="0"/>
              <a:t>33</a:t>
            </a:fld>
            <a:endParaRPr lang="en-US"/>
          </a:p>
        </p:txBody>
      </p:sp>
    </p:spTree>
    <p:extLst>
      <p:ext uri="{BB962C8B-B14F-4D97-AF65-F5344CB8AC3E}">
        <p14:creationId xmlns:p14="http://schemas.microsoft.com/office/powerpoint/2010/main" val="552140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 R/h (H+1) contour reaches max extent at ~ 1.75hr</a:t>
            </a:r>
          </a:p>
          <a:p>
            <a:r>
              <a:rPr lang="en-US" dirty="0"/>
              <a:t>20 R/h (H+1) would be ~ 10 R/h  (H+1.75 hr).</a:t>
            </a:r>
          </a:p>
        </p:txBody>
      </p:sp>
      <p:sp>
        <p:nvSpPr>
          <p:cNvPr id="4" name="Slide Number Placeholder 3"/>
          <p:cNvSpPr>
            <a:spLocks noGrp="1"/>
          </p:cNvSpPr>
          <p:nvPr>
            <p:ph type="sldNum" sz="quarter" idx="5"/>
          </p:nvPr>
        </p:nvSpPr>
        <p:spPr/>
        <p:txBody>
          <a:bodyPr/>
          <a:lstStyle/>
          <a:p>
            <a:fld id="{8F377ACA-34EF-4B83-AB52-9BB07F7EB377}" type="slidenum">
              <a:rPr lang="en-US" smtClean="0"/>
              <a:t>34</a:t>
            </a:fld>
            <a:endParaRPr lang="en-US"/>
          </a:p>
        </p:txBody>
      </p:sp>
    </p:spTree>
    <p:extLst>
      <p:ext uri="{BB962C8B-B14F-4D97-AF65-F5344CB8AC3E}">
        <p14:creationId xmlns:p14="http://schemas.microsoft.com/office/powerpoint/2010/main" val="2153267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77ACA-34EF-4B83-AB52-9BB07F7EB377}" type="slidenum">
              <a:rPr lang="en-US" smtClean="0"/>
              <a:t>35</a:t>
            </a:fld>
            <a:endParaRPr lang="en-US"/>
          </a:p>
        </p:txBody>
      </p:sp>
    </p:spTree>
    <p:extLst>
      <p:ext uri="{BB962C8B-B14F-4D97-AF65-F5344CB8AC3E}">
        <p14:creationId xmlns:p14="http://schemas.microsoft.com/office/powerpoint/2010/main" val="3830424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partial mixing zone (e.g., the 100 kT @ 1,000’ scenario) can be more challenging to characterize as the fallout composition will have different radionuclide composition and decay rates that traditionally assumed.</a:t>
            </a:r>
          </a:p>
          <a:p>
            <a:endParaRPr lang="en-US" dirty="0"/>
          </a:p>
        </p:txBody>
      </p:sp>
      <p:sp>
        <p:nvSpPr>
          <p:cNvPr id="4" name="Slide Number Placeholder 3"/>
          <p:cNvSpPr>
            <a:spLocks noGrp="1"/>
          </p:cNvSpPr>
          <p:nvPr>
            <p:ph type="sldNum" sz="quarter" idx="5"/>
          </p:nvPr>
        </p:nvSpPr>
        <p:spPr/>
        <p:txBody>
          <a:bodyPr/>
          <a:lstStyle/>
          <a:p>
            <a:fld id="{8F377ACA-34EF-4B83-AB52-9BB07F7EB377}" type="slidenum">
              <a:rPr lang="en-US" smtClean="0"/>
              <a:t>37</a:t>
            </a:fld>
            <a:endParaRPr lang="en-US"/>
          </a:p>
        </p:txBody>
      </p:sp>
    </p:spTree>
    <p:extLst>
      <p:ext uri="{BB962C8B-B14F-4D97-AF65-F5344CB8AC3E}">
        <p14:creationId xmlns:p14="http://schemas.microsoft.com/office/powerpoint/2010/main" val="241892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1" dirty="0">
                <a:solidFill>
                  <a:srgbClr val="000000"/>
                </a:solidFill>
                <a:latin typeface="Times" panose="02020603050405020304" pitchFamily="18" charset="0"/>
                <a:cs typeface="Times" panose="02020603050405020304" pitchFamily="18" charset="0"/>
              </a:rPr>
              <a:t>Instructor Notes: </a:t>
            </a:r>
          </a:p>
          <a:p>
            <a:pPr marL="173355" indent="-173355">
              <a:buFont typeface="Arial" panose="020B0604020202020204" pitchFamily="34" charset="0"/>
              <a:buChar char="•"/>
              <a:defRPr/>
            </a:pPr>
            <a:r>
              <a:rPr lang="en-US" sz="1800" b="0" i="0" u="none" strike="noStrike" baseline="0" dirty="0">
                <a:solidFill>
                  <a:srgbClr val="000000"/>
                </a:solidFill>
                <a:latin typeface="Times" panose="02020603050405020304" pitchFamily="18" charset="0"/>
                <a:cs typeface="Times" panose="02020603050405020304" pitchFamily="18" charset="0"/>
              </a:rPr>
              <a:t>An EMP is a product of nuclear detonation and does not occur during other radiological events.</a:t>
            </a:r>
            <a:r>
              <a:rPr lang="en-US" sz="1800" dirty="0">
                <a:solidFill>
                  <a:srgbClr val="000000"/>
                </a:solidFill>
                <a:latin typeface="Times" panose="02020603050405020304" pitchFamily="18" charset="0"/>
                <a:cs typeface="Times" panose="02020603050405020304" pitchFamily="18" charset="0"/>
              </a:rPr>
              <a:t>  </a:t>
            </a:r>
            <a:endParaRPr lang="en-US" sz="1800" dirty="0">
              <a:latin typeface="Times" panose="02020603050405020304" pitchFamily="18" charset="0"/>
              <a:cs typeface="Times" panose="02020603050405020304" pitchFamily="18" charset="0"/>
            </a:endParaRPr>
          </a:p>
          <a:p>
            <a:pPr marL="173355" indent="-173355">
              <a:buFont typeface="Arial" panose="020B0604020202020204" pitchFamily="34" charset="0"/>
              <a:buChar char="•"/>
              <a:defRPr/>
            </a:pPr>
            <a:r>
              <a:rPr lang="en-US" sz="1800" kern="1200" dirty="0">
                <a:solidFill>
                  <a:srgbClr val="333333"/>
                </a:solidFill>
                <a:effectLst/>
                <a:latin typeface="Times" panose="02020603050405020304" pitchFamily="18" charset="0"/>
                <a:cs typeface="Times" panose="02020603050405020304" pitchFamily="18" charset="0"/>
              </a:rPr>
              <a:t>Damage to consumer equipment that is attached to commercial power can extend to about 5-10 miles from the detonation location, depending on specific characteristics of the electric power system</a:t>
            </a:r>
            <a:r>
              <a:rPr lang="en-US" sz="1800" dirty="0">
                <a:solidFill>
                  <a:srgbClr val="333333"/>
                </a:solidFill>
                <a:latin typeface="Times" panose="02020603050405020304" pitchFamily="18" charset="0"/>
                <a:cs typeface="Times" panose="02020603050405020304" pitchFamily="18" charset="0"/>
              </a:rPr>
              <a:t> impacted</a:t>
            </a:r>
            <a:r>
              <a:rPr lang="en-US" sz="1800" kern="1200" dirty="0">
                <a:solidFill>
                  <a:srgbClr val="333333"/>
                </a:solidFill>
                <a:effectLst/>
                <a:latin typeface="Times" panose="02020603050405020304" pitchFamily="18" charset="0"/>
                <a:cs typeface="Times" panose="02020603050405020304" pitchFamily="18" charset="0"/>
              </a:rPr>
              <a:t>.</a:t>
            </a:r>
            <a:r>
              <a:rPr lang="en-US" sz="1800" dirty="0">
                <a:latin typeface="Times" panose="02020603050405020304" pitchFamily="18" charset="0"/>
                <a:cs typeface="Times" panose="02020603050405020304" pitchFamily="18" charset="0"/>
              </a:rPr>
              <a:t> </a:t>
            </a:r>
            <a:endParaRPr lang="en-US" sz="1800" kern="1200" dirty="0">
              <a:solidFill>
                <a:srgbClr val="333333"/>
              </a:solidFill>
              <a:effectLst/>
              <a:latin typeface="Times" panose="02020603050405020304" pitchFamily="18" charset="0"/>
              <a:cs typeface="Times" panose="02020603050405020304" pitchFamily="18" charset="0"/>
            </a:endParaRPr>
          </a:p>
          <a:p>
            <a:pPr marL="173355" marR="0" lvl="0" indent="-173355"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000000"/>
                </a:solidFill>
                <a:latin typeface="Times" panose="02020603050405020304" pitchFamily="18" charset="0"/>
                <a:cs typeface="Times" panose="02020603050405020304" pitchFamily="18" charset="0"/>
              </a:rPr>
              <a:t>Potential EMP impacts include vehicles stalling and the destruction or disruption of communications equipment (cell towers, etc.), computer equipment, water and electrical system control components, and other electronic systems.</a:t>
            </a:r>
          </a:p>
          <a:p>
            <a:pPr marL="173355" indent="-173355" defTabSz="914400" eaLnBrk="0" fontAlgn="base" hangingPunct="0">
              <a:spcBef>
                <a:spcPct val="30000"/>
              </a:spcBef>
              <a:spcAft>
                <a:spcPct val="0"/>
              </a:spcAft>
              <a:buFont typeface="Arial" panose="020B0604020202020204" pitchFamily="34" charset="0"/>
              <a:buChar char="•"/>
              <a:defRPr/>
            </a:pPr>
            <a:r>
              <a:rPr lang="en-US" sz="1800" b="0" i="0" u="none" strike="noStrike" baseline="0" dirty="0">
                <a:solidFill>
                  <a:srgbClr val="000000"/>
                </a:solidFill>
                <a:latin typeface="Times" panose="02020603050405020304" pitchFamily="18" charset="0"/>
                <a:cs typeface="Times" panose="02020603050405020304" pitchFamily="18" charset="0"/>
              </a:rPr>
              <a:t>In some cases, resetting electronic equipment may restore its function following an EMP.</a:t>
            </a:r>
            <a:r>
              <a:rPr lang="en-US" sz="1800" dirty="0">
                <a:solidFill>
                  <a:srgbClr val="000000"/>
                </a:solidFill>
                <a:latin typeface="Times" panose="02020603050405020304" pitchFamily="18" charset="0"/>
                <a:cs typeface="Times" panose="02020603050405020304" pitchFamily="18" charset="0"/>
              </a:rPr>
              <a:t> </a:t>
            </a:r>
            <a:endParaRPr lang="en-US" sz="1800" b="0" i="0" u="none" strike="noStrike" baseline="0" dirty="0">
              <a:solidFill>
                <a:srgbClr val="000000"/>
              </a:solidFill>
              <a:latin typeface="Times" panose="02020603050405020304" pitchFamily="18" charset="0"/>
              <a:cs typeface="Times" panose="02020603050405020304" pitchFamily="18" charset="0"/>
            </a:endParaRPr>
          </a:p>
          <a:p>
            <a:pPr marL="173355" indent="-173355">
              <a:buFont typeface="Arial" panose="020B0604020202020204" pitchFamily="34" charset="0"/>
              <a:buChar char="•"/>
              <a:defRPr/>
            </a:pPr>
            <a:r>
              <a:rPr lang="en-US" sz="1800" b="0" i="0" u="none" strike="noStrike" baseline="0" dirty="0">
                <a:solidFill>
                  <a:srgbClr val="000000"/>
                </a:solidFill>
                <a:latin typeface="Times" panose="02020603050405020304" pitchFamily="18" charset="0"/>
                <a:cs typeface="Times" panose="02020603050405020304" pitchFamily="18" charset="0"/>
              </a:rPr>
              <a:t>There are no direct health effects of EMP exposure, but there are numerous secondary effects derived from failing electronic systems such as vehicle crashes, medical equipment failure, and loss of power leading to heat or cold injuries.</a:t>
            </a:r>
            <a:r>
              <a:rPr lang="en-US" sz="1800" dirty="0">
                <a:solidFill>
                  <a:srgbClr val="000000"/>
                </a:solidFill>
                <a:latin typeface="Times" panose="02020603050405020304" pitchFamily="18" charset="0"/>
                <a:cs typeface="Times" panose="02020603050405020304" pitchFamily="18" charset="0"/>
              </a:rPr>
              <a:t> </a:t>
            </a:r>
          </a:p>
          <a:p>
            <a:pPr marL="173355" indent="-173355">
              <a:buFont typeface="Arial" panose="020B0604020202020204" pitchFamily="34" charset="0"/>
              <a:buChar char="•"/>
              <a:defRPr/>
            </a:pPr>
            <a:r>
              <a:rPr lang="en-US" sz="1800" dirty="0">
                <a:solidFill>
                  <a:srgbClr val="000000"/>
                </a:solidFill>
                <a:latin typeface="Times" panose="02020603050405020304" pitchFamily="18" charset="0"/>
                <a:cs typeface="Times" panose="02020603050405020304" pitchFamily="18" charset="0"/>
              </a:rPr>
              <a:t>Outside of EMPs, R/N incidents may impact the electric grid and Energy Community Lifeline in other ways, such as damaging physical infrastructure. </a:t>
            </a:r>
            <a:r>
              <a:rPr lang="en-US" sz="1800" u="none" dirty="0">
                <a:solidFill>
                  <a:srgbClr val="000000"/>
                </a:solidFill>
                <a:latin typeface="Times" panose="02020603050405020304" pitchFamily="18" charset="0"/>
                <a:cs typeface="Times" panose="02020603050405020304" pitchFamily="18" charset="0"/>
              </a:rPr>
              <a:t>Grid recovery will be one of FEMA’s greatest concerns and which will be complicated and have a long lead time.</a:t>
            </a:r>
            <a:r>
              <a:rPr lang="en-US" sz="1800" dirty="0">
                <a:solidFill>
                  <a:srgbClr val="000000"/>
                </a:solidFill>
                <a:latin typeface="Times" panose="02020603050405020304" pitchFamily="18" charset="0"/>
                <a:cs typeface="Times" panose="02020603050405020304" pitchFamily="18" charset="0"/>
              </a:rPr>
              <a:t> </a:t>
            </a:r>
            <a:endParaRPr lang="en-US" sz="1800" u="none" dirty="0">
              <a:solidFill>
                <a:srgbClr val="000000"/>
              </a:solidFill>
              <a:latin typeface="Times" panose="02020603050405020304" pitchFamily="18" charset="0"/>
              <a:cs typeface="Times"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909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713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One</a:t>
            </a:r>
            <a:r>
              <a:rPr lang="en-US" baseline="0" dirty="0"/>
              <a:t> of the most important areas of IND response planning and preparedness is the identification of Key Zones by the Federal Planning Guidance and the National Council of Radiation </a:t>
            </a:r>
            <a:r>
              <a:rPr lang="en-US" baseline="0" dirty="0" err="1"/>
              <a:t>Detecton</a:t>
            </a:r>
            <a:r>
              <a:rPr lang="en-US" baseline="0" dirty="0"/>
              <a:t> and Measurements.</a:t>
            </a:r>
          </a:p>
          <a:p>
            <a:endParaRPr lang="en-US" baseline="0" dirty="0"/>
          </a:p>
          <a:p>
            <a:r>
              <a:rPr lang="en-US" baseline="0" dirty="0"/>
              <a:t>The 5 zones are depicted in this graphic and are:</a:t>
            </a:r>
          </a:p>
          <a:p>
            <a:pPr marL="177571" indent="-177571">
              <a:buFont typeface="Arial" panose="020B0604020202020204" pitchFamily="34" charset="0"/>
              <a:buChar char="•"/>
            </a:pPr>
            <a:r>
              <a:rPr lang="en-US" baseline="0" dirty="0"/>
              <a:t>The Severe Damage Zone</a:t>
            </a:r>
          </a:p>
          <a:p>
            <a:pPr marL="177571" indent="-177571">
              <a:buFont typeface="Arial" panose="020B0604020202020204" pitchFamily="34" charset="0"/>
              <a:buChar char="•"/>
            </a:pPr>
            <a:r>
              <a:rPr lang="en-US" baseline="0" dirty="0"/>
              <a:t>The Moderate Damage Zone</a:t>
            </a:r>
          </a:p>
          <a:p>
            <a:pPr marL="177571" indent="-177571">
              <a:buFont typeface="Arial" panose="020B0604020202020204" pitchFamily="34" charset="0"/>
              <a:buChar char="•"/>
            </a:pPr>
            <a:r>
              <a:rPr lang="en-US" baseline="0" dirty="0"/>
              <a:t>The Light Damage Zone</a:t>
            </a:r>
          </a:p>
          <a:p>
            <a:pPr marL="177571" indent="-177571">
              <a:buFont typeface="Arial" panose="020B0604020202020204" pitchFamily="34" charset="0"/>
              <a:buChar char="•"/>
            </a:pPr>
            <a:r>
              <a:rPr lang="en-US" baseline="0" dirty="0"/>
              <a:t>The Dangerous Fallout Zone</a:t>
            </a:r>
          </a:p>
          <a:p>
            <a:pPr marL="177571" indent="-177571">
              <a:buFont typeface="Arial" panose="020B0604020202020204" pitchFamily="34" charset="0"/>
              <a:buChar char="•"/>
            </a:pPr>
            <a:r>
              <a:rPr lang="en-US" baseline="0" dirty="0"/>
              <a:t>The Hot Zone</a:t>
            </a:r>
          </a:p>
          <a:p>
            <a:endParaRPr lang="en-US" baseline="0" dirty="0"/>
          </a:p>
          <a:p>
            <a:r>
              <a:rPr lang="en-US" baseline="0" dirty="0"/>
              <a:t>The most important thing about these zone is that they are defined by observables in the field, NOT by models!  In this way a responder can determine what zone he or she is in by what they see around them and what their radiation instruments are telling them.</a:t>
            </a:r>
          </a:p>
          <a:p>
            <a:endParaRPr lang="en-US" dirty="0"/>
          </a:p>
          <a:p>
            <a:r>
              <a:rPr lang="en-US" b="1" dirty="0">
                <a:latin typeface="Arial" pitchFamily="34" charset="0"/>
              </a:rPr>
              <a:t>Zone Review</a:t>
            </a:r>
          </a:p>
          <a:p>
            <a:pPr lvl="0"/>
            <a:r>
              <a:rPr lang="en-US" b="1" dirty="0">
                <a:latin typeface="Arial" pitchFamily="34" charset="0"/>
              </a:rPr>
              <a:t>Severe Damage Zone appears</a:t>
            </a:r>
            <a:endParaRPr lang="en-US" dirty="0">
              <a:latin typeface="Arial" pitchFamily="34" charset="0"/>
            </a:endParaRPr>
          </a:p>
          <a:p>
            <a:r>
              <a:rPr lang="en-US" dirty="0">
                <a:latin typeface="Arial" pitchFamily="34" charset="0"/>
              </a:rPr>
              <a:t>The Severe Damage Zone extends to about half a mile from the blast site. This zone will see severe structure damage from the initial blast wave, and most likely fatal injuries from the blast, thermal pulse, and prompt radiation.</a:t>
            </a:r>
          </a:p>
          <a:p>
            <a:r>
              <a:rPr lang="en-US" dirty="0">
                <a:latin typeface="Arial" pitchFamily="34" charset="0"/>
              </a:rPr>
              <a:t> </a:t>
            </a:r>
          </a:p>
          <a:p>
            <a:pPr lvl="0"/>
            <a:r>
              <a:rPr lang="en-US" b="1" dirty="0">
                <a:latin typeface="Arial" pitchFamily="34" charset="0"/>
              </a:rPr>
              <a:t>Moderate Damage Zone appears</a:t>
            </a:r>
            <a:endParaRPr lang="en-US" dirty="0">
              <a:latin typeface="Arial" pitchFamily="34" charset="0"/>
            </a:endParaRPr>
          </a:p>
          <a:p>
            <a:r>
              <a:rPr lang="en-US" dirty="0">
                <a:latin typeface="Arial" pitchFamily="34" charset="0"/>
              </a:rPr>
              <a:t>From ½ a mile to 1 mile from the blast site of a 10KT is the moderate damage zone,   This is the area with a large number of significant injuries and represents the area with the most life-saving potential. </a:t>
            </a:r>
          </a:p>
          <a:p>
            <a:r>
              <a:rPr lang="en-US" dirty="0">
                <a:latin typeface="Arial" pitchFamily="34" charset="0"/>
              </a:rPr>
              <a:t> </a:t>
            </a:r>
          </a:p>
          <a:p>
            <a:r>
              <a:rPr lang="en-US" dirty="0">
                <a:latin typeface="Arial" pitchFamily="34" charset="0"/>
              </a:rPr>
              <a:t>This area has significant structural damage and fires. Victims in this area have the greatest chance of avoiding deadly radiation doses by seeking shelter immediately.</a:t>
            </a:r>
          </a:p>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Radioactive Material Production, Transportation, Use, and Possible Misuse</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444645-9526-413C-B0B9-C5092A096D5F}"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53C1D7-2DCC-4A7C-89B7-CE3F7A4220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64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315704" y="9406361"/>
            <a:ext cx="3302092" cy="49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12" tIns="50056" rIns="100112" bIns="50056" anchor="b"/>
          <a:lstStyle>
            <a:lvl1pPr eaLnBrk="0" hangingPunct="0">
              <a:defRPr>
                <a:solidFill>
                  <a:srgbClr val="000063"/>
                </a:solidFill>
                <a:latin typeface="Arial" pitchFamily="34" charset="0"/>
                <a:ea typeface="MS PGothic" pitchFamily="34" charset="-128"/>
              </a:defRPr>
            </a:lvl1pPr>
            <a:lvl2pPr marL="742950" indent="-285750" eaLnBrk="0" hangingPunct="0">
              <a:defRPr>
                <a:solidFill>
                  <a:srgbClr val="000063"/>
                </a:solidFill>
                <a:latin typeface="Arial" pitchFamily="34" charset="0"/>
                <a:ea typeface="MS PGothic" pitchFamily="34" charset="-128"/>
              </a:defRPr>
            </a:lvl2pPr>
            <a:lvl3pPr marL="1143000" indent="-228600" eaLnBrk="0" hangingPunct="0">
              <a:defRPr>
                <a:solidFill>
                  <a:srgbClr val="000063"/>
                </a:solidFill>
                <a:latin typeface="Arial" pitchFamily="34" charset="0"/>
                <a:ea typeface="MS PGothic" pitchFamily="34" charset="-128"/>
              </a:defRPr>
            </a:lvl3pPr>
            <a:lvl4pPr marL="1600200" indent="-228600" eaLnBrk="0" hangingPunct="0">
              <a:defRPr>
                <a:solidFill>
                  <a:srgbClr val="000063"/>
                </a:solidFill>
                <a:latin typeface="Arial" pitchFamily="34" charset="0"/>
                <a:ea typeface="MS PGothic" pitchFamily="34" charset="-128"/>
              </a:defRPr>
            </a:lvl4pPr>
            <a:lvl5pPr marL="2057400" indent="-228600" eaLnBrk="0" hangingPunct="0">
              <a:defRPr>
                <a:solidFill>
                  <a:srgbClr val="000063"/>
                </a:solidFill>
                <a:latin typeface="Arial" pitchFamily="34" charset="0"/>
                <a:ea typeface="MS PGothic" pitchFamily="34" charset="-128"/>
              </a:defRPr>
            </a:lvl5pPr>
            <a:lvl6pPr marL="2514600" indent="-228600" eaLnBrk="0" fontAlgn="base" hangingPunct="0">
              <a:spcBef>
                <a:spcPct val="0"/>
              </a:spcBef>
              <a:spcAft>
                <a:spcPct val="0"/>
              </a:spcAft>
              <a:defRPr>
                <a:solidFill>
                  <a:srgbClr val="000063"/>
                </a:solidFill>
                <a:latin typeface="Arial" pitchFamily="34" charset="0"/>
                <a:ea typeface="MS PGothic" pitchFamily="34" charset="-128"/>
              </a:defRPr>
            </a:lvl6pPr>
            <a:lvl7pPr marL="2971800" indent="-228600" eaLnBrk="0" fontAlgn="base" hangingPunct="0">
              <a:spcBef>
                <a:spcPct val="0"/>
              </a:spcBef>
              <a:spcAft>
                <a:spcPct val="0"/>
              </a:spcAft>
              <a:defRPr>
                <a:solidFill>
                  <a:srgbClr val="000063"/>
                </a:solidFill>
                <a:latin typeface="Arial" pitchFamily="34" charset="0"/>
                <a:ea typeface="MS PGothic" pitchFamily="34" charset="-128"/>
              </a:defRPr>
            </a:lvl7pPr>
            <a:lvl8pPr marL="3429000" indent="-228600" eaLnBrk="0" fontAlgn="base" hangingPunct="0">
              <a:spcBef>
                <a:spcPct val="0"/>
              </a:spcBef>
              <a:spcAft>
                <a:spcPct val="0"/>
              </a:spcAft>
              <a:defRPr>
                <a:solidFill>
                  <a:srgbClr val="000063"/>
                </a:solidFill>
                <a:latin typeface="Arial" pitchFamily="34" charset="0"/>
                <a:ea typeface="MS PGothic" pitchFamily="34" charset="-128"/>
              </a:defRPr>
            </a:lvl8pPr>
            <a:lvl9pPr marL="3886200" indent="-228600" eaLnBrk="0" fontAlgn="base" hangingPunct="0">
              <a:spcBef>
                <a:spcPct val="0"/>
              </a:spcBef>
              <a:spcAft>
                <a:spcPct val="0"/>
              </a:spcAft>
              <a:defRPr>
                <a:solidFill>
                  <a:srgbClr val="000063"/>
                </a:solidFill>
                <a:latin typeface="Arial" pitchFamily="34" charset="0"/>
                <a:ea typeface="MS PGothic" pitchFamily="34" charset="-128"/>
              </a:defRPr>
            </a:lvl9pPr>
          </a:lstStyle>
          <a:p>
            <a:pPr marL="0" marR="0" lvl="0" indent="0" algn="r" defTabSz="1097280" rtl="0" eaLnBrk="0" fontAlgn="auto" latinLnBrk="0" hangingPunct="0">
              <a:lnSpc>
                <a:spcPct val="100000"/>
              </a:lnSpc>
              <a:spcBef>
                <a:spcPts val="0"/>
              </a:spcBef>
              <a:spcAft>
                <a:spcPts val="0"/>
              </a:spcAft>
              <a:buClrTx/>
              <a:buSzTx/>
              <a:buFontTx/>
              <a:buNone/>
              <a:tabLst/>
              <a:defRPr/>
            </a:pPr>
            <a:fld id="{DF4930A9-1FB1-4057-B264-3A519F6CA07F}" type="slidenum">
              <a:rPr kumimoji="0" lang="en-US" altLang="en-US" sz="1300" b="0" i="0" u="none" strike="noStrike" kern="1200" cap="none" spc="0" normalizeH="0" baseline="0" noProof="0">
                <a:ln>
                  <a:noFill/>
                </a:ln>
                <a:solidFill>
                  <a:srgbClr val="000000"/>
                </a:solidFill>
                <a:effectLst/>
                <a:uLnTx/>
                <a:uFillTx/>
                <a:latin typeface="Times" charset="0"/>
                <a:ea typeface="MS PGothic" pitchFamily="34" charset="-128"/>
                <a:cs typeface="+mn-cs"/>
              </a:rPr>
              <a:pPr marL="0" marR="0" lvl="0" indent="0" algn="r" defTabSz="1097280" rtl="0" eaLnBrk="0" fontAlgn="auto" latinLnBrk="0" hangingPunct="0">
                <a:lnSpc>
                  <a:spcPct val="100000"/>
                </a:lnSpc>
                <a:spcBef>
                  <a:spcPts val="0"/>
                </a:spcBef>
                <a:spcAft>
                  <a:spcPts val="0"/>
                </a:spcAft>
                <a:buClrTx/>
                <a:buSzTx/>
                <a:buFontTx/>
                <a:buNone/>
                <a:tabLst/>
                <a:defRPr/>
              </a:pPr>
              <a:t>43</a:t>
            </a:fld>
            <a:endParaRPr kumimoji="0" lang="en-US" altLang="en-US" sz="13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lvl="0"/>
            <a:r>
              <a:rPr lang="en-US" b="1" dirty="0">
                <a:latin typeface="Arial" pitchFamily="34" charset="0"/>
              </a:rPr>
              <a:t>Click –Defining Zones appears</a:t>
            </a:r>
            <a:endParaRPr lang="en-US" dirty="0">
              <a:latin typeface="Arial" pitchFamily="34" charset="0"/>
            </a:endParaRPr>
          </a:p>
          <a:p>
            <a:r>
              <a:rPr lang="en-US" dirty="0">
                <a:latin typeface="Arial" pitchFamily="34" charset="0"/>
              </a:rPr>
              <a:t>A well-thought out response plan can help maximize life-saving potential, and minimize the risks to emergency responders. When setting up a response plan, it is important to:</a:t>
            </a:r>
          </a:p>
          <a:p>
            <a:r>
              <a:rPr lang="en-US" dirty="0">
                <a:latin typeface="Arial" pitchFamily="34" charset="0"/>
              </a:rPr>
              <a:t> </a:t>
            </a:r>
          </a:p>
          <a:p>
            <a:pPr lvl="0"/>
            <a:r>
              <a:rPr lang="en-US" b="1" dirty="0">
                <a:latin typeface="Arial" pitchFamily="34" charset="0"/>
              </a:rPr>
              <a:t>Click -Identify Priority Zones: </a:t>
            </a:r>
            <a:r>
              <a:rPr lang="en-US" dirty="0">
                <a:latin typeface="Arial" pitchFamily="34" charset="0"/>
              </a:rPr>
              <a:t>Priority zones should be identified by deciding which zones have the best chance for saving lives without putting responders into conditions that are too dangerous for them. Look for areas that victims might have found shelter in, and help victims nearest the outside of structures first. </a:t>
            </a:r>
          </a:p>
          <a:p>
            <a:r>
              <a:rPr lang="en-US" dirty="0">
                <a:latin typeface="Arial" pitchFamily="34" charset="0"/>
              </a:rPr>
              <a:t> </a:t>
            </a:r>
          </a:p>
          <a:p>
            <a:pPr lvl="0"/>
            <a:r>
              <a:rPr lang="en-US" b="1" dirty="0">
                <a:latin typeface="Arial" pitchFamily="34" charset="0"/>
              </a:rPr>
              <a:t>Click -Prioritize Actions within Each Zone: </a:t>
            </a:r>
            <a:r>
              <a:rPr lang="en-US" dirty="0">
                <a:latin typeface="Arial" pitchFamily="34" charset="0"/>
              </a:rPr>
              <a:t>Determine the actions, in order, which will maximize the response. Determine which structures to enter first, estimate out how much time can be spent in each area before radiation doses get too high, and determine evacuation routes.</a:t>
            </a:r>
          </a:p>
          <a:p>
            <a:r>
              <a:rPr lang="en-US" dirty="0">
                <a:latin typeface="Arial" pitchFamily="34" charset="0"/>
              </a:rPr>
              <a:t> </a:t>
            </a:r>
          </a:p>
          <a:p>
            <a:pPr lvl="0"/>
            <a:r>
              <a:rPr lang="en-US" b="1" dirty="0">
                <a:latin typeface="Arial" pitchFamily="34" charset="0"/>
              </a:rPr>
              <a:t>Click -Identify Responder Protection in Each Zone: </a:t>
            </a:r>
            <a:r>
              <a:rPr lang="en-US" dirty="0">
                <a:latin typeface="Arial" pitchFamily="34" charset="0"/>
              </a:rPr>
              <a:t>Ensure that responders are safe in each zone they enter. If responders decide they can enter a zone safely, ensure that adequate safety measures are taken based on the level of radiation and other possible hazards (debris, smoke, etc.) in the area. Use personal protective equipment (PPE) like dosimeters and respirators to ensure safety. </a:t>
            </a:r>
          </a:p>
          <a:p>
            <a:r>
              <a:rPr lang="en-US" dirty="0">
                <a:latin typeface="Arial" pitchFamily="34" charset="0"/>
              </a:rPr>
              <a:t> </a:t>
            </a:r>
          </a:p>
          <a:p>
            <a:r>
              <a:rPr lang="en-US" b="1" dirty="0">
                <a:latin typeface="Arial" pitchFamily="34" charset="0"/>
              </a:rPr>
              <a:t>Click -Determine Where to Locate Staging Areas: </a:t>
            </a:r>
            <a:r>
              <a:rPr lang="en-US" dirty="0">
                <a:latin typeface="Arial" pitchFamily="34" charset="0"/>
              </a:rPr>
              <a:t>There may be multiple staging areas depending on the size of the blast. Staging areas may be set up along each zone to treat victims within those zones. A main staging area should also be set up in an area without any radiation, if possible. This staging area should be used </a:t>
            </a:r>
            <a:endParaRPr lang="en-US" altLang="en-US" dirty="0"/>
          </a:p>
          <a:p>
            <a:pPr eaLnBrk="1" hangingPunct="1"/>
            <a:endParaRPr lang="en-US" altLang="en-US" dirty="0"/>
          </a:p>
          <a:p>
            <a:pPr eaLnBrk="1" hangingPunct="1"/>
            <a:r>
              <a:rPr lang="en-US" altLang="en-US" dirty="0"/>
              <a:t>Read Quote</a:t>
            </a:r>
          </a:p>
        </p:txBody>
      </p:sp>
    </p:spTree>
    <p:extLst>
      <p:ext uri="{BB962C8B-B14F-4D97-AF65-F5344CB8AC3E}">
        <p14:creationId xmlns:p14="http://schemas.microsoft.com/office/powerpoint/2010/main" val="1225802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45</a:t>
            </a:fld>
            <a:endParaRPr lang="en-US"/>
          </a:p>
        </p:txBody>
      </p:sp>
    </p:spTree>
    <p:extLst>
      <p:ext uri="{BB962C8B-B14F-4D97-AF65-F5344CB8AC3E}">
        <p14:creationId xmlns:p14="http://schemas.microsoft.com/office/powerpoint/2010/main" val="4159515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b="1" dirty="0"/>
              <a:t>Determining the Dangerous Fallout Zone</a:t>
            </a:r>
          </a:p>
          <a:p>
            <a:pPr>
              <a:defRPr/>
            </a:pPr>
            <a:r>
              <a:rPr lang="en-US" dirty="0"/>
              <a:t> </a:t>
            </a:r>
          </a:p>
          <a:p>
            <a:pPr>
              <a:defRPr/>
            </a:pPr>
            <a:r>
              <a:rPr lang="en-US" dirty="0"/>
              <a:t>Knowing where the highest radiation levels are is crucial to responder safety. Knowing how to determine the DFZ can help responders know which areas to avoid, as well as which parts of the damage zones are safe to enter for response activities.</a:t>
            </a:r>
          </a:p>
          <a:p>
            <a:pPr>
              <a:defRPr/>
            </a:pPr>
            <a:r>
              <a:rPr lang="en-US" dirty="0"/>
              <a:t> </a:t>
            </a:r>
          </a:p>
          <a:p>
            <a:pPr>
              <a:defRPr/>
            </a:pPr>
            <a:r>
              <a:rPr lang="en-US" b="1" dirty="0"/>
              <a:t>Click –Fire station locations appear</a:t>
            </a:r>
            <a:endParaRPr lang="en-US" dirty="0"/>
          </a:p>
          <a:p>
            <a:pPr>
              <a:defRPr/>
            </a:pPr>
            <a:r>
              <a:rPr lang="en-US" dirty="0"/>
              <a:t>These dots represent the fire stations in Los Angeles.</a:t>
            </a:r>
          </a:p>
          <a:p>
            <a:pPr>
              <a:defRPr/>
            </a:pPr>
            <a:r>
              <a:rPr lang="en-US" dirty="0"/>
              <a:t> </a:t>
            </a:r>
          </a:p>
          <a:p>
            <a:pPr>
              <a:defRPr/>
            </a:pPr>
            <a:r>
              <a:rPr lang="en-US" b="1" dirty="0"/>
              <a:t>Click –Blast zones appear</a:t>
            </a:r>
            <a:endParaRPr lang="en-US" dirty="0"/>
          </a:p>
          <a:p>
            <a:pPr>
              <a:defRPr/>
            </a:pPr>
            <a:r>
              <a:rPr lang="en-US" dirty="0"/>
              <a:t>Many of the fire stations are within the three blast zones that will be affected by the detonation. Responders at these fire stations can help determine where the DFZ is located.</a:t>
            </a:r>
          </a:p>
          <a:p>
            <a:pPr>
              <a:defRPr/>
            </a:pPr>
            <a:r>
              <a:rPr lang="en-US" dirty="0"/>
              <a:t> </a:t>
            </a:r>
          </a:p>
          <a:p>
            <a:pPr>
              <a:defRPr/>
            </a:pPr>
            <a:r>
              <a:rPr lang="en-US" b="1" dirty="0"/>
              <a:t>Click –Dose rates appear</a:t>
            </a:r>
            <a:endParaRPr lang="en-US" dirty="0"/>
          </a:p>
          <a:p>
            <a:pPr>
              <a:defRPr/>
            </a:pPr>
            <a:r>
              <a:rPr lang="en-US" dirty="0"/>
              <a:t>By taking radiation readings, a pattern can be determined. As you can see, even though some are closer to blast zones than others, there are all levels of dose rates. Those with dose rates of 10R/hr and higher are within the DFZ. </a:t>
            </a:r>
          </a:p>
          <a:p>
            <a:pPr>
              <a:defRPr/>
            </a:pPr>
            <a:r>
              <a:rPr lang="en-US" dirty="0"/>
              <a:t> </a:t>
            </a:r>
          </a:p>
          <a:p>
            <a:pPr>
              <a:defRPr/>
            </a:pPr>
            <a:r>
              <a:rPr lang="en-US" b="1" dirty="0"/>
              <a:t>Click –DFZ lines appear</a:t>
            </a:r>
            <a:endParaRPr lang="en-US" dirty="0"/>
          </a:p>
          <a:p>
            <a:pPr>
              <a:defRPr/>
            </a:pPr>
            <a:r>
              <a:rPr lang="en-US" dirty="0"/>
              <a:t>After determining the pattern of fire stations with 10R/hr and higher ratings, perimeters for the DFZ are established.</a:t>
            </a:r>
          </a:p>
          <a:p>
            <a:pPr>
              <a:defRPr/>
            </a:pPr>
            <a:r>
              <a:rPr lang="en-US" dirty="0"/>
              <a:t> </a:t>
            </a:r>
          </a:p>
          <a:p>
            <a:pPr>
              <a:defRPr/>
            </a:pPr>
            <a:r>
              <a:rPr lang="en-US" b="1" dirty="0"/>
              <a:t>Click –DFZ and blast zones appear</a:t>
            </a:r>
            <a:endParaRPr lang="en-US" dirty="0"/>
          </a:p>
          <a:p>
            <a:pPr>
              <a:defRPr/>
            </a:pPr>
            <a:r>
              <a:rPr lang="en-US" dirty="0"/>
              <a:t>This data, along with weather conditions for the day, help pinpoint the directions that the DFZ will spread.</a:t>
            </a: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defRPr sz="2000">
                <a:solidFill>
                  <a:srgbClr val="000063"/>
                </a:solidFill>
                <a:latin typeface="Arial" pitchFamily="34" charset="0"/>
              </a:defRPr>
            </a:lvl1pPr>
            <a:lvl2pPr marL="742950" indent="-285750" defTabSz="949325" eaLnBrk="0" hangingPunct="0">
              <a:defRPr sz="2000">
                <a:solidFill>
                  <a:srgbClr val="000063"/>
                </a:solidFill>
                <a:latin typeface="Arial" pitchFamily="34" charset="0"/>
              </a:defRPr>
            </a:lvl2pPr>
            <a:lvl3pPr marL="1143000" indent="-228600" defTabSz="949325" eaLnBrk="0" hangingPunct="0">
              <a:defRPr sz="2000">
                <a:solidFill>
                  <a:srgbClr val="000063"/>
                </a:solidFill>
                <a:latin typeface="Arial" pitchFamily="34" charset="0"/>
              </a:defRPr>
            </a:lvl3pPr>
            <a:lvl4pPr marL="1600200" indent="-228600" defTabSz="949325" eaLnBrk="0" hangingPunct="0">
              <a:defRPr sz="2000">
                <a:solidFill>
                  <a:srgbClr val="000063"/>
                </a:solidFill>
                <a:latin typeface="Arial" pitchFamily="34" charset="0"/>
              </a:defRPr>
            </a:lvl4pPr>
            <a:lvl5pPr marL="2057400" indent="-228600" defTabSz="949325" eaLnBrk="0" hangingPunct="0">
              <a:defRPr sz="2000">
                <a:solidFill>
                  <a:srgbClr val="000063"/>
                </a:solidFill>
                <a:latin typeface="Arial" pitchFamily="34" charset="0"/>
              </a:defRPr>
            </a:lvl5pPr>
            <a:lvl6pPr marL="2514600" indent="-228600" defTabSz="949325" eaLnBrk="0" fontAlgn="base" hangingPunct="0">
              <a:spcBef>
                <a:spcPct val="0"/>
              </a:spcBef>
              <a:spcAft>
                <a:spcPct val="0"/>
              </a:spcAft>
              <a:defRPr sz="2000">
                <a:solidFill>
                  <a:srgbClr val="000063"/>
                </a:solidFill>
                <a:latin typeface="Arial" pitchFamily="34" charset="0"/>
              </a:defRPr>
            </a:lvl6pPr>
            <a:lvl7pPr marL="2971800" indent="-228600" defTabSz="949325" eaLnBrk="0" fontAlgn="base" hangingPunct="0">
              <a:spcBef>
                <a:spcPct val="0"/>
              </a:spcBef>
              <a:spcAft>
                <a:spcPct val="0"/>
              </a:spcAft>
              <a:defRPr sz="2000">
                <a:solidFill>
                  <a:srgbClr val="000063"/>
                </a:solidFill>
                <a:latin typeface="Arial" pitchFamily="34" charset="0"/>
              </a:defRPr>
            </a:lvl7pPr>
            <a:lvl8pPr marL="3429000" indent="-228600" defTabSz="949325" eaLnBrk="0" fontAlgn="base" hangingPunct="0">
              <a:spcBef>
                <a:spcPct val="0"/>
              </a:spcBef>
              <a:spcAft>
                <a:spcPct val="0"/>
              </a:spcAft>
              <a:defRPr sz="2000">
                <a:solidFill>
                  <a:srgbClr val="000063"/>
                </a:solidFill>
                <a:latin typeface="Arial" pitchFamily="34" charset="0"/>
              </a:defRPr>
            </a:lvl8pPr>
            <a:lvl9pPr marL="3886200" indent="-228600" defTabSz="949325" eaLnBrk="0" fontAlgn="base" hangingPunct="0">
              <a:spcBef>
                <a:spcPct val="0"/>
              </a:spcBef>
              <a:spcAft>
                <a:spcPct val="0"/>
              </a:spcAft>
              <a:defRPr sz="2000">
                <a:solidFill>
                  <a:srgbClr val="000063"/>
                </a:solidFill>
                <a:latin typeface="Arial" pitchFamily="34" charset="0"/>
              </a:defRPr>
            </a:lvl9pPr>
          </a:lstStyle>
          <a:p>
            <a:pPr marL="0" marR="0" lvl="0" indent="0" algn="r" defTabSz="949325" rtl="0" eaLnBrk="1" fontAlgn="base" latinLnBrk="0" hangingPunct="1">
              <a:lnSpc>
                <a:spcPct val="100000"/>
              </a:lnSpc>
              <a:spcBef>
                <a:spcPct val="0"/>
              </a:spcBef>
              <a:spcAft>
                <a:spcPct val="0"/>
              </a:spcAft>
              <a:buClrTx/>
              <a:buSzTx/>
              <a:buFontTx/>
              <a:buNone/>
              <a:tabLst/>
              <a:defRPr/>
            </a:pPr>
            <a:fld id="{2D9928EC-C678-4945-8B71-BDD00147987C}"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64242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551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Responder PPE</a:t>
            </a:r>
          </a:p>
          <a:p>
            <a:r>
              <a:rPr lang="en-US" altLang="en-US" dirty="0"/>
              <a:t> </a:t>
            </a:r>
          </a:p>
          <a:p>
            <a:r>
              <a:rPr lang="en-US" altLang="en-US" dirty="0"/>
              <a:t>The best way to prevent radiation exposure is to avoid it. The only way to receive a lower dose of radiation is to avoid the DFZ. HAZMAT suits, respirators and SCBAs do not offer any protection against the primary hazard of radiation – penetrating gamma rays. </a:t>
            </a:r>
          </a:p>
          <a:p>
            <a:r>
              <a:rPr lang="en-US" altLang="en-US" dirty="0"/>
              <a:t> </a:t>
            </a:r>
          </a:p>
          <a:p>
            <a:r>
              <a:rPr lang="en-US" altLang="en-US" dirty="0"/>
              <a:t>Inhalation and ingestion are secondary concerns. Attempting to wear hazard suits or respirators will only slow down a responder and cause them to spend more time in dangerous areas. These suits have proven to reduce speed, the ability to communicate and cut down on worker efficiency. </a:t>
            </a:r>
          </a:p>
          <a:p>
            <a:r>
              <a:rPr lang="en-US" altLang="en-US" dirty="0"/>
              <a:t> </a:t>
            </a:r>
          </a:p>
          <a:p>
            <a:r>
              <a:rPr lang="en-US" altLang="en-US" dirty="0"/>
              <a:t>When working with dangerous levels of radiation, the best course of action is to simply stay out of the DFZ until radiation levels drop below 10R/</a:t>
            </a:r>
            <a:r>
              <a:rPr lang="en-US" altLang="en-US" dirty="0" err="1"/>
              <a:t>hr</a:t>
            </a:r>
            <a:r>
              <a:rPr lang="en-US" altLang="en-US" dirty="0"/>
              <a:t> and it is safe to enter and begin response efforts.</a:t>
            </a:r>
          </a:p>
          <a:p>
            <a:r>
              <a:rPr lang="en-US" altLang="en-US" dirty="0"/>
              <a:t> </a:t>
            </a:r>
          </a:p>
          <a:p>
            <a:r>
              <a:rPr lang="en-US" altLang="en-US" dirty="0"/>
              <a:t>This is why Radiation and Dose monitoring equipment are so important, as they can help you identify when you are in a hazardous radiation environment.</a:t>
            </a: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082" eaLnBrk="0" hangingPunct="0">
              <a:defRPr sz="2100">
                <a:solidFill>
                  <a:srgbClr val="000063"/>
                </a:solidFill>
                <a:latin typeface="Arial" pitchFamily="34" charset="0"/>
              </a:defRPr>
            </a:lvl1pPr>
            <a:lvl2pPr marL="769370" indent="-295911" defTabSz="983082" eaLnBrk="0" hangingPunct="0">
              <a:defRPr sz="2100">
                <a:solidFill>
                  <a:srgbClr val="000063"/>
                </a:solidFill>
                <a:latin typeface="Arial" pitchFamily="34" charset="0"/>
              </a:defRPr>
            </a:lvl2pPr>
            <a:lvl3pPr marL="1183645" indent="-236729" defTabSz="983082" eaLnBrk="0" hangingPunct="0">
              <a:defRPr sz="2100">
                <a:solidFill>
                  <a:srgbClr val="000063"/>
                </a:solidFill>
                <a:latin typeface="Arial" pitchFamily="34" charset="0"/>
              </a:defRPr>
            </a:lvl3pPr>
            <a:lvl4pPr marL="1657103" indent="-236729" defTabSz="983082" eaLnBrk="0" hangingPunct="0">
              <a:defRPr sz="2100">
                <a:solidFill>
                  <a:srgbClr val="000063"/>
                </a:solidFill>
                <a:latin typeface="Arial" pitchFamily="34" charset="0"/>
              </a:defRPr>
            </a:lvl4pPr>
            <a:lvl5pPr marL="2130561" indent="-236729" defTabSz="983082" eaLnBrk="0" hangingPunct="0">
              <a:defRPr sz="2100">
                <a:solidFill>
                  <a:srgbClr val="000063"/>
                </a:solidFill>
                <a:latin typeface="Arial" pitchFamily="34" charset="0"/>
              </a:defRPr>
            </a:lvl5pPr>
            <a:lvl6pPr marL="2604019" indent="-236729" defTabSz="983082" eaLnBrk="0" fontAlgn="base" hangingPunct="0">
              <a:spcBef>
                <a:spcPct val="0"/>
              </a:spcBef>
              <a:spcAft>
                <a:spcPct val="0"/>
              </a:spcAft>
              <a:defRPr sz="2100">
                <a:solidFill>
                  <a:srgbClr val="000063"/>
                </a:solidFill>
                <a:latin typeface="Arial" pitchFamily="34" charset="0"/>
              </a:defRPr>
            </a:lvl6pPr>
            <a:lvl7pPr marL="3077477" indent="-236729" defTabSz="983082" eaLnBrk="0" fontAlgn="base" hangingPunct="0">
              <a:spcBef>
                <a:spcPct val="0"/>
              </a:spcBef>
              <a:spcAft>
                <a:spcPct val="0"/>
              </a:spcAft>
              <a:defRPr sz="2100">
                <a:solidFill>
                  <a:srgbClr val="000063"/>
                </a:solidFill>
                <a:latin typeface="Arial" pitchFamily="34" charset="0"/>
              </a:defRPr>
            </a:lvl7pPr>
            <a:lvl8pPr marL="3550936" indent="-236729" defTabSz="983082" eaLnBrk="0" fontAlgn="base" hangingPunct="0">
              <a:spcBef>
                <a:spcPct val="0"/>
              </a:spcBef>
              <a:spcAft>
                <a:spcPct val="0"/>
              </a:spcAft>
              <a:defRPr sz="2100">
                <a:solidFill>
                  <a:srgbClr val="000063"/>
                </a:solidFill>
                <a:latin typeface="Arial" pitchFamily="34" charset="0"/>
              </a:defRPr>
            </a:lvl8pPr>
            <a:lvl9pPr marL="4024393" indent="-236729" defTabSz="983082" eaLnBrk="0" fontAlgn="base" hangingPunct="0">
              <a:spcBef>
                <a:spcPct val="0"/>
              </a:spcBef>
              <a:spcAft>
                <a:spcPct val="0"/>
              </a:spcAft>
              <a:defRPr sz="2100">
                <a:solidFill>
                  <a:srgbClr val="000063"/>
                </a:solidFill>
                <a:latin typeface="Arial" pitchFamily="34" charset="0"/>
              </a:defRPr>
            </a:lvl9pPr>
          </a:lstStyle>
          <a:p>
            <a:pPr marL="0" marR="0" lvl="0" indent="0" algn="r" defTabSz="983082" rtl="0" eaLnBrk="1" fontAlgn="auto" latinLnBrk="0" hangingPunct="1">
              <a:lnSpc>
                <a:spcPct val="100000"/>
              </a:lnSpc>
              <a:spcBef>
                <a:spcPts val="0"/>
              </a:spcBef>
              <a:spcAft>
                <a:spcPts val="0"/>
              </a:spcAft>
              <a:buClrTx/>
              <a:buSzTx/>
              <a:buFontTx/>
              <a:buNone/>
              <a:tabLst/>
              <a:defRPr/>
            </a:pPr>
            <a:fld id="{A4B45ADF-3614-4EA4-8A02-9597E65BC2EC}"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83082"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8777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191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An adequate shelter is a location that is heavy enough construction (e.g., concrete, brick, or cement) to mitigate blast effects (if sheltering prior to detonation) and reduce radiation exposure from fallout by a factor of 10 or more.</a:t>
            </a:r>
          </a:p>
          <a:p>
            <a:endParaRPr lang="en-US" dirty="0"/>
          </a:p>
          <a:p>
            <a:pPr marL="0" marR="0" lvl="0" indent="0">
              <a:lnSpc>
                <a:spcPct val="120000"/>
              </a:lnSpc>
              <a:spcBef>
                <a:spcPts val="0"/>
              </a:spcBef>
              <a:spcAft>
                <a:spcPts val="1200"/>
              </a:spcAft>
              <a:buClr>
                <a:srgbClr val="2F2F30"/>
              </a:buClr>
              <a:buFont typeface="Wingdings" panose="05000000000000000000" pitchFamily="2" charset="2"/>
              <a:buNone/>
            </a:pPr>
            <a:r>
              <a:rPr lang="en-US" sz="1100" b="1" kern="800" dirty="0">
                <a:effectLst/>
                <a:latin typeface="Franklin Gothic Book" panose="020B0503020102020204" pitchFamily="34" charset="0"/>
                <a:ea typeface="Calibri" panose="020F0502020204030204" pitchFamily="34" charset="0"/>
                <a:cs typeface="Arial" panose="020B0604020202020204" pitchFamily="34" charset="0"/>
              </a:rPr>
              <a:t>RADIATION</a:t>
            </a:r>
            <a:r>
              <a:rPr lang="en-US" sz="1100" kern="800" dirty="0">
                <a:effectLst/>
                <a:latin typeface="Franklin Gothic Book" panose="020B0503020102020204" pitchFamily="34" charset="0"/>
                <a:ea typeface="Calibri" panose="020F0502020204030204" pitchFamily="34" charset="0"/>
                <a:cs typeface="Arial" panose="020B0604020202020204" pitchFamily="34" charset="0"/>
              </a:rPr>
              <a:t>: The best radiation protection is underground (e.g., basements, subway tunnels, underground parking garages) or in the center of large, heavy buildings. </a:t>
            </a:r>
          </a:p>
          <a:p>
            <a:pPr marL="171450" marR="0" lvl="0" indent="-171450">
              <a:lnSpc>
                <a:spcPct val="120000"/>
              </a:lnSpc>
              <a:spcBef>
                <a:spcPts val="0"/>
              </a:spcBef>
              <a:spcAft>
                <a:spcPts val="1200"/>
              </a:spcAft>
              <a:buClr>
                <a:srgbClr val="2F2F30"/>
              </a:buClr>
              <a:buFont typeface="Arial" panose="020B0604020202020204" pitchFamily="34" charset="0"/>
              <a:buChar char="•"/>
            </a:pPr>
            <a:r>
              <a:rPr lang="en-US" sz="1100" kern="800" dirty="0">
                <a:effectLst/>
                <a:latin typeface="Franklin Gothic Book" panose="020B0503020102020204" pitchFamily="34" charset="0"/>
                <a:ea typeface="Calibri" panose="020F0502020204030204" pitchFamily="34" charset="0"/>
                <a:cs typeface="Times New Roman" panose="02020603050405020304" pitchFamily="18" charset="0"/>
              </a:rPr>
              <a:t>Most commercial buildings contain some adequate shelter.</a:t>
            </a:r>
          </a:p>
          <a:p>
            <a:pPr marL="171450" marR="0" lvl="0" indent="-171450">
              <a:lnSpc>
                <a:spcPct val="120000"/>
              </a:lnSpc>
              <a:spcBef>
                <a:spcPts val="0"/>
              </a:spcBef>
              <a:spcAft>
                <a:spcPts val="1200"/>
              </a:spcAft>
              <a:buClr>
                <a:srgbClr val="2F2F30"/>
              </a:buClr>
              <a:buFont typeface="Arial" panose="020B0604020202020204" pitchFamily="34" charset="0"/>
              <a:buChar char="•"/>
            </a:pPr>
            <a:r>
              <a:rPr lang="en-US" sz="1100" kern="800" dirty="0">
                <a:effectLst/>
                <a:latin typeface="Franklin Gothic Book" panose="020B0503020102020204" pitchFamily="34" charset="0"/>
                <a:ea typeface="Calibri" panose="020F0502020204030204" pitchFamily="34" charset="0"/>
                <a:cs typeface="Times New Roman" panose="02020603050405020304" pitchFamily="18" charset="0"/>
              </a:rPr>
              <a:t>Smaller single-family homes, particularly wood/steel frame houses, do not usually provide adequate protection above ground, though is still far better than being outside. Thicker-walled masonry buildings and residential basements generally provide adequate protection.</a:t>
            </a:r>
          </a:p>
          <a:p>
            <a:pPr marL="171450" marR="0" lvl="0" indent="-171450">
              <a:lnSpc>
                <a:spcPct val="120000"/>
              </a:lnSpc>
              <a:spcBef>
                <a:spcPts val="0"/>
              </a:spcBef>
              <a:spcAft>
                <a:spcPts val="1200"/>
              </a:spcAft>
              <a:buClr>
                <a:srgbClr val="2F2F30"/>
              </a:buClr>
              <a:buFont typeface="Arial" panose="020B0604020202020204" pitchFamily="34" charset="0"/>
              <a:buChar char="•"/>
            </a:pPr>
            <a:r>
              <a:rPr lang="en-US" sz="1100" kern="800" dirty="0">
                <a:effectLst/>
                <a:latin typeface="Franklin Gothic Book" panose="020B0503020102020204" pitchFamily="34" charset="0"/>
                <a:ea typeface="Calibri" panose="020F0502020204030204" pitchFamily="34" charset="0"/>
                <a:cs typeface="Times New Roman" panose="02020603050405020304" pitchFamily="18" charset="0"/>
              </a:rPr>
              <a:t>Cars do not provide adequate shelter.</a:t>
            </a:r>
          </a:p>
          <a:p>
            <a:pPr marL="0" marR="0" lvl="0" indent="0">
              <a:lnSpc>
                <a:spcPct val="120000"/>
              </a:lnSpc>
              <a:spcBef>
                <a:spcPts val="0"/>
              </a:spcBef>
              <a:spcAft>
                <a:spcPts val="1200"/>
              </a:spcAft>
              <a:buClr>
                <a:srgbClr val="2F2F30"/>
              </a:buClr>
              <a:buFont typeface="Wingdings" panose="05000000000000000000" pitchFamily="2" charset="2"/>
              <a:buNone/>
            </a:pPr>
            <a:r>
              <a:rPr lang="en-US" sz="1100" b="1" kern="800" dirty="0">
                <a:effectLst/>
                <a:latin typeface="Franklin Gothic Book" panose="020B0503020102020204" pitchFamily="34" charset="0"/>
                <a:ea typeface="Calibri" panose="020F0502020204030204" pitchFamily="34" charset="0"/>
                <a:cs typeface="Arial" panose="020B0604020202020204" pitchFamily="34" charset="0"/>
              </a:rPr>
              <a:t>BLAST: </a:t>
            </a:r>
            <a:r>
              <a:rPr lang="en-US" sz="1100" kern="800" dirty="0">
                <a:effectLst/>
                <a:latin typeface="Franklin Gothic Book" panose="020B0503020102020204" pitchFamily="34" charset="0"/>
                <a:ea typeface="Calibri" panose="020F0502020204030204" pitchFamily="34" charset="0"/>
                <a:cs typeface="Arial" panose="020B0604020202020204" pitchFamily="34" charset="0"/>
              </a:rPr>
              <a:t>Underground areas or the center of building that have heavy construction (concrete, brick, or cement) to mitigate blast effects. Protection from blast effects is not the primary purpose of sheltering, as populations may not have time to seek shelter from these effects but is important to consider ensuring shelters are structurally sound. If adequately warned of a possible detonation, seek shelter in the most structurally sound location available </a:t>
            </a:r>
          </a:p>
          <a:p>
            <a:pPr marL="0" marR="0" lvl="0" indent="0">
              <a:lnSpc>
                <a:spcPct val="120000"/>
              </a:lnSpc>
              <a:spcBef>
                <a:spcPts val="0"/>
              </a:spcBef>
              <a:spcAft>
                <a:spcPts val="1200"/>
              </a:spcAft>
              <a:buClr>
                <a:srgbClr val="2F2F30"/>
              </a:buClr>
              <a:buFont typeface="Wingdings" panose="05000000000000000000" pitchFamily="2" charset="2"/>
              <a:buNone/>
            </a:pPr>
            <a:r>
              <a:rPr lang="en-US" sz="1100" b="1" kern="800" dirty="0">
                <a:effectLst/>
                <a:latin typeface="Franklin Gothic Book" panose="020B0503020102020204" pitchFamily="34" charset="0"/>
                <a:ea typeface="Calibri" panose="020F0502020204030204" pitchFamily="34" charset="0"/>
                <a:cs typeface="Arial" panose="020B0604020202020204" pitchFamily="34" charset="0"/>
              </a:rPr>
              <a:t>DUST AND SMOKE</a:t>
            </a:r>
            <a:r>
              <a:rPr lang="en-US" sz="1100" kern="800" dirty="0">
                <a:effectLst/>
                <a:latin typeface="Franklin Gothic Book" panose="020B0503020102020204" pitchFamily="34" charset="0"/>
                <a:ea typeface="Calibri" panose="020F0502020204030204" pitchFamily="34" charset="0"/>
                <a:cs typeface="Arial" panose="020B0604020202020204" pitchFamily="34" charset="0"/>
              </a:rPr>
              <a:t>: Close windows and doors to minimize the amount of outdoor air being drawn into the building. Make sure to maintain enough ventilation to ensure adequate indoor air quality.</a:t>
            </a:r>
          </a:p>
          <a:p>
            <a:pPr marL="0" marR="0" lvl="0" indent="0">
              <a:lnSpc>
                <a:spcPct val="120000"/>
              </a:lnSpc>
              <a:spcBef>
                <a:spcPts val="0"/>
              </a:spcBef>
              <a:spcAft>
                <a:spcPts val="1200"/>
              </a:spcAft>
              <a:buClr>
                <a:srgbClr val="2F2F30"/>
              </a:buClr>
              <a:buFont typeface="Wingdings" panose="05000000000000000000" pitchFamily="2" charset="2"/>
              <a:buNone/>
            </a:pPr>
            <a:endParaRPr lang="en-US" sz="1100" kern="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Shelters such as houses with basements, large multi-story structures, and parking garages or tunnels can generally reduce doses from fallout by a factor of 10 or more.</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a:lnSpc>
                <a:spcPct val="120000"/>
              </a:lnSpc>
              <a:spcBef>
                <a:spcPts val="0"/>
              </a:spcBef>
              <a:spcAft>
                <a:spcPts val="600"/>
              </a:spcAft>
            </a:pPr>
            <a:r>
              <a:rPr lang="en-US" sz="1800" dirty="0">
                <a:solidFill>
                  <a:srgbClr val="000000"/>
                </a:solidFill>
                <a:effectLst/>
                <a:latin typeface="Franklin Gothic Book" panose="020B0503020102020204" pitchFamily="34" charset="0"/>
                <a:ea typeface="Calibri" panose="020F0502020204030204" pitchFamily="34" charset="0"/>
                <a:cs typeface="Arial" panose="020B0604020202020204" pitchFamily="34" charset="0"/>
              </a:rPr>
              <a:t>Vehicles and single-story wood frame houses without basements provide limited shielding and should not be considered adequate shelter.</a:t>
            </a:r>
            <a:endParaRPr lang="en-US" sz="1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nSpc>
                <a:spcPct val="120000"/>
              </a:lnSpc>
              <a:spcBef>
                <a:spcPts val="0"/>
              </a:spcBef>
              <a:spcAft>
                <a:spcPts val="1200"/>
              </a:spcAft>
              <a:buClr>
                <a:srgbClr val="2F2F30"/>
              </a:buClr>
              <a:buFont typeface="Wingdings" panose="05000000000000000000" pitchFamily="2" charset="2"/>
              <a:buNone/>
            </a:pPr>
            <a:endParaRPr lang="en-US" sz="1100" kern="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nSpc>
                <a:spcPct val="120000"/>
              </a:lnSpc>
              <a:spcBef>
                <a:spcPts val="0"/>
              </a:spcBef>
              <a:spcAft>
                <a:spcPts val="1200"/>
              </a:spcAft>
              <a:buClr>
                <a:srgbClr val="2F2F30"/>
              </a:buClr>
              <a:buFont typeface="Wingdings" panose="05000000000000000000" pitchFamily="2" charset="2"/>
              <a:buNone/>
            </a:pPr>
            <a:endParaRPr lang="en-US" sz="1100" kern="800" dirty="0">
              <a:effectLst/>
              <a:latin typeface="Franklin Gothic Book" panose="020B0503020102020204" pitchFamily="34" charset="0"/>
              <a:ea typeface="Calibri" panose="020F0502020204030204" pitchFamily="34" charset="0"/>
              <a:cs typeface="Arial" panose="020B0604020202020204" pitchFamily="34" charset="0"/>
            </a:endParaRPr>
          </a:p>
          <a:p>
            <a:pPr marL="0" marR="0" lvl="0" indent="0">
              <a:lnSpc>
                <a:spcPct val="120000"/>
              </a:lnSpc>
              <a:spcBef>
                <a:spcPts val="0"/>
              </a:spcBef>
              <a:spcAft>
                <a:spcPts val="1200"/>
              </a:spcAft>
              <a:buClr>
                <a:srgbClr val="2F2F30"/>
              </a:buClr>
              <a:buFont typeface="Wingdings" panose="05000000000000000000" pitchFamily="2" charset="2"/>
              <a:buNone/>
            </a:pPr>
            <a:r>
              <a:rPr lang="en-US" sz="1100" b="1" kern="800" dirty="0">
                <a:effectLst/>
                <a:latin typeface="Franklin Gothic Book" panose="020B0503020102020204" pitchFamily="34" charset="0"/>
                <a:ea typeface="Calibri" panose="020F0502020204030204" pitchFamily="34" charset="0"/>
                <a:cs typeface="Arial" panose="020B0604020202020204" pitchFamily="34" charset="0"/>
              </a:rPr>
              <a:t>Graphic</a:t>
            </a:r>
            <a:r>
              <a:rPr lang="en-US" sz="1100" b="0" kern="80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dirty="0">
                <a:effectLst/>
                <a:latin typeface="Franklin Gothic Book" panose="020B0503020102020204" pitchFamily="34" charset="0"/>
                <a:ea typeface="Calibri" panose="020F0502020204030204" pitchFamily="34" charset="0"/>
                <a:cs typeface="Arial" panose="020B0604020202020204" pitchFamily="34" charset="0"/>
              </a:rPr>
              <a:t>Buildings provide protective fallout shielding – Numbers represent a building protection factor. A building protection factor of 10 indicates that a person in that area would receive 1/10th of the dose of a person in the open. A building protection factor of 200 indicates that a person in that area would receive 1/200th of the dose of a person out in the open.</a:t>
            </a:r>
            <a:endParaRPr lang="en-US" sz="1100" b="1" kern="800" dirty="0">
              <a:effectLst/>
              <a:latin typeface="Franklin Gothic Book" panose="020B05030201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1721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Sheltering</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is</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implicitly</a:t>
            </a:r>
            <a:r>
              <a:rPr lang="en-US" sz="1800" kern="800" spc="-2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short</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term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Initial sheltering should be followed by staged, facilitated evacuation for those in fallout-impacted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Optimal shelter stay times</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can</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range</a:t>
            </a:r>
            <a:r>
              <a:rPr lang="en-US" sz="1800" kern="800" spc="3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from</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a:t>
            </a:r>
            <a:r>
              <a:rPr lang="en-US" sz="1800" kern="800" spc="4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few</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hours</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to</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several</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days and depends both on the local fallout dose rate and the radiation dose incurred during evacuation.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Where possible, individuals should stay in an adequate shelter for the first 24 hours following</a:t>
            </a:r>
            <a:r>
              <a:rPr lang="en-US" sz="1800" kern="800" spc="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detonation</a:t>
            </a:r>
            <a:r>
              <a:rPr lang="en-US" sz="1800" kern="800" spc="2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to prevent </a:t>
            </a:r>
            <a:r>
              <a:rPr lang="en-US" sz="1800" kern="800" spc="35" dirty="0">
                <a:effectLst/>
                <a:latin typeface="Franklin Gothic Book" panose="020B0503020102020204" pitchFamily="34" charset="0"/>
                <a:ea typeface="Calibri" panose="020F0502020204030204" pitchFamily="34" charset="0"/>
                <a:cs typeface="Arial" panose="020B0604020202020204" pitchFamily="34" charset="0"/>
              </a:rPr>
              <a:t>exposure to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high</a:t>
            </a:r>
            <a:r>
              <a:rPr lang="en-US" sz="1800" kern="800" spc="40" dirty="0">
                <a:effectLst/>
                <a:latin typeface="Franklin Gothic Book" panose="020B0503020102020204" pitchFamily="34" charset="0"/>
                <a:ea typeface="Calibri" panose="020F0502020204030204" pitchFamily="34" charset="0"/>
                <a:cs typeface="Arial" panose="020B0604020202020204" pitchFamily="34" charset="0"/>
              </a:rPr>
              <a:t> levels of radiation</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Evacuations should occur only after appropriate paths have been identified and cleared.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Fire concerns should be closely monitored as rapidly evolving fires may warrant emergency evacuation of potentially impacted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Attempting to evacuate excessively large areas at a single time unnecessarily diverts resources from other response needs. Be aware that many people may choose to self-evacuate.</a:t>
            </a:r>
          </a:p>
          <a:p>
            <a:endParaRPr lang="en-US" dirty="0"/>
          </a:p>
          <a:p>
            <a:endParaRPr lang="en-US" dirty="0"/>
          </a:p>
          <a:p>
            <a:r>
              <a:rPr lang="en-US" dirty="0"/>
              <a:t>Image: https://www.thereporter.com/2021/08/30/south-lake-tahoe-evacuations-many-sierra-at-tahoe-ski-resort-buildings-still-standing/</a:t>
            </a:r>
          </a:p>
          <a:p>
            <a:r>
              <a:rPr lang="en-US" b="0" i="0" dirty="0">
                <a:solidFill>
                  <a:srgbClr val="75726A"/>
                </a:solidFill>
                <a:effectLst/>
                <a:latin typeface="Lato"/>
              </a:rPr>
              <a:t>Gridlock on Highway 50 eastbound through South Lake Tahoe, Calif., as the town goes under an evacuation order because of the Caldor Fire, Monday, Aug. 30, 2021. (Karl </a:t>
            </a:r>
            <a:r>
              <a:rPr lang="en-US" b="0" i="0" dirty="0" err="1">
                <a:solidFill>
                  <a:srgbClr val="75726A"/>
                </a:solidFill>
                <a:effectLst/>
                <a:latin typeface="Lato"/>
              </a:rPr>
              <a:t>Mondon</a:t>
            </a:r>
            <a:r>
              <a:rPr lang="en-US" b="0" i="0" dirty="0">
                <a:solidFill>
                  <a:srgbClr val="75726A"/>
                </a:solidFill>
                <a:effectLst/>
                <a:latin typeface="Lato"/>
              </a:rPr>
              <a:t>/Bay Area News Group)</a:t>
            </a:r>
          </a:p>
          <a:p>
            <a:br>
              <a:rPr lang="en-US" b="0" i="0" dirty="0">
                <a:solidFill>
                  <a:srgbClr val="000000"/>
                </a:solidFill>
                <a:effectLst/>
                <a:latin typeface="Helvetica"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785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4 Appendices include</a:t>
            </a:r>
          </a:p>
          <a:p>
            <a:pPr marL="171450" indent="-171450">
              <a:buFont typeface="Arial" panose="020B0604020202020204" pitchFamily="34" charset="0"/>
              <a:buChar char="•"/>
            </a:pPr>
            <a:r>
              <a:rPr lang="en-US" dirty="0"/>
              <a:t>LD50/60</a:t>
            </a:r>
          </a:p>
          <a:p>
            <a:pPr marL="171450" indent="-171450">
              <a:buFont typeface="Arial" panose="020B0604020202020204" pitchFamily="34" charset="0"/>
              <a:buChar char="•"/>
            </a:pPr>
            <a:r>
              <a:rPr lang="en-US" dirty="0"/>
              <a:t>Subsyndromes of ARS</a:t>
            </a:r>
          </a:p>
          <a:p>
            <a:pPr marL="171450" indent="-171450">
              <a:buFont typeface="Arial" panose="020B0604020202020204" pitchFamily="34" charset="0"/>
              <a:buChar char="•"/>
            </a:pPr>
            <a:r>
              <a:rPr lang="en-US" dirty="0"/>
              <a:t>Burn Injuries</a:t>
            </a:r>
          </a:p>
          <a:p>
            <a:pPr marL="171450" indent="-171450">
              <a:buFont typeface="Arial" panose="020B0604020202020204" pitchFamily="34" charset="0"/>
              <a:buChar char="•"/>
            </a:pPr>
            <a:r>
              <a:rPr lang="en-US" dirty="0"/>
              <a:t>Triage</a:t>
            </a:r>
          </a:p>
          <a:p>
            <a:pPr marL="171450" indent="-171450">
              <a:buFont typeface="Arial" panose="020B0604020202020204" pitchFamily="34" charset="0"/>
              <a:buChar char="•"/>
            </a:pPr>
            <a:r>
              <a:rPr lang="en-US" dirty="0"/>
              <a:t>Guidance Resources for Healthcare Providers, Responders, and Planners</a:t>
            </a:r>
          </a:p>
          <a:p>
            <a:pPr marL="171450" indent="-171450">
              <a:buFont typeface="Arial" panose="020B0604020202020204" pitchFamily="34" charset="0"/>
              <a:buChar char="•"/>
            </a:pPr>
            <a:r>
              <a:rPr lang="en-US" dirty="0"/>
              <a:t>Response Support Teams and Planning Resources</a:t>
            </a:r>
          </a:p>
          <a:p>
            <a:pPr marL="171450" indent="-171450">
              <a:buFont typeface="Arial" panose="020B0604020202020204" pitchFamily="34" charset="0"/>
              <a:buChar char="•"/>
            </a:pPr>
            <a:r>
              <a:rPr lang="en-US" dirty="0"/>
              <a:t>Resources for Medical Examiners and Coroners (ME/Cs) and Fatality Management Planning</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Appendix 4.3, Figure 41: </a:t>
            </a:r>
            <a:r>
              <a:rPr lang="en-US" sz="1800" dirty="0">
                <a:solidFill>
                  <a:srgbClr val="000000"/>
                </a:solidFill>
                <a:effectLst/>
                <a:latin typeface="Franklin Gothic Demi" panose="020B0703020102020204" pitchFamily="34" charset="0"/>
                <a:ea typeface="Calibri" panose="020F0502020204030204" pitchFamily="34" charset="0"/>
                <a:cs typeface="Times New Roman" panose="02020603050405020304" pitchFamily="18" charset="0"/>
              </a:rPr>
              <a:t>The layers of skin tissue, with burn-depth for different burns shown (derived D'Arpa et al., 2017)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7516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5 Appendices include</a:t>
            </a:r>
          </a:p>
          <a:p>
            <a:pPr marL="171450" indent="-171450">
              <a:buFont typeface="Arial" panose="020B0604020202020204" pitchFamily="34" charset="0"/>
              <a:buChar char="•"/>
            </a:pPr>
            <a:r>
              <a:rPr lang="en-US" dirty="0"/>
              <a:t>Impacted Populations</a:t>
            </a:r>
          </a:p>
          <a:p>
            <a:pPr marL="171450" indent="-171450">
              <a:buFont typeface="Arial" panose="020B0604020202020204" pitchFamily="34" charset="0"/>
              <a:buChar char="•"/>
            </a:pPr>
            <a:r>
              <a:rPr lang="en-US" dirty="0"/>
              <a:t>Strategies for Screening and Decontaminating People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Strategies for Screening and Decontaminating Service Animals and Pets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Handling Contaminated Vehicles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Resources to Support Contamination Screening Activities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Available Tools for Tracking and Monitoring People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5, Figure 30: </a:t>
            </a:r>
            <a:r>
              <a:rPr lang="en-US" sz="1800" dirty="0">
                <a:solidFill>
                  <a:srgbClr val="000000"/>
                </a:solidFill>
                <a:effectLst/>
                <a:latin typeface="Franklin Gothic Demi" panose="020B0703020102020204" pitchFamily="34" charset="0"/>
                <a:ea typeface="Calibri" panose="020F0502020204030204" pitchFamily="34" charset="0"/>
                <a:cs typeface="Times New Roman" panose="02020603050405020304" pitchFamily="18" charset="0"/>
              </a:rPr>
              <a:t>Example of ad hoc, CRCs and mass care shelter screening locations relative to the incident site.</a:t>
            </a:r>
          </a:p>
          <a:p>
            <a:pPr marL="0" indent="0">
              <a:buFont typeface="Arial" panose="020B0604020202020204" pitchFamily="34" charse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651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07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kern="800" dirty="0">
                <a:solidFill>
                  <a:srgbClr val="005288"/>
                </a:solidFill>
                <a:effectLst/>
                <a:latin typeface="Franklin Gothic Medium" panose="020B0603020102020204" pitchFamily="34" charset="0"/>
                <a:ea typeface="MS Gothic" panose="020B0609070205080204" pitchFamily="49" charset="-128"/>
                <a:cs typeface="Times New Roman" panose="02020603050405020304" pitchFamily="18" charset="0"/>
              </a:rPr>
              <a:t>Pre-incident preparedness is a difficult task regardless of hazard. </a:t>
            </a:r>
            <a:r>
              <a:rPr lang="en-US" sz="1800" spc="-10" dirty="0">
                <a:effectLst/>
                <a:latin typeface="Franklin Gothic Book" panose="020B0503020102020204" pitchFamily="34" charset="0"/>
                <a:ea typeface="Calibri" panose="020F0502020204030204" pitchFamily="34" charset="0"/>
                <a:cs typeface="Arial" panose="020B0604020202020204" pitchFamily="34" charset="0"/>
              </a:rPr>
              <a:t>In addition, with a public that associates nuclear detonations with certain death, the sense of futility, fatalism, and hopelessness severely impacts their desire and ability to absorb information and follow instructions.</a:t>
            </a:r>
            <a:endParaRPr lang="en-US" sz="1800" u="none" kern="800" spc="-10" dirty="0">
              <a:solidFill>
                <a:srgbClr val="005288"/>
              </a:solidFill>
              <a:effectLst/>
              <a:latin typeface="Franklin Gothic Medium" panose="020B0603020102020204" pitchFamily="34" charset="0"/>
              <a:ea typeface="MS Gothic" panose="020B0609070205080204" pitchFamily="49" charset="-128"/>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kern="800" spc="-10" dirty="0">
                <a:solidFill>
                  <a:srgbClr val="005288"/>
                </a:solidFill>
                <a:effectLst/>
                <a:latin typeface="Franklin Gothic Medium" panose="020B0603020102020204" pitchFamily="34" charset="0"/>
                <a:ea typeface="MS Gothic" panose="020B0609070205080204" pitchFamily="49" charset="-128"/>
                <a:cs typeface="Times New Roman" panose="02020603050405020304" pitchFamily="18" charset="0"/>
              </a:rPr>
              <a:t>Gather support for preparedness campaigns from a coalition of decision-makers and other public health agencies in your community. Identify the best spokespeople to assist with broad preparedness campaigns.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u="none" kern="800" spc="-10" dirty="0">
                <a:solidFill>
                  <a:srgbClr val="005288"/>
                </a:solidFill>
                <a:effectLst/>
                <a:latin typeface="Franklin Gothic Medium" panose="020B0603020102020204" pitchFamily="34" charset="0"/>
                <a:ea typeface="MS Gothic" panose="020B0609070205080204" pitchFamily="49" charset="-128"/>
                <a:cs typeface="Times New Roman" panose="02020603050405020304" pitchFamily="18" charset="0"/>
              </a:rPr>
              <a:t>Leverage all-hazards messaging in preparedness outreach-- </a:t>
            </a:r>
            <a:r>
              <a:rPr lang="en-US" sz="1800" u="none" kern="800" spc="-10" dirty="0">
                <a:solidFill>
                  <a:srgbClr val="005288"/>
                </a:solidFill>
                <a:effectLst/>
                <a:latin typeface="Franklin Gothic Book" panose="020B0503020102020204" pitchFamily="34" charset="0"/>
                <a:ea typeface="MS Gothic" panose="020B0609070205080204" pitchFamily="49" charset="-128"/>
                <a:cs typeface="Arial" panose="020B0604020202020204" pitchFamily="34" charset="0"/>
              </a:rPr>
              <a:t>b</a:t>
            </a:r>
            <a:r>
              <a:rPr lang="en-US" sz="1800" dirty="0">
                <a:effectLst/>
                <a:latin typeface="Franklin Gothic Book" panose="020B0503020102020204" pitchFamily="34" charset="0"/>
                <a:ea typeface="Calibri" panose="020F0502020204030204" pitchFamily="34" charset="0"/>
                <a:cs typeface="Arial" panose="020B0604020202020204" pitchFamily="34" charset="0"/>
              </a:rPr>
              <a:t>ecause of resistance to open discussions about nuclear detonations, emergency management agencies and public affairs staff must integrate nuclear detonation messaging into all-hazards messaging.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Franklin Gothic Book" panose="020B0503020102020204" pitchFamily="34" charset="0"/>
                <a:ea typeface="Calibri" panose="020F0502020204030204" pitchFamily="34" charset="0"/>
                <a:cs typeface="Arial" panose="020B0604020202020204" pitchFamily="34" charset="0"/>
              </a:rPr>
              <a:t>In teachable moments, something has happened to remind the public about nuclear detonations, but there is no threat. During teachable moments, heightened awareness of a threat or emergency increases the public’s desire for knowledge about how to protect themselves and their loved ones. Teachable moments are an opportunity for emergency planners and public information/affairs staff–</a:t>
            </a:r>
            <a:r>
              <a:rPr lang="en-US" sz="1800" b="0" dirty="0">
                <a:effectLst/>
                <a:latin typeface="Franklin Gothic Book" panose="020B0503020102020204" pitchFamily="34" charset="0"/>
                <a:ea typeface="Calibri" panose="020F0502020204030204" pitchFamily="34" charset="0"/>
                <a:cs typeface="Arial" panose="020B0604020202020204" pitchFamily="34" charset="0"/>
              </a:rPr>
              <a:t>in these moments, the public is more willing to listen to preparedness messages without being frightened by the messages themselves.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Depending on you audience, they may use different means of communication (radio vs phones vs etc.) and have different priorities. For instance, if your audience includes parents, the </a:t>
            </a:r>
            <a:r>
              <a:rPr lang="en-US" sz="1800" dirty="0">
                <a:effectLst/>
                <a:latin typeface="Franklin Gothic Book" panose="020B0503020102020204" pitchFamily="34" charset="0"/>
                <a:ea typeface="Calibri" panose="020F0502020204030204" pitchFamily="34" charset="0"/>
                <a:cs typeface="Arial" panose="020B0604020202020204" pitchFamily="34" charset="0"/>
              </a:rPr>
              <a:t>outreach strategy must communicate the necessity of staying indoors, even when children are not with their parents. Preparedness messaging must incorporate school and daycare safety plans and explain the dangers of parents attempting to pick up their children.</a:t>
            </a:r>
          </a:p>
          <a:p>
            <a:pPr marL="285750" marR="0" indent="-285750">
              <a:lnSpc>
                <a:spcPct val="120000"/>
              </a:lnSpc>
              <a:spcBef>
                <a:spcPts val="0"/>
              </a:spcBef>
              <a:spcAft>
                <a:spcPts val="1200"/>
              </a:spcAft>
              <a:buFont typeface="Arial" panose="020B0604020202020204" pitchFamily="34" charset="0"/>
              <a:buChar char="•"/>
            </a:pP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When</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faced</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with</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this</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type</a:t>
            </a:r>
            <a:r>
              <a:rPr lang="en-US" sz="1800" kern="800" spc="-4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of</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resource-straining</a:t>
            </a:r>
            <a:r>
              <a:rPr lang="en-US" sz="1800" kern="800" spc="-4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incident,</a:t>
            </a:r>
            <a:r>
              <a:rPr lang="en-US" sz="1800" kern="800" spc="-9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officials</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and</a:t>
            </a:r>
            <a:r>
              <a:rPr lang="en-US" sz="1800" kern="800" spc="-4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responders</a:t>
            </a:r>
            <a:r>
              <a:rPr lang="en-US" sz="1800" kern="800" spc="-5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must</a:t>
            </a:r>
            <a:r>
              <a:rPr lang="en-US" sz="1800" kern="800" spc="-4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know</a:t>
            </a:r>
            <a:r>
              <a:rPr lang="en-US" sz="1800" kern="800" spc="-5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who</a:t>
            </a:r>
            <a:r>
              <a:rPr lang="en-US" sz="1800" kern="800" spc="-5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to</a:t>
            </a:r>
            <a:r>
              <a:rPr lang="en-US" sz="1800" kern="800" spc="-4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rely</a:t>
            </a:r>
            <a:r>
              <a:rPr lang="en-US" sz="1800" kern="800" spc="-1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on for assistance. Cultivating and maintaining assistance relationships with neighboring towns,</a:t>
            </a:r>
            <a:r>
              <a:rPr lang="en-US" sz="1800" kern="800" spc="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cities,</a:t>
            </a:r>
            <a:r>
              <a:rPr lang="en-US" sz="1800" kern="800" spc="-6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and</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counties,</a:t>
            </a:r>
            <a:r>
              <a:rPr lang="en-US" sz="1800" kern="800" spc="-6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as</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well</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as</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state</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and</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federal</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response</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organizations,</a:t>
            </a:r>
            <a:r>
              <a:rPr lang="en-US" sz="1800" kern="800" spc="-6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is</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critical</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to</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ensure</a:t>
            </a:r>
            <a:r>
              <a:rPr lang="en-US" sz="1800" kern="800" spc="-15"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this</a:t>
            </a:r>
            <a:r>
              <a:rPr lang="en-US" sz="1800" kern="800" spc="-20" dirty="0">
                <a:effectLst/>
                <a:latin typeface="Franklin Gothic Book" panose="020B0503020102020204" pitchFamily="34" charset="0"/>
                <a:ea typeface="Calibri" panose="020F0502020204030204" pitchFamily="34" charset="0"/>
                <a:cs typeface="Arial" panose="020B0604020202020204" pitchFamily="34" charset="0"/>
              </a:rPr>
              <a:t> </a:t>
            </a: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aid.</a:t>
            </a:r>
          </a:p>
          <a:p>
            <a:pPr marL="285750" marR="0" indent="-285750">
              <a:lnSpc>
                <a:spcPct val="120000"/>
              </a:lnSpc>
              <a:spcBef>
                <a:spcPts val="0"/>
              </a:spcBef>
              <a:spcAft>
                <a:spcPts val="1200"/>
              </a:spcAft>
              <a:buFont typeface="Arial" panose="020B0604020202020204" pitchFamily="34" charset="0"/>
              <a:buChar char="•"/>
            </a:pPr>
            <a:endParaRPr lang="en-US" sz="1800" u="none" kern="800" dirty="0">
              <a:effectLst/>
              <a:latin typeface="Franklin Gothic Book" panose="020B05030201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078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Chapter 7, Figure 35: </a:t>
            </a:r>
            <a:r>
              <a:rPr lang="en-US" sz="1800" dirty="0">
                <a:solidFill>
                  <a:srgbClr val="000000"/>
                </a:solidFill>
                <a:effectLst/>
                <a:latin typeface="Franklin Gothic Demi" panose="020B0703020102020204" pitchFamily="34" charset="0"/>
                <a:ea typeface="Calibri" panose="020F0502020204030204" pitchFamily="34" charset="0"/>
                <a:cs typeface="Times New Roman" panose="02020603050405020304" pitchFamily="18" charset="0"/>
              </a:rPr>
              <a:t>A “smart kiosk” displaying WEAs.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153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Franklin Gothic Demi" panose="020B07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21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5405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B943A-1CCE-B048-A1F2-909B84CE8C1A}" type="slidenum">
              <a:rPr lang="en-US" smtClean="0"/>
              <a:t>61</a:t>
            </a:fld>
            <a:endParaRPr lang="en-US" dirty="0"/>
          </a:p>
        </p:txBody>
      </p:sp>
    </p:spTree>
    <p:extLst>
      <p:ext uri="{BB962C8B-B14F-4D97-AF65-F5344CB8AC3E}">
        <p14:creationId xmlns:p14="http://schemas.microsoft.com/office/powerpoint/2010/main" val="4201073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3B943A-1CCE-B048-A1F2-909B84CE8C1A}" type="slidenum">
              <a:rPr lang="en-US" smtClean="0"/>
              <a:t>62</a:t>
            </a:fld>
            <a:endParaRPr lang="en-US" dirty="0"/>
          </a:p>
        </p:txBody>
      </p:sp>
    </p:spTree>
    <p:extLst>
      <p:ext uri="{BB962C8B-B14F-4D97-AF65-F5344CB8AC3E}">
        <p14:creationId xmlns:p14="http://schemas.microsoft.com/office/powerpoint/2010/main" val="515362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https://www.dvidshub.net/image/6915024/20th-cbrne-command-units-train-nuclear-forensics-mission-during-exercise-prominent-hunt</a:t>
            </a:r>
          </a:p>
          <a:p>
            <a:pPr algn="l"/>
            <a:r>
              <a:rPr lang="en-US" b="1" i="0" dirty="0">
                <a:solidFill>
                  <a:srgbClr val="666666"/>
                </a:solidFill>
                <a:effectLst/>
                <a:latin typeface="Roboto"/>
              </a:rPr>
              <a:t>CAMP BLANDING, FL, UNITED STATES</a:t>
            </a:r>
          </a:p>
          <a:p>
            <a:pPr algn="l"/>
            <a:r>
              <a:rPr lang="en-US" b="1" i="0" dirty="0">
                <a:solidFill>
                  <a:srgbClr val="666666"/>
                </a:solidFill>
                <a:effectLst/>
                <a:latin typeface="Roboto"/>
              </a:rPr>
              <a:t>10.26.2021</a:t>
            </a:r>
          </a:p>
          <a:p>
            <a:pPr algn="l"/>
            <a:r>
              <a:rPr lang="en-US" b="1" i="0" dirty="0">
                <a:solidFill>
                  <a:srgbClr val="666666"/>
                </a:solidFill>
                <a:effectLst/>
                <a:latin typeface="Roboto"/>
              </a:rPr>
              <a:t>Courtesy Photo</a:t>
            </a:r>
          </a:p>
          <a:p>
            <a:pPr algn="l"/>
            <a:r>
              <a:rPr lang="en-US" b="1" i="0" u="none" strike="noStrike" dirty="0">
                <a:solidFill>
                  <a:srgbClr val="555555"/>
                </a:solidFill>
                <a:effectLst/>
                <a:latin typeface="Roboto"/>
                <a:hlinkClick r:id="rId3"/>
              </a:rPr>
              <a:t>20th CBRNE Command</a:t>
            </a:r>
            <a:r>
              <a:rPr lang="en-US" b="1" i="0" dirty="0">
                <a:solidFill>
                  <a:srgbClr val="666666"/>
                </a:solidFill>
                <a:effectLst/>
                <a:latin typeface="Roboto"/>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31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46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61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77ACA-34EF-4B83-AB52-9BB07F7EB377}" type="slidenum">
              <a:rPr lang="en-US" smtClean="0"/>
              <a:t>9</a:t>
            </a:fld>
            <a:endParaRPr lang="en-US"/>
          </a:p>
        </p:txBody>
      </p:sp>
    </p:spTree>
    <p:extLst>
      <p:ext uri="{BB962C8B-B14F-4D97-AF65-F5344CB8AC3E}">
        <p14:creationId xmlns:p14="http://schemas.microsoft.com/office/powerpoint/2010/main" val="313095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Seconds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Thermal pulse</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Blast wave @ kms</a:t>
            </a:r>
          </a:p>
          <a:p>
            <a:endParaRPr lang="en-US" dirty="0"/>
          </a:p>
          <a:p>
            <a:r>
              <a:rPr lang="en-US" dirty="0"/>
              <a:t>{Click}</a:t>
            </a:r>
          </a:p>
          <a:p>
            <a:r>
              <a:rPr lang="en-US" dirty="0"/>
              <a:t>Notice that these vehicles are actually in the Grable shot</a:t>
            </a:r>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1360212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3" name="Picture 12" descr="NARAC2009ColorLogo1.jpg"/>
          <p:cNvPicPr>
            <a:picLocks noChangeAspect="1"/>
          </p:cNvPicPr>
          <p:nvPr userDrawn="1"/>
        </p:nvPicPr>
        <p:blipFill>
          <a:blip r:embed="rId2" cstate="print"/>
          <a:stretch>
            <a:fillRect/>
          </a:stretch>
        </p:blipFill>
        <p:spPr>
          <a:xfrm>
            <a:off x="9144000" y="0"/>
            <a:ext cx="2909712" cy="909024"/>
          </a:xfrm>
          <a:prstGeom prst="rect">
            <a:avLst/>
          </a:prstGeom>
        </p:spPr>
      </p:pic>
      <p:sp>
        <p:nvSpPr>
          <p:cNvPr id="15" name="Rectangle 14"/>
          <p:cNvSpPr/>
          <p:nvPr/>
        </p:nvSpPr>
        <p:spPr>
          <a:xfrm>
            <a:off x="1" y="3495675"/>
            <a:ext cx="5473700" cy="3362325"/>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defTabSz="457200"/>
            <a:endParaRPr lang="en-US" sz="1800" dirty="0">
              <a:solidFill>
                <a:prstClr val="white"/>
              </a:solidFill>
            </a:endParaRPr>
          </a:p>
        </p:txBody>
      </p:sp>
      <p:sp>
        <p:nvSpPr>
          <p:cNvPr id="10" name="Title 9"/>
          <p:cNvSpPr>
            <a:spLocks noGrp="1"/>
          </p:cNvSpPr>
          <p:nvPr>
            <p:ph type="title"/>
          </p:nvPr>
        </p:nvSpPr>
        <p:spPr>
          <a:xfrm>
            <a:off x="609600" y="743919"/>
            <a:ext cx="10972800" cy="986725"/>
          </a:xfrm>
        </p:spPr>
        <p:txBody>
          <a:bodyPr/>
          <a:lstStyle>
            <a:lvl1pPr>
              <a:lnSpc>
                <a:spcPts val="3800"/>
              </a:lnSpc>
              <a:defRPr b="0" i="1">
                <a:solidFill>
                  <a:srgbClr val="0F4F97"/>
                </a:solidFill>
                <a:effectLst/>
                <a:latin typeface="Arial"/>
                <a:cs typeface="Arial"/>
              </a:defRPr>
            </a:lvl1pPr>
          </a:lstStyle>
          <a:p>
            <a:r>
              <a:rPr lang="en-US" dirty="0"/>
              <a:t>Click to edit Master title style</a:t>
            </a:r>
          </a:p>
        </p:txBody>
      </p:sp>
      <p:sp>
        <p:nvSpPr>
          <p:cNvPr id="12" name="Text Placeholder 11"/>
          <p:cNvSpPr>
            <a:spLocks noGrp="1"/>
          </p:cNvSpPr>
          <p:nvPr>
            <p:ph type="body" sz="quarter" idx="13"/>
          </p:nvPr>
        </p:nvSpPr>
        <p:spPr>
          <a:xfrm>
            <a:off x="869701" y="1733685"/>
            <a:ext cx="72455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pic>
        <p:nvPicPr>
          <p:cNvPr id="7" name="Picture 2"/>
          <p:cNvPicPr>
            <a:picLocks noChangeAspect="1" noChangeArrowheads="1"/>
          </p:cNvPicPr>
          <p:nvPr userDrawn="1"/>
        </p:nvPicPr>
        <p:blipFill rotWithShape="1">
          <a:blip cstate="print"/>
          <a:srcRect l="949"/>
          <a:stretch/>
        </p:blipFill>
        <p:spPr bwMode="auto">
          <a:xfrm>
            <a:off x="5541703" y="3505200"/>
            <a:ext cx="6650299" cy="3352800"/>
          </a:xfrm>
          <a:prstGeom prst="rect">
            <a:avLst/>
          </a:prstGeom>
          <a:noFill/>
          <a:ln w="9525">
            <a:noFill/>
            <a:miter lim="800000"/>
            <a:headEnd/>
            <a:tailEnd/>
          </a:ln>
        </p:spPr>
      </p:pic>
      <p:sp>
        <p:nvSpPr>
          <p:cNvPr id="11" name="TextBox 10"/>
          <p:cNvSpPr txBox="1"/>
          <p:nvPr userDrawn="1"/>
        </p:nvSpPr>
        <p:spPr>
          <a:xfrm>
            <a:off x="84710" y="5761265"/>
            <a:ext cx="5293620" cy="507831"/>
          </a:xfrm>
          <a:prstGeom prst="rect">
            <a:avLst/>
          </a:prstGeom>
          <a:noFill/>
          <a:effectLst/>
        </p:spPr>
        <p:txBody>
          <a:bodyPr wrap="square" rtlCol="0">
            <a:spAutoFit/>
          </a:bodyPr>
          <a:lstStyle/>
          <a:p>
            <a:pPr defTabSz="457200">
              <a:lnSpc>
                <a:spcPct val="90000"/>
              </a:lnSpc>
              <a:spcAft>
                <a:spcPts val="300"/>
              </a:spcAft>
              <a:defRPr/>
            </a:pPr>
            <a:r>
              <a:rPr lang="en-US" sz="1000" dirty="0">
                <a:solidFill>
                  <a:prstClr val="white"/>
                </a:solidFill>
                <a:cs typeface="Arial"/>
              </a:rPr>
              <a:t>This work was performed under the auspices of the U.S. Department </a:t>
            </a:r>
            <a:r>
              <a:rPr lang="en-US" sz="1000" baseline="0" dirty="0">
                <a:solidFill>
                  <a:prstClr val="white"/>
                </a:solidFill>
                <a:cs typeface="Arial"/>
              </a:rPr>
              <a:t> </a:t>
            </a:r>
            <a:r>
              <a:rPr lang="en-US" sz="1000" dirty="0">
                <a:solidFill>
                  <a:prstClr val="white"/>
                </a:solidFill>
                <a:cs typeface="Arial"/>
              </a:rPr>
              <a:t>of Energy by Lawrence Livermore National Laboratory under contract </a:t>
            </a:r>
            <a:r>
              <a:rPr lang="en-US" sz="1000" baseline="0" dirty="0">
                <a:solidFill>
                  <a:prstClr val="white"/>
                </a:solidFill>
                <a:cs typeface="Arial"/>
              </a:rPr>
              <a:t> </a:t>
            </a:r>
            <a:r>
              <a:rPr lang="en-US" sz="1000" dirty="0">
                <a:solidFill>
                  <a:prstClr val="white"/>
                </a:solidFill>
                <a:cs typeface="Arial"/>
              </a:rPr>
              <a:t>DE-AC52-07NA27344. Lawrence Livermore National Security, LLC</a:t>
            </a:r>
          </a:p>
        </p:txBody>
      </p:sp>
      <p:pic>
        <p:nvPicPr>
          <p:cNvPr id="16" name="Picture 15" descr="LLNL_Logo_WHT-LRG.png"/>
          <p:cNvPicPr>
            <a:picLocks noChangeAspect="1"/>
          </p:cNvPicPr>
          <p:nvPr userDrawn="1"/>
        </p:nvPicPr>
        <p:blipFill>
          <a:blip r:embed="rId3" cstate="print"/>
          <a:stretch>
            <a:fillRect/>
          </a:stretch>
        </p:blipFill>
        <p:spPr>
          <a:xfrm>
            <a:off x="340169" y="3687258"/>
            <a:ext cx="2987047" cy="377953"/>
          </a:xfrm>
          <a:prstGeom prst="rect">
            <a:avLst/>
          </a:prstGeom>
        </p:spPr>
      </p:pic>
      <p:pic>
        <p:nvPicPr>
          <p:cNvPr id="8" name="Picture 2"/>
          <p:cNvPicPr>
            <a:picLocks noChangeAspect="1" noChangeArrowheads="1"/>
          </p:cNvPicPr>
          <p:nvPr userDrawn="1"/>
        </p:nvPicPr>
        <p:blipFill rotWithShape="1">
          <a:blip r:embed="rId4" cstate="print"/>
          <a:srcRect l="949"/>
          <a:stretch/>
        </p:blipFill>
        <p:spPr bwMode="auto">
          <a:xfrm>
            <a:off x="5463037" y="3495675"/>
            <a:ext cx="6744936" cy="3400512"/>
          </a:xfrm>
          <a:prstGeom prst="rect">
            <a:avLst/>
          </a:prstGeom>
          <a:noFill/>
          <a:ln w="9525">
            <a:noFill/>
            <a:miter lim="800000"/>
            <a:headEnd/>
            <a:tailEnd/>
          </a:ln>
        </p:spPr>
      </p:pic>
      <p:sp>
        <p:nvSpPr>
          <p:cNvPr id="14" name="TextBox 13">
            <a:extLst>
              <a:ext uri="{FF2B5EF4-FFF2-40B4-BE49-F238E27FC236}">
                <a16:creationId xmlns:a16="http://schemas.microsoft.com/office/drawing/2014/main" id="{708A66A8-3370-4FDD-BD8B-029E0AC791A7}"/>
              </a:ext>
            </a:extLst>
          </p:cNvPr>
          <p:cNvSpPr txBox="1"/>
          <p:nvPr userDrawn="1"/>
        </p:nvSpPr>
        <p:spPr>
          <a:xfrm>
            <a:off x="84710" y="6394879"/>
            <a:ext cx="8278135" cy="430887"/>
          </a:xfrm>
          <a:prstGeom prst="rect">
            <a:avLst/>
          </a:prstGeom>
          <a:noFill/>
        </p:spPr>
        <p:txBody>
          <a:bodyPr wrap="square" rtlCol="0">
            <a:spAutoFit/>
          </a:bodyPr>
          <a:lstStyle/>
          <a:p>
            <a:pPr algn="l"/>
            <a:r>
              <a:rPr lang="en-US" sz="1050" dirty="0">
                <a:solidFill>
                  <a:schemeClr val="bg1"/>
                </a:solidFill>
              </a:rPr>
              <a:t>Portions of this work sponsored by DHS Science and Technology </a:t>
            </a:r>
            <a:br>
              <a:rPr lang="en-US" sz="1050" dirty="0">
                <a:solidFill>
                  <a:schemeClr val="bg1"/>
                </a:solidFill>
              </a:rPr>
            </a:br>
            <a:r>
              <a:rPr lang="en-US" sz="1050" dirty="0">
                <a:solidFill>
                  <a:schemeClr val="bg1"/>
                </a:solidFill>
              </a:rPr>
              <a:t>Directorate’s National Urban Security Technology Laboratory</a:t>
            </a:r>
          </a:p>
        </p:txBody>
      </p:sp>
    </p:spTree>
    <p:extLst>
      <p:ext uri="{BB962C8B-B14F-4D97-AF65-F5344CB8AC3E}">
        <p14:creationId xmlns:p14="http://schemas.microsoft.com/office/powerpoint/2010/main" val="222801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772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end page">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cstate="print"/>
          <a:stretch>
            <a:fillRect/>
          </a:stretch>
        </p:blipFill>
        <p:spPr>
          <a:xfrm>
            <a:off x="962469" y="5437487"/>
            <a:ext cx="4803331" cy="607768"/>
          </a:xfrm>
          <a:prstGeom prst="rect">
            <a:avLst/>
          </a:prstGeom>
        </p:spPr>
      </p:pic>
    </p:spTree>
    <p:extLst>
      <p:ext uri="{BB962C8B-B14F-4D97-AF65-F5344CB8AC3E}">
        <p14:creationId xmlns:p14="http://schemas.microsoft.com/office/powerpoint/2010/main" val="3084469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152401"/>
            <a:ext cx="10261600" cy="809625"/>
          </a:xfrm>
        </p:spPr>
        <p:txBody>
          <a:bodyPr/>
          <a:lstStyle/>
          <a:p>
            <a:r>
              <a:rPr lang="en-US" dirty="0"/>
              <a:t>Click to edit Master title style</a:t>
            </a:r>
          </a:p>
        </p:txBody>
      </p:sp>
      <p:sp>
        <p:nvSpPr>
          <p:cNvPr id="3" name="Content Placeholder 2"/>
          <p:cNvSpPr>
            <a:spLocks noGrp="1"/>
          </p:cNvSpPr>
          <p:nvPr>
            <p:ph idx="1"/>
          </p:nvPr>
        </p:nvSpPr>
        <p:spPr>
          <a:xfrm>
            <a:off x="508000" y="1219200"/>
            <a:ext cx="112776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xfrm>
            <a:off x="711200" y="7239000"/>
            <a:ext cx="7594600" cy="304800"/>
          </a:xfrm>
          <a:prstGeom prst="rect">
            <a:avLst/>
          </a:prstGeom>
          <a:ln/>
        </p:spPr>
        <p:txBody>
          <a:bodyPr/>
          <a:lstStyle>
            <a:lvl1pPr>
              <a:defRPr/>
            </a:lvl1pPr>
          </a:lstStyle>
          <a:p>
            <a:pPr>
              <a:defRPr/>
            </a:pPr>
            <a:r>
              <a:rPr lang="en-US">
                <a:solidFill>
                  <a:prstClr val="black"/>
                </a:solidFill>
              </a:rPr>
              <a:t>Lawrence Livermore National Laboratory</a:t>
            </a:r>
            <a:endParaRPr lang="en-US" dirty="0">
              <a:solidFill>
                <a:prstClr val="black"/>
              </a:solidFill>
            </a:endParaRPr>
          </a:p>
        </p:txBody>
      </p:sp>
    </p:spTree>
    <p:extLst>
      <p:ext uri="{BB962C8B-B14F-4D97-AF65-F5344CB8AC3E}">
        <p14:creationId xmlns:p14="http://schemas.microsoft.com/office/powerpoint/2010/main" val="59916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09600" y="6340476"/>
            <a:ext cx="2844800" cy="365125"/>
          </a:xfrm>
          <a:prstGeom prst="rect">
            <a:avLst/>
          </a:prstGeom>
        </p:spPr>
        <p:txBody>
          <a:bodyPr/>
          <a:lstStyle>
            <a:lvl1pPr>
              <a:defRPr/>
            </a:lvl1pPr>
          </a:lstStyle>
          <a:p>
            <a:pPr>
              <a:defRPr/>
            </a:pPr>
            <a:r>
              <a:rPr lang="en-US" dirty="0"/>
              <a:t>5/17/2012</a:t>
            </a:r>
          </a:p>
        </p:txBody>
      </p:sp>
      <p:sp>
        <p:nvSpPr>
          <p:cNvPr id="4" name="Footer Placeholder 4"/>
          <p:cNvSpPr>
            <a:spLocks noGrp="1"/>
          </p:cNvSpPr>
          <p:nvPr>
            <p:ph type="ftr" sz="quarter" idx="11"/>
          </p:nvPr>
        </p:nvSpPr>
        <p:spPr>
          <a:xfrm>
            <a:off x="4165600" y="6356351"/>
            <a:ext cx="4267200" cy="365125"/>
          </a:xfrm>
          <a:prstGeom prst="rect">
            <a:avLst/>
          </a:prstGeom>
        </p:spPr>
        <p:txBody>
          <a:bodyPr/>
          <a:lstStyle>
            <a:lvl1pPr>
              <a:defRPr/>
            </a:lvl1pPr>
          </a:lstStyle>
          <a:p>
            <a:pPr>
              <a:defRPr/>
            </a:pPr>
            <a:r>
              <a:rPr lang="en-US" dirty="0"/>
              <a:t>HotSpot Workshop and Computer Practicum</a:t>
            </a:r>
          </a:p>
        </p:txBody>
      </p:sp>
      <p:sp>
        <p:nvSpPr>
          <p:cNvPr id="5"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4B126AC3-1247-4D82-9650-A1829E6B5E73}" type="slidenum">
              <a:rPr lang="en-US"/>
              <a:pPr>
                <a:defRPr/>
              </a:pPr>
              <a:t>‹#›</a:t>
            </a:fld>
            <a:endParaRPr lang="en-US" dirty="0"/>
          </a:p>
        </p:txBody>
      </p:sp>
    </p:spTree>
    <p:extLst>
      <p:ext uri="{BB962C8B-B14F-4D97-AF65-F5344CB8AC3E}">
        <p14:creationId xmlns:p14="http://schemas.microsoft.com/office/powerpoint/2010/main" val="347168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85F2EB1-8351-4281-B9B9-CC93F1EBE6D2}" type="datetimeFigureOut">
              <a:rPr lang="en-US" smtClean="0"/>
              <a:t>11/25/2024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F140400-1805-4DAE-B1E7-F1E6FF2D1F1E}" type="slidenum">
              <a:rPr lang="en-US" smtClean="0"/>
              <a:t>‹#›</a:t>
            </a:fld>
            <a:endParaRPr lang="en-US"/>
          </a:p>
        </p:txBody>
      </p:sp>
    </p:spTree>
    <p:extLst>
      <p:ext uri="{BB962C8B-B14F-4D97-AF65-F5344CB8AC3E}">
        <p14:creationId xmlns:p14="http://schemas.microsoft.com/office/powerpoint/2010/main" val="298292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extLst>
      <p:ext uri="{BB962C8B-B14F-4D97-AF65-F5344CB8AC3E}">
        <p14:creationId xmlns:p14="http://schemas.microsoft.com/office/powerpoint/2010/main" val="4578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bwMode="auto">
          <a:xfrm>
            <a:off x="8737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0" i="0" baseline="0">
                <a:solidFill>
                  <a:srgbClr val="F4F8FE"/>
                </a:solidFill>
              </a:defRPr>
            </a:lvl1pPr>
          </a:lstStyle>
          <a:p>
            <a:pPr fontAlgn="base">
              <a:spcBef>
                <a:spcPct val="0"/>
              </a:spcBef>
              <a:spcAft>
                <a:spcPct val="0"/>
              </a:spcAft>
              <a:defRPr/>
            </a:pPr>
            <a:r>
              <a:rPr lang="en-US" dirty="0"/>
              <a:t>Visual 1.</a:t>
            </a:r>
            <a:fld id="{167A036F-738C-4416-983E-5B04119587A4}" type="slidenum">
              <a:rPr lang="en-US" smtClean="0"/>
              <a:pPr fontAlgn="base">
                <a:spcBef>
                  <a:spcPct val="0"/>
                </a:spcBef>
                <a:spcAft>
                  <a:spcPct val="0"/>
                </a:spcAft>
                <a:defRPr/>
              </a:pPr>
              <a:t>‹#›</a:t>
            </a:fld>
            <a:endParaRPr lang="en-US" dirty="0"/>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D6EC84A0-5D1E-41B3-A2DF-60BDC96FA692}" type="datetime1">
              <a:rPr lang="en-US" smtClean="0">
                <a:solidFill>
                  <a:srgbClr val="000000"/>
                </a:solidFill>
              </a:rPr>
              <a:t>11/25/2024</a:t>
            </a:fld>
            <a:endParaRPr lang="en-US" dirty="0">
              <a:solidFill>
                <a:srgbClr val="000000"/>
              </a:solidFill>
            </a:endParaRPr>
          </a:p>
        </p:txBody>
      </p:sp>
      <p:sp>
        <p:nvSpPr>
          <p:cNvPr id="8"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652595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9"/>
            <a:ext cx="5291328" cy="4881532"/>
          </a:xfrm>
        </p:spPr>
        <p:txBody>
          <a:bodyPr/>
          <a:lstStyle>
            <a:lvl1pPr>
              <a:spcBef>
                <a:spcPts val="16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9744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_Plain_Black">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0"/>
            <a:ext cx="9004300" cy="1524000"/>
          </a:xfrm>
          <a:prstGeom prst="rect">
            <a:avLst/>
          </a:prstGeom>
        </p:spPr>
        <p:txBody>
          <a:bodyPr lIns="0" tIns="0" rIns="0" bIns="0" anchor="b">
            <a:noAutofit/>
          </a:bodyPr>
          <a:lstStyle>
            <a:lvl1pPr algn="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9004299"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9003406"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5"/>
            <a:ext cx="184731" cy="323165"/>
          </a:xfrm>
          <a:prstGeom prst="rect">
            <a:avLst/>
          </a:prstGeom>
          <a:noFill/>
        </p:spPr>
        <p:txBody>
          <a:bodyPr wrap="none" rtlCol="0">
            <a:spAutoFit/>
          </a:bodyPr>
          <a:lstStyle/>
          <a:p>
            <a:endParaRPr lang="en-US" sz="1500"/>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2" y="4096372"/>
            <a:ext cx="7937599"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ABD4F8E3-4ED9-44B4-99E6-8A3D2CF8D415}" type="datetime4">
              <a:rPr lang="en-US" smtClean="0"/>
              <a:t>November 25, 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6" y="6441766"/>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59829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5"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46" indent="-228582">
              <a:buFont typeface="Wingdings" panose="05000000000000000000" pitchFamily="2" charset="2"/>
              <a:buChar char="§"/>
              <a:defRPr sz="2000">
                <a:latin typeface="Arial" panose="020B0604020202020204" pitchFamily="34" charset="0"/>
                <a:cs typeface="Arial" panose="020B0604020202020204" pitchFamily="34" charset="0"/>
              </a:defRPr>
            </a:lvl2pPr>
            <a:lvl3pPr marL="1142908" indent="-228582">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236" indent="-228582">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11/25/2024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9982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extLst>
      <p:ext uri="{BB962C8B-B14F-4D97-AF65-F5344CB8AC3E}">
        <p14:creationId xmlns:p14="http://schemas.microsoft.com/office/powerpoint/2010/main" val="3612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ue/Gray 1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2"/>
            <a:ext cx="10363200" cy="646331"/>
          </a:xfrm>
        </p:spPr>
        <p:txBody>
          <a:bodyPr/>
          <a:lstStyle>
            <a:lvl1pPr>
              <a:defRPr>
                <a:solidFill>
                  <a:schemeClr val="tx1"/>
                </a:solidFill>
              </a:defRPr>
            </a:lvl1pPr>
            <a:lvl2pPr>
              <a:defRPr>
                <a:solidFill>
                  <a:schemeClr val="tx1"/>
                </a:solidFill>
              </a:defRPr>
            </a:lvl2pPr>
          </a:lstStyle>
          <a:p>
            <a:pPr lvl="0"/>
            <a:r>
              <a:rPr lang="en-US"/>
              <a:t>Click to edit Master text styles</a:t>
            </a:r>
          </a:p>
          <a:p>
            <a:pPr lvl="1"/>
            <a:r>
              <a:rPr lang="en-US"/>
              <a:t>Second level</a:t>
            </a:r>
          </a:p>
        </p:txBody>
      </p:sp>
      <p:sp>
        <p:nvSpPr>
          <p:cNvPr id="10" name="Slide Number Placeholder 5"/>
          <p:cNvSpPr>
            <a:spLocks noGrp="1"/>
          </p:cNvSpPr>
          <p:nvPr>
            <p:ph type="sldNum" sz="quarter" idx="4"/>
          </p:nvPr>
        </p:nvSpPr>
        <p:spPr>
          <a:xfrm>
            <a:off x="9144000" y="6520935"/>
            <a:ext cx="28448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914805" y="848382"/>
            <a:ext cx="10363200" cy="52322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357547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52996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8"/>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2"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Edit Master text styles</a:t>
            </a:r>
          </a:p>
        </p:txBody>
      </p:sp>
      <p:sp>
        <p:nvSpPr>
          <p:cNvPr id="14" name="TextBox 13"/>
          <p:cNvSpPr txBox="1"/>
          <p:nvPr userDrawn="1"/>
        </p:nvSpPr>
        <p:spPr>
          <a:xfrm>
            <a:off x="91182" y="6416000"/>
            <a:ext cx="6004819" cy="435504"/>
          </a:xfrm>
          <a:prstGeom prst="rect">
            <a:avLst/>
          </a:prstGeom>
          <a:noFill/>
          <a:effectLst/>
        </p:spPr>
        <p:txBody>
          <a:bodyPr wrap="square" rtlCol="0">
            <a:spAutoFit/>
          </a:bodyPr>
          <a:lstStyle/>
          <a:p>
            <a:pPr marL="0" algn="l" defTabSz="457182" rtl="0" eaLnBrk="1" latinLnBrk="0" hangingPunct="1">
              <a:lnSpc>
                <a:spcPct val="90000"/>
              </a:lnSpc>
              <a:spcAft>
                <a:spcPts val="300"/>
              </a:spcAft>
            </a:pPr>
            <a:r>
              <a:rPr lang="en-US" sz="800" kern="1200" dirty="0">
                <a:solidFill>
                  <a:schemeClr val="bg1"/>
                </a:solidFill>
                <a:effectLst/>
                <a:latin typeface="Arial"/>
                <a:ea typeface="+mn-ea"/>
                <a:cs typeface="Arial"/>
              </a:rPr>
              <a:t>LLNL-PRES-851945</a:t>
            </a:r>
          </a:p>
          <a:p>
            <a:pPr marL="0" algn="l" defTabSz="457182" rtl="0" eaLnBrk="1" latinLnBrk="0" hangingPunct="1">
              <a:lnSpc>
                <a:spcPct val="90000"/>
              </a:lnSpc>
              <a:spcAft>
                <a:spcPts val="3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9" y="6446833"/>
            <a:ext cx="1865376" cy="314676"/>
          </a:xfrm>
          <a:prstGeom prst="rect">
            <a:avLst/>
          </a:prstGeom>
        </p:spPr>
      </p:pic>
      <p:sp>
        <p:nvSpPr>
          <p:cNvPr id="20" name="Rectangle 19"/>
          <p:cNvSpPr/>
          <p:nvPr userDrawn="1"/>
        </p:nvSpPr>
        <p:spPr>
          <a:xfrm>
            <a:off x="0" y="1"/>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48" indent="0" algn="r">
              <a:spcBef>
                <a:spcPts val="0"/>
              </a:spcBef>
              <a:buNone/>
              <a:defRPr sz="1600" b="0"/>
            </a:lvl1pPr>
            <a:lvl2pPr marL="342886" indent="0" algn="r">
              <a:buNone/>
              <a:defRPr sz="1600" b="0"/>
            </a:lvl2pPr>
            <a:lvl3pPr marL="628625" indent="0" algn="r">
              <a:buNone/>
              <a:defRPr sz="1600" b="0"/>
            </a:lvl3pPr>
            <a:lvl4pPr marL="857216" indent="0" algn="r">
              <a:buNone/>
              <a:defRPr sz="1600" b="0"/>
            </a:lvl4pPr>
            <a:lvl5pPr marL="1085807" indent="0" algn="r">
              <a:buNone/>
              <a:defRPr sz="1600" b="0"/>
            </a:lvl5pPr>
          </a:lstStyle>
          <a:p>
            <a:pPr lvl="0"/>
            <a:r>
              <a:rPr lang="en-US" dirty="0"/>
              <a:t>Authors Name</a:t>
            </a:r>
          </a:p>
          <a:p>
            <a:pPr lvl="0"/>
            <a:r>
              <a:rPr lang="en-US" dirty="0"/>
              <a:t>Title</a:t>
            </a:r>
          </a:p>
        </p:txBody>
      </p:sp>
    </p:spTree>
    <p:extLst>
      <p:ext uri="{BB962C8B-B14F-4D97-AF65-F5344CB8AC3E}">
        <p14:creationId xmlns:p14="http://schemas.microsoft.com/office/powerpoint/2010/main" val="1081677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5" name="Rectangle 14"/>
          <p:cNvSpPr/>
          <p:nvPr/>
        </p:nvSpPr>
        <p:spPr>
          <a:xfrm>
            <a:off x="0" y="3065028"/>
            <a:ext cx="4556675" cy="3792972"/>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p:nvPr>
        </p:nvSpPr>
        <p:spPr>
          <a:xfrm>
            <a:off x="609600" y="743919"/>
            <a:ext cx="10972800" cy="986725"/>
          </a:xfrm>
        </p:spPr>
        <p:txBody>
          <a:bodyPr/>
          <a:lstStyle>
            <a:lvl1pPr>
              <a:lnSpc>
                <a:spcPts val="3800"/>
              </a:lnSpc>
              <a:defRPr b="0" i="1">
                <a:solidFill>
                  <a:srgbClr val="0F4F97"/>
                </a:solidFill>
                <a:effectLst/>
                <a:latin typeface="Arial"/>
                <a:cs typeface="Arial"/>
              </a:defRPr>
            </a:lvl1pPr>
          </a:lstStyle>
          <a:p>
            <a:r>
              <a:rPr lang="en-US" dirty="0"/>
              <a:t>Click to edit Master title style</a:t>
            </a:r>
          </a:p>
        </p:txBody>
      </p:sp>
      <p:sp>
        <p:nvSpPr>
          <p:cNvPr id="12" name="Text Placeholder 11"/>
          <p:cNvSpPr>
            <a:spLocks noGrp="1"/>
          </p:cNvSpPr>
          <p:nvPr>
            <p:ph type="body" sz="quarter" idx="13"/>
          </p:nvPr>
        </p:nvSpPr>
        <p:spPr>
          <a:xfrm>
            <a:off x="609601" y="1733685"/>
            <a:ext cx="7505699" cy="369888"/>
          </a:xfrm>
        </p:spPr>
        <p:txBody>
          <a:bodyPr>
            <a:noAutofit/>
          </a:bodyPr>
          <a:lstStyle>
            <a:lvl1pPr>
              <a:lnSpc>
                <a:spcPts val="2200"/>
              </a:lnSpc>
              <a:buNone/>
              <a:defRPr sz="2000">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pic>
        <p:nvPicPr>
          <p:cNvPr id="7" name="Picture 2"/>
          <p:cNvPicPr>
            <a:picLocks noChangeAspect="1" noChangeArrowheads="1"/>
          </p:cNvPicPr>
          <p:nvPr userDrawn="1"/>
        </p:nvPicPr>
        <p:blipFill rotWithShape="1">
          <a:blip r:embed="rId2"/>
          <a:srcRect l="949"/>
          <a:stretch/>
        </p:blipFill>
        <p:spPr bwMode="auto">
          <a:xfrm>
            <a:off x="4663181" y="3062288"/>
            <a:ext cx="7528820" cy="3795713"/>
          </a:xfrm>
          <a:prstGeom prst="rect">
            <a:avLst/>
          </a:prstGeom>
          <a:noFill/>
          <a:ln w="9525">
            <a:noFill/>
            <a:miter lim="800000"/>
            <a:headEnd/>
            <a:tailEnd/>
          </a:ln>
        </p:spPr>
      </p:pic>
      <p:sp>
        <p:nvSpPr>
          <p:cNvPr id="11" name="TextBox 10"/>
          <p:cNvSpPr txBox="1"/>
          <p:nvPr userDrawn="1"/>
        </p:nvSpPr>
        <p:spPr>
          <a:xfrm>
            <a:off x="35475" y="5463838"/>
            <a:ext cx="4521200" cy="757130"/>
          </a:xfrm>
          <a:prstGeom prst="rect">
            <a:avLst/>
          </a:prstGeom>
          <a:noFill/>
          <a:effectLst/>
        </p:spPr>
        <p:txBody>
          <a:bodyPr wrap="square" rtlCol="0">
            <a:spAutoFit/>
          </a:bodyPr>
          <a:lstStyle/>
          <a:p>
            <a:pPr marL="0" marR="0" indent="0" algn="l" defTabSz="457200" rtl="0" eaLnBrk="1" fontAlgn="auto" latinLnBrk="0" hangingPunct="1">
              <a:lnSpc>
                <a:spcPct val="90000"/>
              </a:lnSpc>
              <a:spcBef>
                <a:spcPts val="0"/>
              </a:spcBef>
              <a:spcAft>
                <a:spcPts val="600"/>
              </a:spcAft>
              <a:buClrTx/>
              <a:buSzTx/>
              <a:buFontTx/>
              <a:buNone/>
              <a:tabLst/>
              <a:defRPr/>
            </a:pPr>
            <a:r>
              <a:rPr lang="en-US" sz="1200" kern="1200" dirty="0">
                <a:solidFill>
                  <a:schemeClr val="bg1"/>
                </a:solidFill>
                <a:effectLst/>
                <a:latin typeface="Arial"/>
                <a:ea typeface="+mn-ea"/>
                <a:cs typeface="Arial"/>
              </a:rPr>
              <a:t>This work was performed under the</a:t>
            </a:r>
            <a:r>
              <a:rPr lang="en-US" sz="1200" kern="1200" baseline="0" dirty="0">
                <a:solidFill>
                  <a:schemeClr val="bg1"/>
                </a:solidFill>
                <a:effectLst/>
                <a:latin typeface="Arial"/>
                <a:ea typeface="+mn-ea"/>
                <a:cs typeface="Arial"/>
              </a:rPr>
              <a:t> </a:t>
            </a:r>
            <a:r>
              <a:rPr lang="en-US" sz="1200" kern="1200" dirty="0">
                <a:solidFill>
                  <a:schemeClr val="bg1"/>
                </a:solidFill>
                <a:effectLst/>
                <a:latin typeface="Arial"/>
                <a:ea typeface="+mn-ea"/>
                <a:cs typeface="Arial"/>
              </a:rPr>
              <a:t>auspices of the</a:t>
            </a:r>
            <a:r>
              <a:rPr lang="en-US" sz="1200" kern="1200" baseline="0" dirty="0">
                <a:solidFill>
                  <a:schemeClr val="bg1"/>
                </a:solidFill>
                <a:effectLst/>
                <a:latin typeface="Arial"/>
                <a:ea typeface="+mn-ea"/>
                <a:cs typeface="Arial"/>
              </a:rPr>
              <a:t> </a:t>
            </a:r>
            <a:r>
              <a:rPr lang="en-US" sz="1200" kern="1200" dirty="0">
                <a:solidFill>
                  <a:schemeClr val="bg1"/>
                </a:solidFill>
                <a:effectLst/>
                <a:latin typeface="Arial"/>
                <a:ea typeface="+mn-ea"/>
                <a:cs typeface="Arial"/>
              </a:rPr>
              <a:t>U.S. Department </a:t>
            </a:r>
            <a:r>
              <a:rPr lang="en-US" sz="1200" kern="1200" baseline="0" dirty="0">
                <a:solidFill>
                  <a:schemeClr val="bg1"/>
                </a:solidFill>
                <a:effectLst/>
                <a:latin typeface="Arial"/>
                <a:ea typeface="+mn-ea"/>
                <a:cs typeface="Arial"/>
              </a:rPr>
              <a:t> </a:t>
            </a:r>
            <a:r>
              <a:rPr lang="en-US" sz="1200" kern="1200" dirty="0">
                <a:solidFill>
                  <a:schemeClr val="bg1"/>
                </a:solidFill>
                <a:effectLst/>
                <a:latin typeface="Arial"/>
                <a:ea typeface="+mn-ea"/>
                <a:cs typeface="Arial"/>
              </a:rPr>
              <a:t>of Energy by Lawrence Livermore National Laboratory under contract </a:t>
            </a:r>
            <a:r>
              <a:rPr lang="en-US" sz="1200" kern="1200" baseline="0" dirty="0">
                <a:solidFill>
                  <a:schemeClr val="bg1"/>
                </a:solidFill>
                <a:effectLst/>
                <a:latin typeface="Arial"/>
                <a:ea typeface="+mn-ea"/>
                <a:cs typeface="Arial"/>
              </a:rPr>
              <a:t> </a:t>
            </a:r>
            <a:r>
              <a:rPr lang="en-US" sz="1200" kern="1200" dirty="0">
                <a:solidFill>
                  <a:schemeClr val="bg1"/>
                </a:solidFill>
                <a:effectLst/>
                <a:latin typeface="Arial"/>
                <a:ea typeface="+mn-ea"/>
                <a:cs typeface="Arial"/>
              </a:rPr>
              <a:t>DE-AC52-07NA27344.</a:t>
            </a:r>
            <a:r>
              <a:rPr lang="en-US" sz="1200" kern="1200" baseline="0" dirty="0">
                <a:solidFill>
                  <a:schemeClr val="bg1"/>
                </a:solidFill>
                <a:effectLst/>
                <a:latin typeface="Arial"/>
                <a:ea typeface="+mn-ea"/>
                <a:cs typeface="Arial"/>
              </a:rPr>
              <a:t> </a:t>
            </a:r>
            <a:r>
              <a:rPr lang="en-US" sz="1200" kern="1200" dirty="0">
                <a:solidFill>
                  <a:schemeClr val="bg1"/>
                </a:solidFill>
                <a:effectLst/>
                <a:latin typeface="Arial"/>
                <a:ea typeface="+mn-ea"/>
                <a:cs typeface="Arial"/>
              </a:rPr>
              <a:t>Lawrence Livermore National Security, LLC</a:t>
            </a:r>
            <a:r>
              <a:rPr lang="en-US" sz="1200" b="0" kern="1200" dirty="0">
                <a:solidFill>
                  <a:schemeClr val="bg1"/>
                </a:solidFill>
                <a:latin typeface="Helvetica" pitchFamily="34" charset="0"/>
                <a:ea typeface="ＭＳ Ｐゴシック" pitchFamily="-76" charset="-128"/>
                <a:cs typeface="+mn-cs"/>
              </a:rPr>
              <a:t>. </a:t>
            </a:r>
          </a:p>
        </p:txBody>
      </p:sp>
      <p:pic>
        <p:nvPicPr>
          <p:cNvPr id="16" name="Picture 15" descr="LLNL_Logo_WHT-LRG.png"/>
          <p:cNvPicPr>
            <a:picLocks noChangeAspect="1"/>
          </p:cNvPicPr>
          <p:nvPr userDrawn="1"/>
        </p:nvPicPr>
        <p:blipFill>
          <a:blip r:embed="rId3"/>
          <a:stretch>
            <a:fillRect/>
          </a:stretch>
        </p:blipFill>
        <p:spPr>
          <a:xfrm>
            <a:off x="213169" y="3220533"/>
            <a:ext cx="2987047" cy="377953"/>
          </a:xfrm>
          <a:prstGeom prst="rect">
            <a:avLst/>
          </a:prstGeom>
        </p:spPr>
      </p:pic>
      <p:pic>
        <p:nvPicPr>
          <p:cNvPr id="8" name="Picture 7" descr="NARAC_logo.png"/>
          <p:cNvPicPr>
            <a:picLocks noChangeAspect="1"/>
          </p:cNvPicPr>
          <p:nvPr userDrawn="1"/>
        </p:nvPicPr>
        <p:blipFill>
          <a:blip r:embed="rId4" cstate="print"/>
          <a:srcRect b="42205"/>
          <a:stretch>
            <a:fillRect/>
          </a:stretch>
        </p:blipFill>
        <p:spPr>
          <a:xfrm>
            <a:off x="213168" y="3772321"/>
            <a:ext cx="3832509" cy="603110"/>
          </a:xfrm>
          <a:prstGeom prst="rect">
            <a:avLst/>
          </a:prstGeom>
          <a:effectLst>
            <a:reflection blurRad="6350" stA="52000" endA="300" endPos="35000" dir="5400000" sy="-100000" algn="bl" rotWithShape="0"/>
          </a:effectLst>
        </p:spPr>
      </p:pic>
      <p:pic>
        <p:nvPicPr>
          <p:cNvPr id="9" name="Picture 8" descr="NNSA_trans.png"/>
          <p:cNvPicPr>
            <a:picLocks noChangeAspect="1"/>
          </p:cNvPicPr>
          <p:nvPr userDrawn="1"/>
        </p:nvPicPr>
        <p:blipFill>
          <a:blip r:embed="rId5">
            <a:alphaModFix/>
            <a:extLst>
              <a:ext uri="{BEBA8EAE-BF5A-486C-A8C5-ECC9F3942E4B}">
                <a14:imgProps xmlns:a14="http://schemas.microsoft.com/office/drawing/2010/main">
                  <a14:imgLayer r:embed="rId6">
                    <a14:imgEffect>
                      <a14:saturation sat="87000"/>
                    </a14:imgEffect>
                  </a14:imgLayer>
                </a14:imgProps>
              </a:ext>
              <a:ext uri="{28A0092B-C50C-407E-A947-70E740481C1C}">
                <a14:useLocalDpi xmlns:a14="http://schemas.microsoft.com/office/drawing/2010/main" val="0"/>
              </a:ext>
            </a:extLst>
          </a:blip>
          <a:stretch>
            <a:fillRect/>
          </a:stretch>
        </p:blipFill>
        <p:spPr>
          <a:xfrm>
            <a:off x="10105800" y="3065028"/>
            <a:ext cx="2086201" cy="603110"/>
          </a:xfrm>
          <a:prstGeom prst="rect">
            <a:avLst/>
          </a:prstGeom>
        </p:spPr>
      </p:pic>
    </p:spTree>
    <p:extLst>
      <p:ext uri="{BB962C8B-B14F-4D97-AF65-F5344CB8AC3E}">
        <p14:creationId xmlns:p14="http://schemas.microsoft.com/office/powerpoint/2010/main" val="2557306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Tree>
    <p:extLst>
      <p:ext uri="{BB962C8B-B14F-4D97-AF65-F5344CB8AC3E}">
        <p14:creationId xmlns:p14="http://schemas.microsoft.com/office/powerpoint/2010/main" val="131718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609600" y="220136"/>
            <a:ext cx="10972800" cy="827614"/>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lvl1pPr>
              <a:defRPr sz="2800"/>
            </a:lvl1pPr>
          </a:lstStyle>
          <a:p>
            <a:r>
              <a:rPr kumimoji="0" lang="en-US" dirty="0"/>
              <a:t>Click to edit Master title style</a:t>
            </a:r>
          </a:p>
        </p:txBody>
      </p:sp>
    </p:spTree>
    <p:extLst>
      <p:ext uri="{BB962C8B-B14F-4D97-AF65-F5344CB8AC3E}">
        <p14:creationId xmlns:p14="http://schemas.microsoft.com/office/powerpoint/2010/main" val="2629693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effectLst/>
              </a:defRPr>
            </a:lvl1pPr>
          </a:lstStyle>
          <a:p>
            <a:r>
              <a:rPr lang="en-US" dirty="0"/>
              <a:t>Click to edit Master title style</a:t>
            </a:r>
          </a:p>
        </p:txBody>
      </p:sp>
      <p:sp>
        <p:nvSpPr>
          <p:cNvPr id="4" name="Content Placeholder 2"/>
          <p:cNvSpPr>
            <a:spLocks noGrp="1"/>
          </p:cNvSpPr>
          <p:nvPr>
            <p:ph idx="1"/>
          </p:nvPr>
        </p:nvSpPr>
        <p:spPr>
          <a:xfrm>
            <a:off x="609600"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144400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6303033"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47038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621101"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Content Placeholder 2"/>
          <p:cNvSpPr>
            <a:spLocks noGrp="1"/>
          </p:cNvSpPr>
          <p:nvPr>
            <p:ph idx="10"/>
          </p:nvPr>
        </p:nvSpPr>
        <p:spPr>
          <a:xfrm>
            <a:off x="6291532"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1002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6100119" y="1653591"/>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5" name="Straight Connector 4"/>
          <p:cNvCxnSpPr/>
          <p:nvPr userDrawn="1"/>
        </p:nvCxnSpPr>
        <p:spPr bwMode="auto">
          <a:xfrm rot="5400000">
            <a:off x="3658479" y="3920338"/>
            <a:ext cx="4722647" cy="2117"/>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626533" y="3873981"/>
            <a:ext cx="109728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626534" y="1653591"/>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2"/>
          <p:cNvSpPr>
            <a:spLocks noGrp="1"/>
          </p:cNvSpPr>
          <p:nvPr>
            <p:ph type="body" sz="quarter" idx="16"/>
          </p:nvPr>
        </p:nvSpPr>
        <p:spPr>
          <a:xfrm>
            <a:off x="6100119" y="4021969"/>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2"/>
          <p:cNvSpPr>
            <a:spLocks noGrp="1"/>
          </p:cNvSpPr>
          <p:nvPr>
            <p:ph type="body" sz="quarter" idx="17"/>
          </p:nvPr>
        </p:nvSpPr>
        <p:spPr>
          <a:xfrm>
            <a:off x="626534" y="4021969"/>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2014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828" y="1230924"/>
            <a:ext cx="10972800" cy="5064369"/>
          </a:xfrm>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Title Placeholder 1"/>
          <p:cNvSpPr>
            <a:spLocks noGrp="1"/>
          </p:cNvSpPr>
          <p:nvPr>
            <p:ph type="title"/>
          </p:nvPr>
        </p:nvSpPr>
        <p:spPr>
          <a:xfrm>
            <a:off x="587828" y="422359"/>
            <a:ext cx="10972800" cy="808564"/>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Tree>
    <p:extLst>
      <p:ext uri="{BB962C8B-B14F-4D97-AF65-F5344CB8AC3E}">
        <p14:creationId xmlns:p14="http://schemas.microsoft.com/office/powerpoint/2010/main" val="140148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endParaRPr lang="en-US" dirty="0"/>
          </a:p>
          <a:p>
            <a:endParaRPr lang="en-US" dirty="0"/>
          </a:p>
          <a:p>
            <a:endParaRPr lang="en-US" dirty="0"/>
          </a:p>
          <a:p>
            <a:endParaRPr lang="en-US" dirty="0"/>
          </a:p>
        </p:txBody>
      </p:sp>
      <p:sp>
        <p:nvSpPr>
          <p:cNvPr id="6" name="Title 5"/>
          <p:cNvSpPr>
            <a:spLocks noGrp="1"/>
          </p:cNvSpPr>
          <p:nvPr>
            <p:ph type="title"/>
          </p:nvPr>
        </p:nvSpPr>
        <p:spPr>
          <a:xfrm>
            <a:off x="1" y="220136"/>
            <a:ext cx="12191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evelT w="50800" h="10160"/>
            </a:sp3d>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spTree>
    <p:extLst>
      <p:ext uri="{BB962C8B-B14F-4D97-AF65-F5344CB8AC3E}">
        <p14:creationId xmlns:p14="http://schemas.microsoft.com/office/powerpoint/2010/main" val="2673767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31699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219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end pag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0F4F9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pic>
        <p:nvPicPr>
          <p:cNvPr id="3" name="Picture 2" descr="LLNL_Logo_WHT-LRG.png"/>
          <p:cNvPicPr>
            <a:picLocks noChangeAspect="1"/>
          </p:cNvPicPr>
          <p:nvPr userDrawn="1"/>
        </p:nvPicPr>
        <p:blipFill>
          <a:blip r:embed="rId2"/>
          <a:stretch>
            <a:fillRect/>
          </a:stretch>
        </p:blipFill>
        <p:spPr>
          <a:xfrm>
            <a:off x="2706848" y="5773937"/>
            <a:ext cx="6767120" cy="856248"/>
          </a:xfrm>
          <a:prstGeom prst="rect">
            <a:avLst/>
          </a:prstGeom>
        </p:spPr>
      </p:pic>
    </p:spTree>
    <p:extLst>
      <p:ext uri="{BB962C8B-B14F-4D97-AF65-F5344CB8AC3E}">
        <p14:creationId xmlns:p14="http://schemas.microsoft.com/office/powerpoint/2010/main" val="2944693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890818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3574554"/>
            <a:ext cx="12190993" cy="2742973"/>
          </a:xfrm>
          <a:prstGeom prst="rect">
            <a:avLst/>
          </a:prstGeom>
        </p:spPr>
      </p:pic>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pic>
        <p:nvPicPr>
          <p:cNvPr id="18" name="Picture 17" descr="LLNL_Logo_WHT-LRG.png"/>
          <p:cNvPicPr>
            <a:picLocks noChangeAspect="1"/>
          </p:cNvPicPr>
          <p:nvPr userDrawn="1"/>
        </p:nvPicPr>
        <p:blipFill>
          <a:blip r:embed="rId3"/>
          <a:stretch>
            <a:fillRect/>
          </a:stretch>
        </p:blipFill>
        <p:spPr>
          <a:xfrm>
            <a:off x="9276082" y="6446832"/>
            <a:ext cx="2486941"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solidFill>
                <a:prstClr val="white"/>
              </a:solidFill>
            </a:endParaRPr>
          </a:p>
        </p:txBody>
      </p:sp>
      <p:sp>
        <p:nvSpPr>
          <p:cNvPr id="11" name="TextBox 10"/>
          <p:cNvSpPr txBox="1"/>
          <p:nvPr userDrawn="1"/>
        </p:nvSpPr>
        <p:spPr>
          <a:xfrm>
            <a:off x="91180" y="6416000"/>
            <a:ext cx="6004819" cy="435504"/>
          </a:xfrm>
          <a:prstGeom prst="rect">
            <a:avLst/>
          </a:prstGeom>
          <a:noFill/>
          <a:effectLst/>
        </p:spPr>
        <p:txBody>
          <a:bodyPr wrap="square" rtlCol="0">
            <a:spAutoFit/>
          </a:bodyPr>
          <a:lstStyle/>
          <a:p>
            <a:pPr>
              <a:lnSpc>
                <a:spcPct val="90000"/>
              </a:lnSpc>
              <a:spcAft>
                <a:spcPts val="300"/>
              </a:spcAft>
            </a:pPr>
            <a:r>
              <a:rPr lang="en-US" sz="800" dirty="0">
                <a:solidFill>
                  <a:prstClr val="white"/>
                </a:solidFill>
                <a:cs typeface="Arial"/>
              </a:rPr>
              <a:t> </a:t>
            </a:r>
          </a:p>
          <a:p>
            <a:pPr>
              <a:lnSpc>
                <a:spcPct val="90000"/>
              </a:lnSpc>
              <a:spcAft>
                <a:spcPts val="600"/>
              </a:spcAft>
            </a:pPr>
            <a:r>
              <a:rPr lang="en-US" sz="700" dirty="0">
                <a:solidFill>
                  <a:prstClr val="white"/>
                </a:solidFill>
                <a:cs typeface="Arial"/>
              </a:rPr>
              <a:t>This work was performed under the auspices of the U.S. Department of Energy by Lawrence Livermore National Laboratory under contract DE-AC52-07NA27344. Lawrence Livermore National Security, LLC</a:t>
            </a:r>
          </a:p>
        </p:txBody>
      </p:sp>
    </p:spTree>
    <p:extLst>
      <p:ext uri="{BB962C8B-B14F-4D97-AF65-F5344CB8AC3E}">
        <p14:creationId xmlns:p14="http://schemas.microsoft.com/office/powerpoint/2010/main" val="24315983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4273086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8"/>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1911386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836318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45634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lef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609600"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899999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024156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1" y="1"/>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1513786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Tree>
    <p:extLst>
      <p:ext uri="{BB962C8B-B14F-4D97-AF65-F5344CB8AC3E}">
        <p14:creationId xmlns:p14="http://schemas.microsoft.com/office/powerpoint/2010/main" val="10238804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60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962469" y="5437487"/>
            <a:ext cx="4803331" cy="607768"/>
          </a:xfrm>
          <a:prstGeom prst="rect">
            <a:avLst/>
          </a:prstGeom>
        </p:spPr>
      </p:pic>
    </p:spTree>
    <p:extLst>
      <p:ext uri="{BB962C8B-B14F-4D97-AF65-F5344CB8AC3E}">
        <p14:creationId xmlns:p14="http://schemas.microsoft.com/office/powerpoint/2010/main" val="2508216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364937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pic>
        <p:nvPicPr>
          <p:cNvPr id="8" name="Picture 7" descr="Lebanese firefighters extinguish fire at the scene of an explosion at the port in the  capital Beirut on August 4, 2020. ">
            <a:extLst>
              <a:ext uri="{FF2B5EF4-FFF2-40B4-BE49-F238E27FC236}">
                <a16:creationId xmlns:a16="http://schemas.microsoft.com/office/drawing/2014/main" id="{D4F2E37C-5A32-41D7-A37B-A4D4D136E62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5909"/>
          <a:stretch/>
        </p:blipFill>
        <p:spPr bwMode="auto">
          <a:xfrm>
            <a:off x="0" y="-1598"/>
            <a:ext cx="12184334" cy="6858000"/>
          </a:xfrm>
          <a:prstGeom prst="rect">
            <a:avLst/>
          </a:prstGeom>
          <a:noFill/>
          <a:ln>
            <a:noFill/>
          </a:ln>
        </p:spPr>
      </p:pic>
      <p:sp>
        <p:nvSpPr>
          <p:cNvPr id="2" name="Rectangle 1">
            <a:extLst>
              <a:ext uri="{FF2B5EF4-FFF2-40B4-BE49-F238E27FC236}">
                <a16:creationId xmlns:a16="http://schemas.microsoft.com/office/drawing/2014/main" id="{7719D287-29F9-DE44-9F1C-D54D423E2DB4}"/>
              </a:ext>
            </a:extLst>
          </p:cNvPr>
          <p:cNvSpPr/>
          <p:nvPr userDrawn="1"/>
        </p:nvSpPr>
        <p:spPr>
          <a:xfrm>
            <a:off x="-7666" y="-3196"/>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851679832"/>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628458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9808582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277257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right-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6303033"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8754628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dirty="0"/>
              <a:t>Federal Emergency Management Agency</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2210275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255147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705723"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718075"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17837" y="1578611"/>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2519214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6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0" y="0"/>
            <a:ext cx="12192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705723" y="2143639"/>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718075" y="1206938"/>
            <a:ext cx="5117441" cy="743347"/>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17837" y="1578611"/>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1739790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312624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pic>
        <p:nvPicPr>
          <p:cNvPr id="7" name="Picture 6" descr="AEDC Test and Communications Branch provides secure data, communications capabilities">
            <a:extLst>
              <a:ext uri="{FF2B5EF4-FFF2-40B4-BE49-F238E27FC236}">
                <a16:creationId xmlns:a16="http://schemas.microsoft.com/office/drawing/2014/main" id="{3AB2F860-90DF-4F50-AF1F-2396F97B69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495" r="20779"/>
          <a:stretch/>
        </p:blipFill>
        <p:spPr bwMode="auto">
          <a:xfrm>
            <a:off x="1" y="-7303"/>
            <a:ext cx="6096000" cy="6865303"/>
          </a:xfrm>
          <a:prstGeom prst="rect">
            <a:avLst/>
          </a:prstGeom>
          <a:noFill/>
          <a:ln>
            <a:noFill/>
          </a:ln>
        </p:spPr>
      </p:pic>
    </p:spTree>
    <p:extLst>
      <p:ext uri="{BB962C8B-B14F-4D97-AF65-F5344CB8AC3E}">
        <p14:creationId xmlns:p14="http://schemas.microsoft.com/office/powerpoint/2010/main" val="1393983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751896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Lst>
          </p:cNvPr>
          <p:cNvPicPr>
            <a:picLocks noChangeAspect="1"/>
          </p:cNvPicPr>
          <p:nvPr userDrawn="1"/>
        </p:nvPicPr>
        <p:blipFill rotWithShape="1">
          <a:blip r:embed="rId2"/>
          <a:srcRect l="1225" t="6533" b="12237"/>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dirty="0"/>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Tree>
    <p:extLst>
      <p:ext uri="{BB962C8B-B14F-4D97-AF65-F5344CB8AC3E}">
        <p14:creationId xmlns:p14="http://schemas.microsoft.com/office/powerpoint/2010/main" val="2054126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543944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77352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dirty="0"/>
              <a:t>Click to edit Master title style</a:t>
            </a:r>
          </a:p>
        </p:txBody>
      </p:sp>
      <p:sp>
        <p:nvSpPr>
          <p:cNvPr id="4" name="Content Placeholder 2"/>
          <p:cNvSpPr>
            <a:spLocks noGrp="1"/>
          </p:cNvSpPr>
          <p:nvPr>
            <p:ph idx="1"/>
          </p:nvPr>
        </p:nvSpPr>
        <p:spPr>
          <a:xfrm>
            <a:off x="621101"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Content Placeholder 2"/>
          <p:cNvSpPr>
            <a:spLocks noGrp="1"/>
          </p:cNvSpPr>
          <p:nvPr>
            <p:ph idx="10"/>
          </p:nvPr>
        </p:nvSpPr>
        <p:spPr>
          <a:xfrm>
            <a:off x="6291532" y="1566864"/>
            <a:ext cx="5291328"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725979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057485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115578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72122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11013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FD2EFA-4D82-B347-9B49-1B738E521A51}"/>
              </a:ext>
            </a:extLst>
          </p:cNvPr>
          <p:cNvSpPr/>
          <p:nvPr userDrawn="1"/>
        </p:nvSpPr>
        <p:spPr>
          <a:xfrm>
            <a:off x="0" y="0"/>
            <a:ext cx="12192000" cy="1666754"/>
          </a:xfrm>
          <a:prstGeom prst="rect">
            <a:avLst/>
          </a:prstGeom>
          <a:solidFill>
            <a:srgbClr val="092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F732CA-74CC-0944-8E25-B3E3A6C3FF5C}"/>
              </a:ext>
            </a:extLst>
          </p:cNvPr>
          <p:cNvSpPr>
            <a:spLocks noGrp="1"/>
          </p:cNvSpPr>
          <p:nvPr>
            <p:ph type="title"/>
          </p:nvPr>
        </p:nvSpPr>
        <p:spPr>
          <a:xfrm>
            <a:off x="838200" y="532956"/>
            <a:ext cx="10515600" cy="948602"/>
          </a:xfrm>
        </p:spPr>
        <p:txBody>
          <a:bodyPr>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2">
            <a:extLst>
              <a:ext uri="{FF2B5EF4-FFF2-40B4-BE49-F238E27FC236}">
                <a16:creationId xmlns:a16="http://schemas.microsoft.com/office/drawing/2014/main" id="{9AA1AB7C-D341-ED4B-B00D-48A2D37E7115}"/>
              </a:ext>
            </a:extLst>
          </p:cNvPr>
          <p:cNvSpPr>
            <a:spLocks noGrp="1"/>
          </p:cNvSpPr>
          <p:nvPr>
            <p:ph idx="1"/>
          </p:nvPr>
        </p:nvSpPr>
        <p:spPr>
          <a:xfrm>
            <a:off x="838200" y="1825625"/>
            <a:ext cx="10515600" cy="4351338"/>
          </a:xfrm>
        </p:spPr>
        <p:txBody>
          <a:bodyPr/>
          <a:lstStyle>
            <a:lvl1pPr>
              <a:defRPr sz="2200" b="0" i="0">
                <a:solidFill>
                  <a:srgbClr val="3D465A"/>
                </a:solidFill>
                <a:latin typeface="Arial" panose="020B0604020202020204" pitchFamily="34" charset="0"/>
                <a:cs typeface="Arial" panose="020B0604020202020204" pitchFamily="34" charset="0"/>
              </a:defRPr>
            </a:lvl1pPr>
            <a:lvl2pPr>
              <a:defRPr sz="1800" b="0" i="0">
                <a:solidFill>
                  <a:srgbClr val="3D465A"/>
                </a:solidFill>
                <a:latin typeface="Arial" panose="020B0604020202020204" pitchFamily="34" charset="0"/>
                <a:cs typeface="Arial" panose="020B0604020202020204" pitchFamily="34" charset="0"/>
              </a:defRPr>
            </a:lvl2pPr>
            <a:lvl3pPr>
              <a:defRPr sz="1600" b="0" i="0">
                <a:solidFill>
                  <a:srgbClr val="3D465A"/>
                </a:solidFill>
                <a:latin typeface="Arial" panose="020B0604020202020204" pitchFamily="34" charset="0"/>
                <a:cs typeface="Arial" panose="020B0604020202020204" pitchFamily="34" charset="0"/>
              </a:defRPr>
            </a:lvl3pPr>
            <a:lvl4pPr>
              <a:defRPr sz="1400" b="0" i="0">
                <a:solidFill>
                  <a:srgbClr val="3D465A"/>
                </a:solidFill>
                <a:latin typeface="Arial" panose="020B0604020202020204" pitchFamily="34" charset="0"/>
                <a:cs typeface="Arial" panose="020B0604020202020204" pitchFamily="34" charset="0"/>
              </a:defRPr>
            </a:lvl4pPr>
            <a:lvl5pPr>
              <a:defRPr sz="1200" b="0" i="0">
                <a:solidFill>
                  <a:srgbClr val="3D465A"/>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6F10D72F-C2BB-EF4E-9A64-33EDA5935988}"/>
              </a:ext>
            </a:extLst>
          </p:cNvPr>
          <p:cNvSpPr>
            <a:spLocks noGrp="1"/>
          </p:cNvSpPr>
          <p:nvPr>
            <p:ph type="sldNum" sz="quarter" idx="4"/>
          </p:nvPr>
        </p:nvSpPr>
        <p:spPr>
          <a:xfrm>
            <a:off x="838200" y="63103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2BA6D-88FB-F341-AFC4-05CC2800557F}" type="slidenum">
              <a:rPr lang="en-US" smtClean="0"/>
              <a:pPr/>
              <a:t>‹#›</a:t>
            </a:fld>
            <a:endParaRPr lang="en-US" dirty="0"/>
          </a:p>
        </p:txBody>
      </p:sp>
      <p:sp>
        <p:nvSpPr>
          <p:cNvPr id="9" name="Footer Placeholder 4">
            <a:extLst>
              <a:ext uri="{FF2B5EF4-FFF2-40B4-BE49-F238E27FC236}">
                <a16:creationId xmlns:a16="http://schemas.microsoft.com/office/drawing/2014/main" id="{20E57BC6-81E5-F74C-BE75-0A6A7BC5B4EF}"/>
              </a:ext>
            </a:extLst>
          </p:cNvPr>
          <p:cNvSpPr>
            <a:spLocks noGrp="1"/>
          </p:cNvSpPr>
          <p:nvPr>
            <p:ph type="ftr" sz="quarter" idx="3"/>
          </p:nvPr>
        </p:nvSpPr>
        <p:spPr>
          <a:xfrm>
            <a:off x="4038600" y="6310311"/>
            <a:ext cx="4114800" cy="365125"/>
          </a:xfrm>
          <a:prstGeom prst="rect">
            <a:avLst/>
          </a:prstGeom>
        </p:spPr>
        <p:txBody>
          <a:bodyPr anchor="ctr"/>
          <a:lstStyle>
            <a:lvl1pPr algn="ctr">
              <a:defRPr sz="1000">
                <a:solidFill>
                  <a:schemeClr val="bg1">
                    <a:lumMod val="50000"/>
                  </a:schemeClr>
                </a:solidFill>
              </a:defRPr>
            </a:lvl1pPr>
          </a:lstStyle>
          <a:p>
            <a:endParaRPr lang="en-US" dirty="0"/>
          </a:p>
        </p:txBody>
      </p:sp>
    </p:spTree>
    <p:extLst>
      <p:ext uri="{BB962C8B-B14F-4D97-AF65-F5344CB8AC3E}">
        <p14:creationId xmlns:p14="http://schemas.microsoft.com/office/powerpoint/2010/main" val="1371047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7109"/>
            <a:ext cx="12192000" cy="3657600"/>
          </a:xfrm>
          <a:prstGeom prst="rect">
            <a:avLst/>
          </a:prstGeom>
        </p:spPr>
      </p:pic>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133"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5066"/>
              </a:lnSpc>
              <a:defRPr sz="3733" b="1" i="0">
                <a:solidFill>
                  <a:schemeClr val="accent1">
                    <a:lumMod val="75000"/>
                  </a:schemeClr>
                </a:solidFill>
                <a:effectLst/>
                <a:latin typeface="Calibri"/>
                <a:cs typeface="Calibri"/>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2" y="2024863"/>
            <a:ext cx="7505698" cy="369888"/>
          </a:xfrm>
        </p:spPr>
        <p:txBody>
          <a:bodyPr>
            <a:noAutofit/>
          </a:bodyPr>
          <a:lstStyle>
            <a:lvl1pPr>
              <a:lnSpc>
                <a:spcPts val="2933"/>
              </a:lnSpc>
              <a:buNone/>
              <a:defRPr sz="2133" b="0">
                <a:latin typeface="Calibri"/>
                <a:cs typeface="Calibri"/>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6096000" y="2416472"/>
            <a:ext cx="6096000" cy="605023"/>
          </a:xfrm>
        </p:spPr>
        <p:txBody>
          <a:bodyPr rIns="182880" anchor="b" anchorCtr="0">
            <a:noAutofit/>
          </a:bodyPr>
          <a:lstStyle>
            <a:lvl1pPr marL="76197" indent="0" algn="r">
              <a:spcBef>
                <a:spcPts val="0"/>
              </a:spcBef>
              <a:buNone/>
              <a:defRPr sz="1867" b="0"/>
            </a:lvl1pPr>
            <a:lvl2pPr marL="457182" indent="0" algn="r">
              <a:buNone/>
              <a:defRPr sz="2133" b="0"/>
            </a:lvl2pPr>
            <a:lvl3pPr marL="838166" indent="0" algn="r">
              <a:buNone/>
              <a:defRPr sz="2133" b="0"/>
            </a:lvl3pPr>
            <a:lvl4pPr marL="1142954" indent="0" algn="r">
              <a:buNone/>
              <a:defRPr sz="2133" b="0"/>
            </a:lvl4pPr>
            <a:lvl5pPr marL="1447742" indent="0" algn="r">
              <a:buNone/>
              <a:defRPr sz="2133" b="0"/>
            </a:lvl5pPr>
          </a:lstStyle>
          <a:p>
            <a:pPr lvl="0"/>
            <a:r>
              <a:rPr lang="en-US" dirty="0"/>
              <a:t>Author’s Name</a:t>
            </a:r>
          </a:p>
          <a:p>
            <a:pPr lvl="0"/>
            <a:r>
              <a:rPr lang="en-US" dirty="0"/>
              <a:t>Title</a:t>
            </a:r>
          </a:p>
        </p:txBody>
      </p:sp>
      <p:sp>
        <p:nvSpPr>
          <p:cNvPr id="14" name="TextBox 13"/>
          <p:cNvSpPr txBox="1"/>
          <p:nvPr userDrawn="1"/>
        </p:nvSpPr>
        <p:spPr>
          <a:xfrm>
            <a:off x="-27951" y="6390473"/>
            <a:ext cx="4963467" cy="439223"/>
          </a:xfrm>
          <a:prstGeom prst="rect">
            <a:avLst/>
          </a:prstGeom>
          <a:noFill/>
          <a:effectLst/>
        </p:spPr>
        <p:txBody>
          <a:bodyPr wrap="square" rtlCol="0">
            <a:spAutoFit/>
          </a:bodyPr>
          <a:lstStyle/>
          <a:p>
            <a:pPr marL="0" algn="l" defTabSz="609576" rtl="0" eaLnBrk="1" latinLnBrk="0" hangingPunct="1">
              <a:lnSpc>
                <a:spcPct val="90000"/>
              </a:lnSpc>
              <a:spcAft>
                <a:spcPts val="400"/>
              </a:spcAft>
            </a:pPr>
            <a:r>
              <a:rPr lang="en-US" sz="800" kern="1200" dirty="0">
                <a:solidFill>
                  <a:schemeClr val="bg1"/>
                </a:solidFill>
                <a:effectLst/>
                <a:latin typeface="Arial"/>
                <a:ea typeface="+mn-ea"/>
                <a:cs typeface="Arial"/>
              </a:rPr>
              <a:t>LLNL-PRES-851945</a:t>
            </a:r>
          </a:p>
          <a:p>
            <a:pPr marL="0" algn="l" defTabSz="609576" rtl="0" eaLnBrk="1" latinLnBrk="0" hangingPunct="1">
              <a:lnSpc>
                <a:spcPct val="90000"/>
              </a:lnSpc>
              <a:spcAft>
                <a:spcPts val="400"/>
              </a:spcAft>
            </a:pPr>
            <a:r>
              <a:rPr lang="en-US" sz="667" kern="1200" dirty="0">
                <a:solidFill>
                  <a:schemeClr val="bg1"/>
                </a:solidFill>
                <a:effectLst/>
                <a:latin typeface="Arial"/>
                <a:ea typeface="+mn-ea"/>
                <a:cs typeface="Arial"/>
              </a:rPr>
              <a:t>This work was performed under the auspices of the</a:t>
            </a:r>
            <a:r>
              <a:rPr lang="en-US" sz="667" kern="1200" baseline="0" dirty="0">
                <a:solidFill>
                  <a:schemeClr val="bg1"/>
                </a:solidFill>
                <a:effectLst/>
                <a:latin typeface="Arial"/>
                <a:ea typeface="+mn-ea"/>
                <a:cs typeface="Arial"/>
              </a:rPr>
              <a:t> </a:t>
            </a:r>
            <a:r>
              <a:rPr lang="en-US" sz="667" kern="1200" dirty="0">
                <a:solidFill>
                  <a:schemeClr val="bg1"/>
                </a:solidFill>
                <a:effectLst/>
                <a:latin typeface="Arial"/>
                <a:ea typeface="+mn-ea"/>
                <a:cs typeface="Arial"/>
              </a:rPr>
              <a:t>U.S. Department of Energy by Lawrence Livermore National Laboratory under contract DE-AC52-07NA27344.</a:t>
            </a:r>
            <a:r>
              <a:rPr lang="en-US" sz="667" kern="1200" baseline="0" dirty="0">
                <a:solidFill>
                  <a:schemeClr val="bg1"/>
                </a:solidFill>
                <a:effectLst/>
                <a:latin typeface="Arial"/>
                <a:ea typeface="+mn-ea"/>
                <a:cs typeface="Arial"/>
              </a:rPr>
              <a:t> </a:t>
            </a:r>
            <a:r>
              <a:rPr lang="en-US" sz="667"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a:stretch>
            <a:fillRect/>
          </a:stretch>
        </p:blipFill>
        <p:spPr>
          <a:xfrm>
            <a:off x="9845505" y="6424059"/>
            <a:ext cx="2118253" cy="357367"/>
          </a:xfrm>
          <a:prstGeom prst="rect">
            <a:avLst/>
          </a:prstGeom>
        </p:spPr>
      </p:pic>
      <p:sp>
        <p:nvSpPr>
          <p:cNvPr id="20" name="Rectangle 19"/>
          <p:cNvSpPr/>
          <p:nvPr userDrawn="1"/>
        </p:nvSpPr>
        <p:spPr>
          <a:xfrm>
            <a:off x="0" y="1"/>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2880" dirty="0">
              <a:latin typeface="Arial"/>
            </a:endParaRPr>
          </a:p>
        </p:txBody>
      </p:sp>
    </p:spTree>
    <p:extLst>
      <p:ext uri="{BB962C8B-B14F-4D97-AF65-F5344CB8AC3E}">
        <p14:creationId xmlns:p14="http://schemas.microsoft.com/office/powerpoint/2010/main" val="1490295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6797914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24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09"/>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479239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9"/>
            <a:ext cx="5291328" cy="4881532"/>
          </a:xfrm>
        </p:spPr>
        <p:txBody>
          <a:bodyPr/>
          <a:lstStyle>
            <a:lvl1pPr>
              <a:spcBef>
                <a:spcPts val="16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651513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9"/>
            <a:ext cx="5291328" cy="4881532"/>
          </a:xfrm>
        </p:spPr>
        <p:txBody>
          <a:bodyPr/>
          <a:lstStyle>
            <a:lvl1pPr>
              <a:spcBef>
                <a:spcPts val="16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71138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with Quad Text">
    <p:spTree>
      <p:nvGrpSpPr>
        <p:cNvPr id="1" name=""/>
        <p:cNvGrpSpPr/>
        <p:nvPr/>
      </p:nvGrpSpPr>
      <p:grpSpPr>
        <a:xfrm>
          <a:off x="0" y="0"/>
          <a:ext cx="0" cy="0"/>
          <a:chOff x="0" y="0"/>
          <a:chExt cx="0" cy="0"/>
        </a:xfrm>
      </p:grpSpPr>
      <p:sp>
        <p:nvSpPr>
          <p:cNvPr id="14" name="Text Placeholder 12"/>
          <p:cNvSpPr>
            <a:spLocks noGrp="1"/>
          </p:cNvSpPr>
          <p:nvPr>
            <p:ph type="body" sz="quarter" idx="15"/>
          </p:nvPr>
        </p:nvSpPr>
        <p:spPr>
          <a:xfrm>
            <a:off x="6100119" y="1653591"/>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5" name="Straight Connector 4"/>
          <p:cNvCxnSpPr/>
          <p:nvPr userDrawn="1"/>
        </p:nvCxnSpPr>
        <p:spPr bwMode="auto">
          <a:xfrm rot="5400000">
            <a:off x="3658479" y="3920338"/>
            <a:ext cx="4722647" cy="2117"/>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cxnSp>
        <p:nvCxnSpPr>
          <p:cNvPr id="6" name="Straight Connector 5"/>
          <p:cNvCxnSpPr/>
          <p:nvPr userDrawn="1"/>
        </p:nvCxnSpPr>
        <p:spPr bwMode="auto">
          <a:xfrm>
            <a:off x="626533" y="3873981"/>
            <a:ext cx="10972800" cy="1588"/>
          </a:xfrm>
          <a:prstGeom prst="line">
            <a:avLst/>
          </a:prstGeom>
          <a:solidFill>
            <a:schemeClr val="accent1"/>
          </a:solidFill>
          <a:ln w="38100" cap="flat" cmpd="sng" algn="ctr">
            <a:solidFill>
              <a:schemeClr val="bg1"/>
            </a:solidFill>
            <a:prstDash val="solid"/>
            <a:round/>
            <a:headEnd type="none" w="med" len="med"/>
            <a:tailEnd type="none" w="med" len="med"/>
          </a:ln>
          <a:effectLst>
            <a:outerShdw blurRad="50800" dist="38100" dir="2700000" algn="tl" rotWithShape="0">
              <a:srgbClr val="3961A7">
                <a:alpha val="43000"/>
              </a:srgbClr>
            </a:outerShdw>
          </a:effectLst>
        </p:spPr>
      </p:cxnSp>
      <p:sp>
        <p:nvSpPr>
          <p:cNvPr id="7" name="Text Placeholder 12"/>
          <p:cNvSpPr>
            <a:spLocks noGrp="1"/>
          </p:cNvSpPr>
          <p:nvPr>
            <p:ph type="body" sz="quarter" idx="11"/>
          </p:nvPr>
        </p:nvSpPr>
        <p:spPr>
          <a:xfrm>
            <a:off x="626534" y="1653591"/>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2"/>
          <p:cNvSpPr>
            <a:spLocks noGrp="1"/>
          </p:cNvSpPr>
          <p:nvPr>
            <p:ph type="body" sz="quarter" idx="16"/>
          </p:nvPr>
        </p:nvSpPr>
        <p:spPr>
          <a:xfrm>
            <a:off x="6100119" y="4021969"/>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2"/>
          <p:cNvSpPr>
            <a:spLocks noGrp="1"/>
          </p:cNvSpPr>
          <p:nvPr>
            <p:ph type="body" sz="quarter" idx="17"/>
          </p:nvPr>
        </p:nvSpPr>
        <p:spPr>
          <a:xfrm>
            <a:off x="626534" y="4021969"/>
            <a:ext cx="5278967" cy="2101328"/>
          </a:xfrm>
          <a:effectLst/>
        </p:spPr>
        <p:txBody>
          <a:bodyPr/>
          <a:lstStyle>
            <a:lvl1pPr marL="288925" indent="-169863">
              <a:defRPr sz="1400"/>
            </a:lvl1pPr>
            <a:lvl2pPr marL="460375" indent="-171450">
              <a:defRPr sz="1400"/>
            </a:lvl2pPr>
            <a:lvl3pPr marL="685800" indent="-225425">
              <a:defRPr sz="1200"/>
            </a:lvl3pPr>
            <a:lvl4pPr marL="858838" indent="-173038">
              <a:defRPr sz="1200"/>
            </a:lvl4pPr>
            <a:lvl5pPr marL="1030288" indent="-17145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7270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9"/>
            <a:ext cx="5291328" cy="4881532"/>
          </a:xfrm>
        </p:spPr>
        <p:txBody>
          <a:bodyPr/>
          <a:lstStyle>
            <a:lvl1pPr>
              <a:spcBef>
                <a:spcPts val="16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9"/>
            <a:ext cx="5291328" cy="4881532"/>
          </a:xfrm>
        </p:spPr>
        <p:txBody>
          <a:bodyPr/>
          <a:lstStyle>
            <a:lvl1pPr>
              <a:spcBef>
                <a:spcPts val="1600"/>
              </a:spcBef>
              <a:spcAft>
                <a:spcPts val="800"/>
              </a:spcAft>
              <a:defRPr/>
            </a:lvl1pPr>
            <a:lvl2pPr>
              <a:spcAft>
                <a:spcPts val="800"/>
              </a:spcAft>
              <a:defRPr/>
            </a:lvl2pPr>
            <a:lvl3pPr>
              <a:spcAft>
                <a:spcPts val="800"/>
              </a:spcAft>
              <a:defRPr/>
            </a:lvl3pPr>
            <a:lvl4pPr>
              <a:spcAft>
                <a:spcPts val="800"/>
              </a:spcAft>
              <a:defRPr/>
            </a:lvl4pPr>
            <a:lvl5pPr>
              <a:spcAft>
                <a:spcPts val="8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3051069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3"/>
          </a:xfrm>
        </p:spPr>
        <p:txBody>
          <a:bodyPr/>
          <a:lstStyle/>
          <a:p>
            <a:r>
              <a:rPr lang="en-US"/>
              <a:t>Click icon to add picture</a:t>
            </a:r>
            <a:endParaRPr lang="en-US" dirty="0"/>
          </a:p>
        </p:txBody>
      </p:sp>
      <p:sp>
        <p:nvSpPr>
          <p:cNvPr id="6" name="Title 5"/>
          <p:cNvSpPr>
            <a:spLocks noGrp="1"/>
          </p:cNvSpPr>
          <p:nvPr>
            <p:ph type="title"/>
          </p:nvPr>
        </p:nvSpPr>
        <p:spPr>
          <a:xfrm>
            <a:off x="3" y="2"/>
            <a:ext cx="12191998"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311138" indent="0" algn="l" rtl="0" eaLnBrk="1" latinLnBrk="0" hangingPunct="1">
              <a:lnSpc>
                <a:spcPct val="90000"/>
              </a:lnSpc>
              <a:spcBef>
                <a:spcPct val="0"/>
              </a:spcBef>
              <a:buNone/>
              <a:defRPr kumimoji="0" lang="en-US" sz="4266"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1219151"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32137453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3"/>
          </a:xfrm>
        </p:spPr>
        <p:txBody>
          <a:bodyPr/>
          <a:lstStyle/>
          <a:p>
            <a:r>
              <a:rPr lang="en-US"/>
              <a:t>Click icon to add picture</a:t>
            </a:r>
            <a:endParaRPr lang="en-US" dirty="0"/>
          </a:p>
        </p:txBody>
      </p:sp>
    </p:spTree>
    <p:extLst>
      <p:ext uri="{BB962C8B-B14F-4D97-AF65-F5344CB8AC3E}">
        <p14:creationId xmlns:p14="http://schemas.microsoft.com/office/powerpoint/2010/main" val="39822244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639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962470" y="5437487"/>
            <a:ext cx="3614318" cy="609763"/>
          </a:xfrm>
          <a:prstGeom prst="rect">
            <a:avLst/>
          </a:prstGeom>
        </p:spPr>
      </p:pic>
    </p:spTree>
    <p:extLst>
      <p:ext uri="{BB962C8B-B14F-4D97-AF65-F5344CB8AC3E}">
        <p14:creationId xmlns:p14="http://schemas.microsoft.com/office/powerpoint/2010/main" val="13165591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51523" y="228603"/>
            <a:ext cx="7088957" cy="639067"/>
          </a:xfrm>
          <a:prstGeom prst="rect">
            <a:avLst/>
          </a:prstGeom>
        </p:spPr>
        <p:txBody>
          <a:bodyPr lIns="86493" tIns="43247" rIns="86493" bIns="43247" anchor="ctr" anchorCtr="0"/>
          <a:lstStyle>
            <a:lvl1pPr>
              <a:defRPr sz="28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593614" y="1068999"/>
            <a:ext cx="11012685" cy="5002596"/>
          </a:xfrm>
          <a:prstGeom prst="rect">
            <a:avLst/>
          </a:prstGeom>
        </p:spPr>
        <p:txBody>
          <a:bodyPr/>
          <a:lstStyle>
            <a:lvl1pPr>
              <a:buSzPct val="100000"/>
              <a:buFont typeface="Arial" pitchFamily="34" charset="0"/>
              <a:buChar char="•"/>
              <a:defRPr>
                <a:latin typeface="Arial" pitchFamily="34" charset="0"/>
                <a:cs typeface="Arial" pitchFamily="34" charset="0"/>
              </a:defRPr>
            </a:lvl1pPr>
            <a:lvl2pPr>
              <a:buFont typeface="Arial" pitchFamily="34" charset="0"/>
              <a:buChar char="–"/>
              <a:defRPr>
                <a:latin typeface="Arial" pitchFamily="34" charset="0"/>
                <a:cs typeface="Arial" pitchFamily="34" charset="0"/>
              </a:defRPr>
            </a:lvl2pPr>
            <a:lvl3pPr>
              <a:buFont typeface="Wingdings" pitchFamily="2" charset="2"/>
              <a:buChar char="§"/>
              <a:defRPr>
                <a:latin typeface="Arial" pitchFamily="34" charset="0"/>
                <a:cs typeface="Arial" pitchFamily="34" charset="0"/>
              </a:defRPr>
            </a:lvl3pPr>
            <a:lvl4pPr>
              <a:buFont typeface="Arial" pitchFamily="34" charset="0"/>
              <a:buChar char="»"/>
              <a:defRPr>
                <a:latin typeface="Arial" pitchFamily="34" charset="0"/>
                <a:cs typeface="Arial" pitchFamily="34" charset="0"/>
              </a:defRPr>
            </a:lvl4pPr>
            <a:lvl5pPr>
              <a:buFont typeface="Courier New" pitchFamily="49" charset="0"/>
              <a:buChar char="o"/>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1655101" y="6581004"/>
            <a:ext cx="415498" cy="276999"/>
          </a:xfrm>
          <a:prstGeom prst="rect">
            <a:avLst/>
          </a:prstGeom>
          <a:noFill/>
        </p:spPr>
        <p:txBody>
          <a:bodyPr wrap="none" rtlCol="0">
            <a:spAutoFit/>
          </a:bodyPr>
          <a:lstStyle/>
          <a:p>
            <a:r>
              <a:rPr lang="en-US" sz="1200">
                <a:solidFill>
                  <a:schemeClr val="tx1">
                    <a:lumMod val="50000"/>
                    <a:lumOff val="50000"/>
                  </a:schemeClr>
                </a:solidFill>
              </a:rPr>
              <a:t> </a:t>
            </a:r>
            <a:fld id="{BA2D80E2-385D-4C87-9FC5-6C8B292B0ACD}" type="slidenum">
              <a:rPr lang="en-US" sz="1200" smtClean="0">
                <a:solidFill>
                  <a:schemeClr val="tx1">
                    <a:lumMod val="50000"/>
                    <a:lumOff val="50000"/>
                  </a:schemeClr>
                </a:solidFill>
              </a:rPr>
              <a:t>‹#›</a:t>
            </a:fld>
            <a:endParaRPr lang="en-US" sz="1200">
              <a:solidFill>
                <a:schemeClr val="tx1">
                  <a:lumMod val="50000"/>
                  <a:lumOff val="50000"/>
                </a:schemeClr>
              </a:solidFill>
            </a:endParaRPr>
          </a:p>
        </p:txBody>
      </p:sp>
    </p:spTree>
    <p:extLst>
      <p:ext uri="{BB962C8B-B14F-4D97-AF65-F5344CB8AC3E}">
        <p14:creationId xmlns:p14="http://schemas.microsoft.com/office/powerpoint/2010/main" val="14101044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_Plain_Black">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0"/>
            <a:ext cx="9004300" cy="1524000"/>
          </a:xfrm>
          <a:prstGeom prst="rect">
            <a:avLst/>
          </a:prstGeom>
        </p:spPr>
        <p:txBody>
          <a:bodyPr lIns="0" tIns="0" rIns="0" bIns="0" anchor="b">
            <a:noAutofit/>
          </a:bodyPr>
          <a:lstStyle>
            <a:lvl1pPr algn="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9004299"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9003406"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5"/>
            <a:ext cx="184731" cy="323165"/>
          </a:xfrm>
          <a:prstGeom prst="rect">
            <a:avLst/>
          </a:prstGeom>
          <a:noFill/>
        </p:spPr>
        <p:txBody>
          <a:bodyPr wrap="none" rtlCol="0">
            <a:spAutoFit/>
          </a:bodyPr>
          <a:lstStyle/>
          <a:p>
            <a:endParaRPr lang="en-US" sz="1500"/>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2" y="4096372"/>
            <a:ext cx="7937599"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ABD4F8E3-4ED9-44B4-99E6-8A3D2CF8D415}" type="datetime4">
              <a:rPr lang="en-US" smtClean="0"/>
              <a:t>November 25, 2024</a:t>
            </a:fld>
            <a:endParaRPr lang="en-US"/>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6" y="6441766"/>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228125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5"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1"/>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46" indent="-228582">
              <a:buFont typeface="Wingdings" panose="05000000000000000000" pitchFamily="2" charset="2"/>
              <a:buChar char="§"/>
              <a:defRPr sz="2000">
                <a:latin typeface="Arial" panose="020B0604020202020204" pitchFamily="34" charset="0"/>
                <a:cs typeface="Arial" panose="020B0604020202020204" pitchFamily="34" charset="0"/>
              </a:defRPr>
            </a:lvl2pPr>
            <a:lvl3pPr marL="1142908" indent="-228582">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236" indent="-228582">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8"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11/25/2024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1"/>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40290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lue/Gray 1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2"/>
            <a:ext cx="10363200" cy="646331"/>
          </a:xfrm>
        </p:spPr>
        <p:txBody>
          <a:bodyPr/>
          <a:lstStyle>
            <a:lvl1pPr>
              <a:defRPr>
                <a:solidFill>
                  <a:schemeClr val="tx1"/>
                </a:solidFill>
              </a:defRPr>
            </a:lvl1pPr>
            <a:lvl2pPr>
              <a:defRPr>
                <a:solidFill>
                  <a:schemeClr val="tx1"/>
                </a:solidFill>
              </a:defRPr>
            </a:lvl2pPr>
          </a:lstStyle>
          <a:p>
            <a:pPr lvl="0"/>
            <a:r>
              <a:rPr lang="en-US"/>
              <a:t>Click to edit Master text styles</a:t>
            </a:r>
          </a:p>
          <a:p>
            <a:pPr lvl="1"/>
            <a:r>
              <a:rPr lang="en-US"/>
              <a:t>Second level</a:t>
            </a:r>
          </a:p>
        </p:txBody>
      </p:sp>
      <p:sp>
        <p:nvSpPr>
          <p:cNvPr id="10" name="Slide Number Placeholder 5"/>
          <p:cNvSpPr>
            <a:spLocks noGrp="1"/>
          </p:cNvSpPr>
          <p:nvPr>
            <p:ph type="sldNum" sz="quarter" idx="4"/>
          </p:nvPr>
        </p:nvSpPr>
        <p:spPr>
          <a:xfrm>
            <a:off x="9144000" y="6520935"/>
            <a:ext cx="28448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914805" y="836071"/>
            <a:ext cx="10363200" cy="535531"/>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027226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bwMode="auto">
          <a:xfrm>
            <a:off x="8737600" y="62452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b="0" i="0" baseline="0">
                <a:solidFill>
                  <a:srgbClr val="F4F8FE"/>
                </a:solidFill>
              </a:defRPr>
            </a:lvl1pPr>
          </a:lstStyle>
          <a:p>
            <a:pPr fontAlgn="base">
              <a:spcBef>
                <a:spcPct val="0"/>
              </a:spcBef>
              <a:spcAft>
                <a:spcPct val="0"/>
              </a:spcAft>
              <a:defRPr/>
            </a:pPr>
            <a:r>
              <a:rPr lang="en-US" dirty="0"/>
              <a:t>Visual 1.</a:t>
            </a:r>
            <a:fld id="{167A036F-738C-4416-983E-5B04119587A4}" type="slidenum">
              <a:rPr lang="en-US" smtClean="0"/>
              <a:pPr fontAlgn="base">
                <a:spcBef>
                  <a:spcPct val="0"/>
                </a:spcBef>
                <a:spcAft>
                  <a:spcPct val="0"/>
                </a:spcAft>
                <a:defRPr/>
              </a:pPr>
              <a:t>‹#›</a:t>
            </a:fld>
            <a:endParaRPr lang="en-US" dirty="0"/>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D6EC84A0-5D1E-41B3-A2DF-60BDC96FA692}" type="datetime1">
              <a:rPr lang="en-US" smtClean="0">
                <a:solidFill>
                  <a:srgbClr val="000000"/>
                </a:solidFill>
              </a:rPr>
              <a:t>11/25/2024</a:t>
            </a:fld>
            <a:endParaRPr lang="en-US" dirty="0">
              <a:solidFill>
                <a:srgbClr val="000000"/>
              </a:solidFill>
            </a:endParaRPr>
          </a:p>
        </p:txBody>
      </p:sp>
      <p:sp>
        <p:nvSpPr>
          <p:cNvPr id="8"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1391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endParaRPr lang="en-US" dirty="0"/>
          </a:p>
          <a:p>
            <a:endParaRPr lang="en-US" dirty="0"/>
          </a:p>
          <a:p>
            <a:endParaRPr lang="en-US" dirty="0"/>
          </a:p>
          <a:p>
            <a:endParaRPr lang="en-US" dirty="0"/>
          </a:p>
        </p:txBody>
      </p:sp>
      <p:sp>
        <p:nvSpPr>
          <p:cNvPr id="6" name="Title 5"/>
          <p:cNvSpPr>
            <a:spLocks noGrp="1"/>
          </p:cNvSpPr>
          <p:nvPr>
            <p:ph type="title"/>
          </p:nvPr>
        </p:nvSpPr>
        <p:spPr>
          <a:xfrm>
            <a:off x="1" y="220136"/>
            <a:ext cx="12191999" cy="1251062"/>
          </a:xfrm>
          <a:gradFill flip="none" rotWithShape="1">
            <a:gsLst>
              <a:gs pos="0">
                <a:srgbClr val="FFFFFF">
                  <a:alpha val="80000"/>
                </a:srgbClr>
              </a:gs>
              <a:gs pos="100000">
                <a:srgbClr val="000000">
                  <a:alpha val="0"/>
                </a:srgbClr>
              </a:gs>
              <a:gs pos="78000">
                <a:srgbClr val="FFFFFF">
                  <a:alpha val="59000"/>
                </a:srgbClr>
              </a:gs>
            </a:gsLst>
            <a:lin ang="0" scaled="1"/>
            <a:tileRect/>
          </a:gradFill>
          <a:effectLst/>
        </p:spPr>
        <p:txBody>
          <a:bodyPr vert="horz" lIns="457200" rIns="45720" rtlCol="0" anchor="b" anchorCtr="0">
            <a:noAutofit/>
            <a:scene3d>
              <a:camera prst="orthographicFront"/>
              <a:lightRig rig="threePt" dir="t">
                <a:rot lat="0" lon="0" rev="4800000"/>
              </a:lightRig>
            </a:scene3d>
            <a:sp3d prstMaterial="matte">
              <a:bevelT w="50800" h="10160"/>
            </a:sp3d>
          </a:bodyPr>
          <a:lstStyle>
            <a:lvl1pPr marL="233363" indent="0">
              <a:lnSpc>
                <a:spcPts val="3800"/>
              </a:lnSpc>
              <a:defRPr kumimoji="0" lang="en-US" sz="3600" b="1" i="0" u="none" strike="noStrike" kern="1200" cap="none" spc="0" normalizeH="0" baseline="0" noProof="0" dirty="0" smtClean="0">
                <a:ln>
                  <a:noFill/>
                </a:ln>
                <a:solidFill>
                  <a:srgbClr val="214A8F"/>
                </a:solidFill>
                <a:effectLst/>
                <a:uLnTx/>
                <a:uFillTx/>
                <a:latin typeface="Arial"/>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Click to edit Master title style</a:t>
            </a:r>
          </a:p>
        </p:txBody>
      </p:sp>
    </p:spTree>
    <p:extLst>
      <p:ext uri="{BB962C8B-B14F-4D97-AF65-F5344CB8AC3E}">
        <p14:creationId xmlns:p14="http://schemas.microsoft.com/office/powerpoint/2010/main" val="38855749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160"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2"/>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4" y="6299522"/>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8" y="214364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90"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7"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161438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2"/>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4" y="6276662"/>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4" y="2159001"/>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10"/>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pic>
        <p:nvPicPr>
          <p:cNvPr id="7" name="Picture 6" descr="AEDC Test and Communications Branch provides secure data, communications capabilities">
            <a:extLst>
              <a:ext uri="{FF2B5EF4-FFF2-40B4-BE49-F238E27FC236}">
                <a16:creationId xmlns:a16="http://schemas.microsoft.com/office/drawing/2014/main" id="{3AB2F860-90DF-4F50-AF1F-2396F97B69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495" r="20779"/>
          <a:stretch/>
        </p:blipFill>
        <p:spPr bwMode="auto">
          <a:xfrm>
            <a:off x="1" y="-7302"/>
            <a:ext cx="6096000" cy="6865303"/>
          </a:xfrm>
          <a:prstGeom prst="rect">
            <a:avLst/>
          </a:prstGeom>
          <a:noFill/>
          <a:ln>
            <a:noFill/>
          </a:ln>
        </p:spPr>
      </p:pic>
    </p:spTree>
    <p:extLst>
      <p:ext uri="{BB962C8B-B14F-4D97-AF65-F5344CB8AC3E}">
        <p14:creationId xmlns:p14="http://schemas.microsoft.com/office/powerpoint/2010/main" val="334593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371975" y="1"/>
            <a:ext cx="782002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500" dirty="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4371975" y="432273"/>
            <a:ext cx="7439025" cy="1092483"/>
          </a:xfrm>
          <a:prstGeom prst="rect">
            <a:avLst/>
          </a:prstGeom>
        </p:spPr>
        <p:txBody>
          <a:bodyPr lIns="0" anchor="b"/>
          <a:lstStyle>
            <a:lvl1pPr algn="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11/25/2024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solidFill>
              </a:defRPr>
            </a:lvl1p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LLNL-PRES-851945</a:t>
            </a:r>
            <a:endParaRPr lang="en-US" dirty="0"/>
          </a:p>
        </p:txBody>
      </p:sp>
    </p:spTree>
    <p:extLst>
      <p:ext uri="{BB962C8B-B14F-4D97-AF65-F5344CB8AC3E}">
        <p14:creationId xmlns:p14="http://schemas.microsoft.com/office/powerpoint/2010/main" val="275007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93932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microsoft.com/office/2007/relationships/hdphoto" Target="../media/hdphoto1.wdp"/><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9.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3.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microsoft.com/office/2007/relationships/hdphoto" Target="../media/hdphoto3.wdp"/><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20.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Ins="0" rtlCol="0" anchor="ctr"/>
          <a:lstStyle/>
          <a:p>
            <a:pPr algn="ctr" defTabSz="457200"/>
            <a:endParaRPr lang="en-US" sz="1800" dirty="0">
              <a:solidFill>
                <a:prstClr val="white"/>
              </a:solidFill>
            </a:endParaRPr>
          </a:p>
        </p:txBody>
      </p:sp>
      <p:sp>
        <p:nvSpPr>
          <p:cNvPr id="2" name="Title Placeholder 1"/>
          <p:cNvSpPr>
            <a:spLocks noGrp="1"/>
          </p:cNvSpPr>
          <p:nvPr>
            <p:ph type="title"/>
          </p:nvPr>
        </p:nvSpPr>
        <p:spPr>
          <a:xfrm>
            <a:off x="609600" y="380021"/>
            <a:ext cx="10972800" cy="817951"/>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609600" y="1299870"/>
            <a:ext cx="10972800" cy="4943592"/>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12" name="Text Box 20"/>
          <p:cNvSpPr txBox="1">
            <a:spLocks noChangeArrowheads="1"/>
          </p:cNvSpPr>
          <p:nvPr/>
        </p:nvSpPr>
        <p:spPr bwMode="auto">
          <a:xfrm>
            <a:off x="103035" y="6479839"/>
            <a:ext cx="4070064" cy="307777"/>
          </a:xfrm>
          <a:prstGeom prst="rect">
            <a:avLst/>
          </a:prstGeom>
          <a:noFill/>
          <a:ln w="9525">
            <a:noFill/>
            <a:miter lim="800000"/>
            <a:headEnd/>
            <a:tailEnd/>
          </a:ln>
          <a:effectLst/>
        </p:spPr>
        <p:txBody>
          <a:bodyPr wrap="square">
            <a:spAutoFit/>
          </a:bodyPr>
          <a:lstStyle/>
          <a:p>
            <a:pPr defTabSz="457200"/>
            <a:r>
              <a:rPr lang="en-US" sz="1400" b="1" dirty="0">
                <a:solidFill>
                  <a:srgbClr val="124A91"/>
                </a:solidFill>
                <a:latin typeface="Arial Narrow" pitchFamily="-80" charset="0"/>
              </a:rPr>
              <a:t>Lawrence Livermore National Laboratory</a:t>
            </a:r>
          </a:p>
        </p:txBody>
      </p:sp>
      <p:pic>
        <p:nvPicPr>
          <p:cNvPr id="13" name="Picture 21" descr="lab_icon_no_box_blue_rgb"/>
          <p:cNvPicPr>
            <a:picLocks noChangeAspect="1" noChangeArrowheads="1"/>
          </p:cNvPicPr>
          <p:nvPr/>
        </p:nvPicPr>
        <p:blipFill>
          <a:blip r:embed="rId24" cstate="print"/>
          <a:srcRect/>
          <a:stretch>
            <a:fillRect/>
          </a:stretch>
        </p:blipFill>
        <p:spPr bwMode="auto">
          <a:xfrm>
            <a:off x="11555512" y="6526006"/>
            <a:ext cx="309173" cy="307330"/>
          </a:xfrm>
          <a:prstGeom prst="rect">
            <a:avLst/>
          </a:prstGeom>
          <a:noFill/>
          <a:effectLst/>
        </p:spPr>
      </p:pic>
      <p:sp>
        <p:nvSpPr>
          <p:cNvPr id="19" name="Slide Number Placeholder 7"/>
          <p:cNvSpPr txBox="1">
            <a:spLocks/>
          </p:cNvSpPr>
          <p:nvPr/>
        </p:nvSpPr>
        <p:spPr>
          <a:xfrm>
            <a:off x="10566400" y="6400800"/>
            <a:ext cx="661797" cy="152400"/>
          </a:xfrm>
          <a:prstGeom prst="rect">
            <a:avLst/>
          </a:prstGeom>
        </p:spPr>
        <p:txBody>
          <a:bodyPr/>
          <a:lstStyle/>
          <a:p>
            <a:pPr algn="r" defTabSz="457200">
              <a:defRPr/>
            </a:pPr>
            <a:fld id="{EAD690BD-BADF-4FBD-97E7-557E707EBBB2}" type="slidenum">
              <a:rPr lang="en-US" sz="1200">
                <a:solidFill>
                  <a:prstClr val="black"/>
                </a:solidFill>
              </a:rPr>
              <a:pPr algn="r" defTabSz="457200">
                <a:defRPr/>
              </a:pPr>
              <a:t>‹#›</a:t>
            </a:fld>
            <a:endParaRPr lang="en-US" sz="1200" dirty="0">
              <a:solidFill>
                <a:prstClr val="black"/>
              </a:solidFill>
            </a:endParaRPr>
          </a:p>
        </p:txBody>
      </p:sp>
    </p:spTree>
    <p:extLst>
      <p:ext uri="{BB962C8B-B14F-4D97-AF65-F5344CB8AC3E}">
        <p14:creationId xmlns:p14="http://schemas.microsoft.com/office/powerpoint/2010/main" val="195743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04" r:id="rId16"/>
    <p:sldLayoutId id="2147483729" r:id="rId17"/>
    <p:sldLayoutId id="2147483730" r:id="rId18"/>
    <p:sldLayoutId id="2147483731" r:id="rId19"/>
    <p:sldLayoutId id="2147483732" r:id="rId20"/>
    <p:sldLayoutId id="2147483733" r:id="rId21"/>
    <p:sldLayoutId id="2147483753" r:id="rId22"/>
  </p:sldLayoutIdLst>
  <p:hf hdr="0" ftr="0" dt="0"/>
  <p:txStyles>
    <p:titleStyle>
      <a:lvl1pPr algn="l" rtl="0" eaLnBrk="1" latinLnBrk="0" hangingPunct="1">
        <a:lnSpc>
          <a:spcPct val="100000"/>
        </a:lnSpc>
        <a:spcBef>
          <a:spcPct val="0"/>
        </a:spcBef>
        <a:buNone/>
        <a:defRPr kumimoji="0" sz="28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0" y="6377042"/>
            <a:ext cx="12174827" cy="480958"/>
          </a:xfrm>
          <a:prstGeom prst="rect">
            <a:avLst/>
          </a:prstGeom>
          <a:solidFill>
            <a:schemeClr val="bg1">
              <a:lumMod val="85000"/>
            </a:schemeClr>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11" name="Picture 10" descr="lab_icon_text_no_background_rg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571" y="6496328"/>
            <a:ext cx="3642388" cy="278643"/>
          </a:xfrm>
          <a:prstGeom prst="rect">
            <a:avLst/>
          </a:prstGeom>
        </p:spPr>
      </p:pic>
      <p:pic>
        <p:nvPicPr>
          <p:cNvPr id="15" name="Picture 14" descr="NNSA_trans.png"/>
          <p:cNvPicPr>
            <a:picLocks noChangeAspect="1"/>
          </p:cNvPicPr>
          <p:nvPr/>
        </p:nvPicPr>
        <p:blipFill>
          <a:blip r:embed="rId15">
            <a:alphaModFix/>
            <a:extLst>
              <a:ext uri="{BEBA8EAE-BF5A-486C-A8C5-ECC9F3942E4B}">
                <a14:imgProps xmlns:a14="http://schemas.microsoft.com/office/drawing/2010/main">
                  <a14:imgLayer r:embed="rId16">
                    <a14:imgEffect>
                      <a14:saturation sat="87000"/>
                    </a14:imgEffect>
                  </a14:imgLayer>
                </a14:imgProps>
              </a:ext>
              <a:ext uri="{28A0092B-C50C-407E-A947-70E740481C1C}">
                <a14:useLocalDpi xmlns:a14="http://schemas.microsoft.com/office/drawing/2010/main" val="0"/>
              </a:ext>
            </a:extLst>
          </a:blip>
          <a:stretch>
            <a:fillRect/>
          </a:stretch>
        </p:blipFill>
        <p:spPr>
          <a:xfrm>
            <a:off x="10466017" y="6427096"/>
            <a:ext cx="1350408" cy="390396"/>
          </a:xfrm>
          <a:prstGeom prst="rect">
            <a:avLst/>
          </a:prstGeom>
        </p:spPr>
      </p:pic>
      <p:sp>
        <p:nvSpPr>
          <p:cNvPr id="2" name="Title Placeholder 1"/>
          <p:cNvSpPr>
            <a:spLocks noGrp="1"/>
          </p:cNvSpPr>
          <p:nvPr>
            <p:ph type="title"/>
          </p:nvPr>
        </p:nvSpPr>
        <p:spPr>
          <a:xfrm>
            <a:off x="609600" y="220136"/>
            <a:ext cx="10972800" cy="808564"/>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609600" y="1066801"/>
            <a:ext cx="10972800" cy="5251420"/>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9" name="Slide Number Placeholder 7"/>
          <p:cNvSpPr txBox="1">
            <a:spLocks/>
          </p:cNvSpPr>
          <p:nvPr/>
        </p:nvSpPr>
        <p:spPr>
          <a:xfrm>
            <a:off x="11693829" y="6515381"/>
            <a:ext cx="480969" cy="159392"/>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00" b="0" i="0" u="none" strike="noStrike" kern="1200" cap="none" spc="0" normalizeH="0" baseline="0" noProof="0" smtClean="0">
                <a:ln>
                  <a:noFill/>
                </a:ln>
                <a:solidFill>
                  <a:schemeClr val="tx1"/>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a:extLst>
              <a:ext uri="{FF2B5EF4-FFF2-40B4-BE49-F238E27FC236}">
                <a16:creationId xmlns:a16="http://schemas.microsoft.com/office/drawing/2014/main" id="{FA92A782-464F-4989-889B-3DDAB6CC101E}"/>
              </a:ext>
            </a:extLst>
          </p:cNvPr>
          <p:cNvSpPr/>
          <p:nvPr userDrawn="1"/>
        </p:nvSpPr>
        <p:spPr>
          <a:xfrm>
            <a:off x="534955" y="6621242"/>
            <a:ext cx="1207382" cy="253916"/>
          </a:xfrm>
          <a:prstGeom prst="rect">
            <a:avLst/>
          </a:prstGeom>
        </p:spPr>
        <p:txBody>
          <a:bodyPr wrap="none">
            <a:spAutoFit/>
          </a:bodyPr>
          <a:lstStyle/>
          <a:p>
            <a:r>
              <a:rPr lang="en-US" sz="105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LLNL-PRES-851945</a:t>
            </a:r>
            <a:endParaRPr lang="en-US" sz="1050" dirty="0">
              <a:solidFill>
                <a:schemeClr val="accent1">
                  <a:lumMod val="50000"/>
                </a:schemeClr>
              </a:solidFill>
            </a:endParaRPr>
          </a:p>
        </p:txBody>
      </p:sp>
    </p:spTree>
    <p:extLst>
      <p:ext uri="{BB962C8B-B14F-4D97-AF65-F5344CB8AC3E}">
        <p14:creationId xmlns:p14="http://schemas.microsoft.com/office/powerpoint/2010/main" val="23961383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Lst>
  <p:hf hdr="0" ftr="0" dt="0"/>
  <p:txStyles>
    <p:titleStyle>
      <a:lvl1pPr algn="l" rtl="0" eaLnBrk="1" latinLnBrk="0" hangingPunct="1">
        <a:lnSpc>
          <a:spcPct val="100000"/>
        </a:lnSpc>
        <a:spcBef>
          <a:spcPct val="0"/>
        </a:spcBef>
        <a:buNone/>
        <a:defRPr kumimoji="0" sz="2800" b="1" kern="1200">
          <a:solidFill>
            <a:srgbClr val="214A8F"/>
          </a:solidFill>
          <a:effectLst/>
          <a:latin typeface="Arial"/>
          <a:ea typeface="+mj-ea"/>
          <a:cs typeface="Arial"/>
        </a:defRPr>
      </a:lvl1pPr>
    </p:titleStyle>
    <p:bodyStyle>
      <a:lvl1pPr marL="400050" indent="-280988" algn="l" rtl="0" eaLnBrk="1" latinLnBrk="0" hangingPunct="1">
        <a:spcBef>
          <a:spcPts val="1200"/>
        </a:spcBef>
        <a:spcAft>
          <a:spcPts val="600"/>
        </a:spcAft>
        <a:buClr>
          <a:srgbClr val="0D5097"/>
        </a:buClr>
        <a:buSzPct val="90000"/>
        <a:buFont typeface="Wingdings" charset="2"/>
        <a:buChar char="§"/>
        <a:defRPr kumimoji="0" sz="24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0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18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6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6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b="1" dirty="0">
              <a:solidFill>
                <a:schemeClr val="tx1"/>
              </a:solidFill>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Slide Number Placeholder 7"/>
          <p:cNvSpPr txBox="1">
            <a:spLocks/>
          </p:cNvSpPr>
          <p:nvPr/>
        </p:nvSpPr>
        <p:spPr>
          <a:xfrm>
            <a:off x="11768165" y="6403253"/>
            <a:ext cx="423836" cy="454747"/>
          </a:xfrm>
          <a:prstGeom prst="rect">
            <a:avLst/>
          </a:prstGeom>
        </p:spPr>
        <p:txBody>
          <a:bodyPr rIns="45720" anchor="ctr" anchorCtr="0"/>
          <a:lstStyle/>
          <a:p>
            <a:pPr algn="r">
              <a:defRPr/>
            </a:pPr>
            <a:fld id="{EAD690BD-BADF-4FBD-97E7-557E707EBBB2}" type="slidenum">
              <a:rPr lang="en-US" sz="1000" smtClean="0">
                <a:solidFill>
                  <a:prstClr val="black">
                    <a:lumMod val="65000"/>
                    <a:lumOff val="35000"/>
                  </a:prstClr>
                </a:solidFill>
                <a:latin typeface="Calibri" panose="020F0502020204030204" pitchFamily="34" charset="0"/>
                <a:cs typeface="Calibri" panose="020F0502020204030204" pitchFamily="34" charset="0"/>
              </a:rPr>
              <a:pPr algn="r">
                <a:defRPr/>
              </a:pPr>
              <a:t>‹#›</a:t>
            </a:fld>
            <a:endParaRPr lang="en-US" sz="1000" dirty="0">
              <a:solidFill>
                <a:prstClr val="black">
                  <a:lumMod val="65000"/>
                  <a:lumOff val="35000"/>
                </a:prstClr>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8078"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lab_icon_text_no_background_rgb.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571" y="6496328"/>
            <a:ext cx="3642388" cy="278643"/>
          </a:xfrm>
          <a:prstGeom prst="rect">
            <a:avLst/>
          </a:prstGeom>
        </p:spPr>
      </p:pic>
      <p:sp>
        <p:nvSpPr>
          <p:cNvPr id="4" name="Rectangle 3">
            <a:extLst>
              <a:ext uri="{FF2B5EF4-FFF2-40B4-BE49-F238E27FC236}">
                <a16:creationId xmlns:a16="http://schemas.microsoft.com/office/drawing/2014/main" id="{FC0C9429-D4A0-4E53-A72C-38FCD768F73C}"/>
              </a:ext>
            </a:extLst>
          </p:cNvPr>
          <p:cNvSpPr/>
          <p:nvPr userDrawn="1"/>
        </p:nvSpPr>
        <p:spPr>
          <a:xfrm>
            <a:off x="534955" y="6621242"/>
            <a:ext cx="1207382" cy="253916"/>
          </a:xfrm>
          <a:prstGeom prst="rect">
            <a:avLst/>
          </a:prstGeom>
        </p:spPr>
        <p:txBody>
          <a:bodyPr wrap="none">
            <a:spAutoFit/>
          </a:bodyPr>
          <a:lstStyle/>
          <a:p>
            <a:r>
              <a:rPr lang="en-US" sz="105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LLNL-PRES-851945</a:t>
            </a:r>
            <a:endParaRPr lang="en-US" sz="1050" dirty="0">
              <a:solidFill>
                <a:schemeClr val="tx2"/>
              </a:solidFill>
            </a:endParaRPr>
          </a:p>
        </p:txBody>
      </p:sp>
    </p:spTree>
    <p:extLst>
      <p:ext uri="{BB962C8B-B14F-4D97-AF65-F5344CB8AC3E}">
        <p14:creationId xmlns:p14="http://schemas.microsoft.com/office/powerpoint/2010/main" val="9629634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11/25/2024</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dirty="0"/>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229476294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8" r:id="rId20"/>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2880" dirty="0">
              <a:latin typeface="Arial"/>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
        <p:nvSpPr>
          <p:cNvPr id="3" name="Text Placeholder 2"/>
          <p:cNvSpPr>
            <a:spLocks noGrp="1"/>
          </p:cNvSpPr>
          <p:nvPr>
            <p:ph type="body" idx="1"/>
          </p:nvPr>
        </p:nvSpPr>
        <p:spPr>
          <a:xfrm>
            <a:off x="609600" y="1441525"/>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2"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880" dirty="0">
              <a:latin typeface="Arial"/>
            </a:endParaRPr>
          </a:p>
        </p:txBody>
      </p:sp>
      <p:sp>
        <p:nvSpPr>
          <p:cNvPr id="14" name="TextBox 13"/>
          <p:cNvSpPr txBox="1"/>
          <p:nvPr userDrawn="1"/>
        </p:nvSpPr>
        <p:spPr>
          <a:xfrm>
            <a:off x="535984" y="6705343"/>
            <a:ext cx="1165162" cy="102657"/>
          </a:xfrm>
          <a:prstGeom prst="rect">
            <a:avLst/>
          </a:prstGeom>
          <a:noFill/>
        </p:spPr>
        <p:txBody>
          <a:bodyPr wrap="square" lIns="0" tIns="0" rIns="0" bIns="0" rtlCol="0" anchor="b" anchorCtr="0">
            <a:spAutoFit/>
          </a:bodyPr>
          <a:lstStyle/>
          <a:p>
            <a:pPr algn="l"/>
            <a:r>
              <a:rPr lang="en-US" sz="667" dirty="0">
                <a:latin typeface="Arial"/>
                <a:cs typeface="Arial"/>
              </a:rPr>
              <a:t>LLNL-PRES-851945</a:t>
            </a:r>
          </a:p>
        </p:txBody>
      </p:sp>
      <p:sp>
        <p:nvSpPr>
          <p:cNvPr id="19" name="Slide Number Placeholder 7"/>
          <p:cNvSpPr txBox="1">
            <a:spLocks/>
          </p:cNvSpPr>
          <p:nvPr/>
        </p:nvSpPr>
        <p:spPr>
          <a:xfrm>
            <a:off x="11768166" y="6403253"/>
            <a:ext cx="423836" cy="454747"/>
          </a:xfrm>
          <a:prstGeom prst="rect">
            <a:avLst/>
          </a:prstGeom>
        </p:spPr>
        <p:txBody>
          <a:bodyPr rIns="60960" anchor="ctr" anchorCtr="0"/>
          <a:lstStyle/>
          <a:p>
            <a:pPr marL="0" marR="0" lvl="0" indent="0" algn="r" defTabSz="609576"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333"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609576" rtl="0" eaLnBrk="1" fontAlgn="auto" latinLnBrk="0" hangingPunct="1">
                <a:lnSpc>
                  <a:spcPct val="100000"/>
                </a:lnSpc>
                <a:spcBef>
                  <a:spcPts val="0"/>
                </a:spcBef>
                <a:spcAft>
                  <a:spcPts val="0"/>
                </a:spcAft>
                <a:buClrTx/>
                <a:buSzTx/>
                <a:buFontTx/>
                <a:buNone/>
                <a:tabLst/>
                <a:defRPr/>
              </a:pPr>
              <a:t>‹#›</a:t>
            </a:fld>
            <a:endParaRPr kumimoji="0" lang="en-US" sz="1333"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8077" y="1267155"/>
            <a:ext cx="12200078"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20">
            <a:alphaModFix/>
            <a:extLst>
              <a:ext uri="{BEBA8EAE-BF5A-486C-A8C5-ECC9F3942E4B}">
                <a14:imgProps xmlns:a14="http://schemas.microsoft.com/office/drawing/2010/main">
                  <a14:imgLayer r:embed="rId21">
                    <a14:imgEffect>
                      <a14:saturation sat="87000"/>
                    </a14:imgEffect>
                  </a14:imgLayer>
                </a14:imgProps>
              </a:ext>
              <a:ext uri="{28A0092B-C50C-407E-A947-70E740481C1C}">
                <a14:useLocalDpi xmlns:a14="http://schemas.microsoft.com/office/drawing/2010/main" val="0"/>
              </a:ext>
            </a:extLst>
          </a:blip>
          <a:stretch>
            <a:fillRect/>
          </a:stretch>
        </p:blipFill>
        <p:spPr>
          <a:xfrm>
            <a:off x="10890806" y="6455374"/>
            <a:ext cx="955991" cy="368496"/>
          </a:xfrm>
          <a:prstGeom prst="rect">
            <a:avLst/>
          </a:prstGeom>
        </p:spPr>
      </p:pic>
      <p:pic>
        <p:nvPicPr>
          <p:cNvPr id="17" name="Picture 16" descr="lab_icon_text_no_background_rgb.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8572" y="6496329"/>
            <a:ext cx="2724662" cy="277915"/>
          </a:xfrm>
          <a:prstGeom prst="rect">
            <a:avLst/>
          </a:prstGeom>
        </p:spPr>
      </p:pic>
    </p:spTree>
    <p:extLst>
      <p:ext uri="{BB962C8B-B14F-4D97-AF65-F5344CB8AC3E}">
        <p14:creationId xmlns:p14="http://schemas.microsoft.com/office/powerpoint/2010/main" val="44454496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380985" indent="-304788" algn="l" rtl="0" eaLnBrk="1" latinLnBrk="0" hangingPunct="1">
        <a:spcBef>
          <a:spcPts val="24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838166" indent="-380985" algn="l" rtl="0" eaLnBrk="1" latinLnBrk="0" hangingPunct="1">
        <a:spcBef>
          <a:spcPts val="0"/>
        </a:spcBef>
        <a:spcAft>
          <a:spcPts val="0"/>
        </a:spcAft>
        <a:buClrTx/>
        <a:buSzPct val="90000"/>
        <a:buFont typeface="Calibri" panose="020F0502020204030204" pitchFamily="34" charset="0"/>
        <a:buChar char="—"/>
        <a:defRPr kumimoji="0" sz="2133" kern="1200">
          <a:solidFill>
            <a:schemeClr val="tx1"/>
          </a:solidFill>
          <a:latin typeface="Calibri" panose="020F0502020204030204" pitchFamily="34" charset="0"/>
          <a:ea typeface="+mn-ea"/>
          <a:cs typeface="Calibri" panose="020F0502020204030204" pitchFamily="34" charset="0"/>
        </a:defRPr>
      </a:lvl2pPr>
      <a:lvl3pPr marL="1066757" indent="-228591" algn="l" rtl="0" eaLnBrk="1" latinLnBrk="0" hangingPunct="1">
        <a:spcBef>
          <a:spcPts val="0"/>
        </a:spcBef>
        <a:spcAft>
          <a:spcPts val="0"/>
        </a:spcAft>
        <a:buClrTx/>
        <a:buSzPct val="90000"/>
        <a:buFont typeface="Arial" panose="020B0604020202020204" pitchFamily="34" charset="0"/>
        <a:buChar char="•"/>
        <a:defRPr kumimoji="0" sz="1867" kern="1200">
          <a:solidFill>
            <a:schemeClr val="tx1"/>
          </a:solidFill>
          <a:latin typeface="Calibri" panose="020F0502020204030204" pitchFamily="34" charset="0"/>
          <a:ea typeface="+mn-ea"/>
          <a:cs typeface="Calibri" panose="020F0502020204030204" pitchFamily="34" charset="0"/>
        </a:defRPr>
      </a:lvl3pPr>
      <a:lvl4pPr marL="1371545" indent="-228591"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676333" indent="-228591" algn="l" rtl="0" eaLnBrk="1" latinLnBrk="0" hangingPunct="1">
        <a:spcBef>
          <a:spcPts val="0"/>
        </a:spcBef>
        <a:spcAft>
          <a:spcPts val="0"/>
        </a:spcAft>
        <a:buClrTx/>
        <a:buFont typeface="Arial"/>
        <a:buChar char="•"/>
        <a:tabLst>
          <a:tab pos="1600136"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2170089" indent="-243830" algn="l" rtl="0" eaLnBrk="1" latinLnBrk="0" hangingPunct="1">
        <a:spcBef>
          <a:spcPct val="20000"/>
        </a:spcBef>
        <a:buClr>
          <a:schemeClr val="accent6"/>
        </a:buClr>
        <a:buSzPct val="100000"/>
        <a:buFont typeface="Wingdings 2"/>
        <a:buChar char=""/>
        <a:defRPr kumimoji="0" sz="2667" kern="1200">
          <a:solidFill>
            <a:schemeClr val="tx1"/>
          </a:solidFill>
          <a:latin typeface="+mn-lt"/>
          <a:ea typeface="+mn-ea"/>
          <a:cs typeface="+mn-cs"/>
        </a:defRPr>
      </a:lvl6pPr>
      <a:lvl7pPr marL="2438302" indent="-243830" algn="l" rtl="0" eaLnBrk="1" latinLnBrk="0" hangingPunct="1">
        <a:spcBef>
          <a:spcPct val="20000"/>
        </a:spcBef>
        <a:buClr>
          <a:schemeClr val="accent1"/>
        </a:buClr>
        <a:buSzPct val="100000"/>
        <a:buFont typeface="Wingdings 2"/>
        <a:buChar char=""/>
        <a:defRPr kumimoji="0" sz="2400" kern="1200">
          <a:solidFill>
            <a:schemeClr val="tx1"/>
          </a:solidFill>
          <a:latin typeface="+mn-lt"/>
          <a:ea typeface="+mn-ea"/>
          <a:cs typeface="+mn-cs"/>
        </a:defRPr>
      </a:lvl7pPr>
      <a:lvl8pPr marL="2706516" indent="-243830" algn="l" rtl="0" eaLnBrk="1" latinLnBrk="0" hangingPunct="1">
        <a:spcBef>
          <a:spcPct val="20000"/>
        </a:spcBef>
        <a:buClr>
          <a:schemeClr val="accent2"/>
        </a:buClr>
        <a:buFont typeface="Wingdings 2" pitchFamily="18" charset="2"/>
        <a:buChar char=""/>
        <a:defRPr kumimoji="0" sz="2400" kern="1200">
          <a:solidFill>
            <a:schemeClr val="tx1"/>
          </a:solidFill>
          <a:latin typeface="+mn-lt"/>
          <a:ea typeface="+mn-ea"/>
          <a:cs typeface="+mn-cs"/>
        </a:defRPr>
      </a:lvl8pPr>
      <a:lvl9pPr marL="2974729" indent="-243830" algn="l" rtl="0" eaLnBrk="1" latinLnBrk="0" hangingPunct="1">
        <a:spcBef>
          <a:spcPct val="20000"/>
        </a:spcBef>
        <a:buClr>
          <a:schemeClr val="accent3"/>
        </a:buClr>
        <a:buFont typeface="Wingdings 2" pitchFamily="18" charset="2"/>
        <a:buChar char=""/>
        <a:defRPr kumimoji="0" sz="2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76" algn="l" rtl="0" eaLnBrk="1" latinLnBrk="0" hangingPunct="1">
        <a:defRPr kumimoji="0" kern="1200">
          <a:solidFill>
            <a:schemeClr val="tx1"/>
          </a:solidFill>
          <a:latin typeface="+mn-lt"/>
          <a:ea typeface="+mn-ea"/>
          <a:cs typeface="+mn-cs"/>
        </a:defRPr>
      </a:lvl2pPr>
      <a:lvl3pPr marL="1219151" algn="l" rtl="0" eaLnBrk="1" latinLnBrk="0" hangingPunct="1">
        <a:defRPr kumimoji="0" kern="1200">
          <a:solidFill>
            <a:schemeClr val="tx1"/>
          </a:solidFill>
          <a:latin typeface="+mn-lt"/>
          <a:ea typeface="+mn-ea"/>
          <a:cs typeface="+mn-cs"/>
        </a:defRPr>
      </a:lvl3pPr>
      <a:lvl4pPr marL="1828727" algn="l" rtl="0" eaLnBrk="1" latinLnBrk="0" hangingPunct="1">
        <a:defRPr kumimoji="0" kern="1200">
          <a:solidFill>
            <a:schemeClr val="tx1"/>
          </a:solidFill>
          <a:latin typeface="+mn-lt"/>
          <a:ea typeface="+mn-ea"/>
          <a:cs typeface="+mn-cs"/>
        </a:defRPr>
      </a:lvl4pPr>
      <a:lvl5pPr marL="2438302" algn="l" rtl="0" eaLnBrk="1" latinLnBrk="0" hangingPunct="1">
        <a:defRPr kumimoji="0" kern="1200">
          <a:solidFill>
            <a:schemeClr val="tx1"/>
          </a:solidFill>
          <a:latin typeface="+mn-lt"/>
          <a:ea typeface="+mn-ea"/>
          <a:cs typeface="+mn-cs"/>
        </a:defRPr>
      </a:lvl5pPr>
      <a:lvl6pPr marL="3047878" algn="l" rtl="0" eaLnBrk="1" latinLnBrk="0" hangingPunct="1">
        <a:defRPr kumimoji="0" kern="1200">
          <a:solidFill>
            <a:schemeClr val="tx1"/>
          </a:solidFill>
          <a:latin typeface="+mn-lt"/>
          <a:ea typeface="+mn-ea"/>
          <a:cs typeface="+mn-cs"/>
        </a:defRPr>
      </a:lvl6pPr>
      <a:lvl7pPr marL="3657454" algn="l" rtl="0" eaLnBrk="1" latinLnBrk="0" hangingPunct="1">
        <a:defRPr kumimoji="0" kern="1200">
          <a:solidFill>
            <a:schemeClr val="tx1"/>
          </a:solidFill>
          <a:latin typeface="+mn-lt"/>
          <a:ea typeface="+mn-ea"/>
          <a:cs typeface="+mn-cs"/>
        </a:defRPr>
      </a:lvl7pPr>
      <a:lvl8pPr marL="4267029" algn="l" rtl="0" eaLnBrk="1" latinLnBrk="0" hangingPunct="1">
        <a:defRPr kumimoji="0" kern="1200">
          <a:solidFill>
            <a:schemeClr val="tx1"/>
          </a:solidFill>
          <a:latin typeface="+mn-lt"/>
          <a:ea typeface="+mn-ea"/>
          <a:cs typeface="+mn-cs"/>
        </a:defRPr>
      </a:lvl8pPr>
      <a:lvl9pPr marL="487660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0.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openxmlformats.org/officeDocument/2006/relationships/image" Target="../media/image4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8.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s>
</file>

<file path=ppt/slides/_rels/slide1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6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file:///C:\Users\buddemeier1\Documents\BROOKE%20NETWORK%20DOCS\References\Disaster%20Medicine%20&amp;%20Public%20health%20Prep" TargetMode="External"/><Relationship Id="rId18" Type="http://schemas.openxmlformats.org/officeDocument/2006/relationships/image" Target="../media/image31.jpe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8.jpeg"/><Relationship Id="rId17" Type="http://schemas.openxmlformats.org/officeDocument/2006/relationships/hyperlink" Target="Post%20IND%20Messaging%20-%20FEMA%20-%20June2013.pdf" TargetMode="External"/><Relationship Id="rId2" Type="http://schemas.openxmlformats.org/officeDocument/2006/relationships/notesSlide" Target="../notesSlides/notesSlide2.xml"/><Relationship Id="rId16"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hyperlink" Target="2010%20-%20Bridge-Buddemeier%20Only.pdf" TargetMode="External"/><Relationship Id="rId11" Type="http://schemas.openxmlformats.org/officeDocument/2006/relationships/hyperlink" Target="http://www.ncrppublications.org/Reports/165" TargetMode="External"/><Relationship Id="rId5" Type="http://schemas.openxmlformats.org/officeDocument/2006/relationships/image" Target="../media/image24.jpeg"/><Relationship Id="rId15" Type="http://schemas.openxmlformats.org/officeDocument/2006/relationships/hyperlink" Target="http://www.radresilientcity.org/" TargetMode="External"/><Relationship Id="rId10" Type="http://schemas.openxmlformats.org/officeDocument/2006/relationships/image" Target="../media/image27.jpg"/><Relationship Id="rId4" Type="http://schemas.openxmlformats.org/officeDocument/2006/relationships/hyperlink" Target="Planning_Guidance_for_Response_to_a_NuDet-2nd_Ed.pdf" TargetMode="External"/><Relationship Id="rId9" Type="http://schemas.openxmlformats.org/officeDocument/2006/relationships/hyperlink" Target="Final%20IND%20Strategy%2004-10.pdf" TargetMode="External"/><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7.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9.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hyperlink" Target="https://web.archive.org/web/http:/www.nv.doe.gov/library/photos/photodetails.aspx?ID=161" TargetMode="External"/><Relationship Id="rId4" Type="http://schemas.openxmlformats.org/officeDocument/2006/relationships/image" Target="../media/image77.jp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79.jpg"/></Relationships>
</file>

<file path=ppt/slides/_rels/slide3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hyperlink" Target="https://web.archive.org/web/http:/www.nv.doe.gov/library/photos/photodetails.aspx?ID=159" TargetMode="External"/><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84.jpg"/><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video" Target="../media/media8.wmv"/><Relationship Id="rId2" Type="http://schemas.microsoft.com/office/2007/relationships/media" Target="../media/media8.wmv"/><Relationship Id="rId1" Type="http://schemas.openxmlformats.org/officeDocument/2006/relationships/tags" Target="../tags/tag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82.xml"/><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29.xml"/><Relationship Id="rId1" Type="http://schemas.openxmlformats.org/officeDocument/2006/relationships/slideLayout" Target="../slideLayouts/slideLayout8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8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33.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9.m4v"/><Relationship Id="rId1" Type="http://schemas.microsoft.com/office/2007/relationships/media" Target="../media/media9.m4v"/><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82.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82.xml"/><Relationship Id="rId4" Type="http://schemas.openxmlformats.org/officeDocument/2006/relationships/image" Target="../media/image111.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11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64.xml"/><Relationship Id="rId4" Type="http://schemas.openxmlformats.org/officeDocument/2006/relationships/image" Target="../media/image116.emf"/></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6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09600" y="565126"/>
            <a:ext cx="11306828" cy="1447576"/>
          </a:xfrm>
        </p:spPr>
        <p:txBody>
          <a:bodyPr vert="horz" lIns="91440" tIns="45720" rIns="45720" bIns="45720" rtlCol="0" anchor="b" anchorCtr="0">
            <a:normAutofit fontScale="90000"/>
            <a:scene3d>
              <a:camera prst="orthographicFront"/>
              <a:lightRig rig="threePt" dir="t">
                <a:rot lat="0" lon="0" rev="4800000"/>
              </a:lightRig>
            </a:scene3d>
            <a:sp3d prstMaterial="matte">
              <a:bevelT w="50800" h="10160"/>
            </a:sp3d>
          </a:bodyPr>
          <a:lstStyle/>
          <a:p>
            <a:pPr>
              <a:lnSpc>
                <a:spcPct val="125661"/>
              </a:lnSpc>
            </a:pPr>
            <a:r>
              <a:rPr lang="en-US" sz="4800" dirty="0">
                <a:latin typeface="Calibri" panose="020F0502020204030204" pitchFamily="34" charset="0"/>
                <a:cs typeface="Calibri" panose="020F0502020204030204" pitchFamily="34" charset="0"/>
              </a:rPr>
              <a:t>Health Physics Aspects of the 2022 Planning Guidance for Response to a Nuclear Detonation</a:t>
            </a:r>
            <a:endParaRPr lang="en-US"/>
          </a:p>
        </p:txBody>
      </p:sp>
      <p:sp>
        <p:nvSpPr>
          <p:cNvPr id="11" name="Text Placeholder 10"/>
          <p:cNvSpPr>
            <a:spLocks noGrp="1"/>
          </p:cNvSpPr>
          <p:nvPr>
            <p:ph type="body" sz="quarter" idx="13"/>
          </p:nvPr>
        </p:nvSpPr>
        <p:spPr/>
        <p:txBody>
          <a:bodyPr vert="horz" lIns="54864" tIns="91440" rIns="91440" bIns="45720" rtlCol="0" anchor="t">
            <a:noAutofit/>
          </a:bodyPr>
          <a:lstStyle/>
          <a:p>
            <a:pPr indent="-280670">
              <a:lnSpc>
                <a:spcPct val="157142"/>
              </a:lnSpc>
            </a:pPr>
            <a:r>
              <a:rPr lang="en-US" dirty="0"/>
              <a:t>68</a:t>
            </a:r>
            <a:r>
              <a:rPr lang="en-US" baseline="30000" dirty="0"/>
              <a:t>th</a:t>
            </a:r>
            <a:r>
              <a:rPr lang="en-US" dirty="0"/>
              <a:t> Annual Meeting of the Health Physics Society</a:t>
            </a:r>
            <a:endParaRPr lang="en-US"/>
          </a:p>
        </p:txBody>
      </p:sp>
      <p:sp>
        <p:nvSpPr>
          <p:cNvPr id="5" name="Text Placeholder 4"/>
          <p:cNvSpPr>
            <a:spLocks noGrp="1"/>
          </p:cNvSpPr>
          <p:nvPr>
            <p:ph type="body" sz="quarter" idx="14"/>
          </p:nvPr>
        </p:nvSpPr>
        <p:spPr>
          <a:xfrm>
            <a:off x="5820428" y="2795752"/>
            <a:ext cx="6096000" cy="778801"/>
          </a:xfrm>
        </p:spPr>
        <p:txBody>
          <a:bodyPr/>
          <a:lstStyle/>
          <a:p>
            <a:pPr lvl="0"/>
            <a:r>
              <a:rPr lang="en-US" dirty="0"/>
              <a:t>Brooke Buddemeier, Certified Health Physicist</a:t>
            </a:r>
          </a:p>
          <a:p>
            <a:pPr lvl="0"/>
            <a:r>
              <a:rPr lang="en-US" dirty="0"/>
              <a:t>Michael Dillon</a:t>
            </a:r>
            <a:r>
              <a:rPr lang="en-US"/>
              <a:t>, Scientist</a:t>
            </a:r>
            <a:endParaRPr lang="en-US" dirty="0"/>
          </a:p>
        </p:txBody>
      </p:sp>
      <p:sp>
        <p:nvSpPr>
          <p:cNvPr id="9" name="Text Placeholder 10"/>
          <p:cNvSpPr txBox="1">
            <a:spLocks/>
          </p:cNvSpPr>
          <p:nvPr/>
        </p:nvSpPr>
        <p:spPr>
          <a:xfrm>
            <a:off x="609600" y="3640568"/>
            <a:ext cx="3278508" cy="397500"/>
          </a:xfrm>
          <a:prstGeom prst="rect">
            <a:avLst/>
          </a:prstGeom>
        </p:spPr>
        <p:txBody>
          <a:bodyPr vert="horz" lIns="0" tIns="91440" rIns="0" rtlCol="0" anchor="ctr" anchorCtr="0">
            <a:noAutofit/>
          </a:bodyPr>
          <a:lstStyle/>
          <a:p>
            <a:pPr defTabSz="457182">
              <a:lnSpc>
                <a:spcPct val="80000"/>
              </a:lnSpc>
            </a:pPr>
            <a:r>
              <a:rPr lang="en-US" sz="1600" dirty="0">
                <a:solidFill>
                  <a:prstClr val="black"/>
                </a:solidFill>
                <a:latin typeface="Calibri" panose="020F0502020204030204"/>
                <a:cs typeface="Lucida Handwriting"/>
              </a:rPr>
              <a:t>July 24,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306CFE-AF00-F9DA-CFE6-A020B33AD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8" y="0"/>
            <a:ext cx="5946828" cy="6858000"/>
          </a:xfrm>
          <a:prstGeom prst="rect">
            <a:avLst/>
          </a:prstGeom>
        </p:spPr>
      </p:pic>
      <p:pic>
        <p:nvPicPr>
          <p:cNvPr id="8" name="Picture 7">
            <a:extLst>
              <a:ext uri="{FF2B5EF4-FFF2-40B4-BE49-F238E27FC236}">
                <a16:creationId xmlns:a16="http://schemas.microsoft.com/office/drawing/2014/main" id="{835EBB00-4273-849F-6BCD-2B0B0CFEF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3290" y="3471174"/>
            <a:ext cx="5596468" cy="3372445"/>
          </a:xfrm>
          <a:prstGeom prst="rect">
            <a:avLst/>
          </a:prstGeom>
        </p:spPr>
      </p:pic>
      <p:sp>
        <p:nvSpPr>
          <p:cNvPr id="9" name="Oval 8">
            <a:extLst>
              <a:ext uri="{FF2B5EF4-FFF2-40B4-BE49-F238E27FC236}">
                <a16:creationId xmlns:a16="http://schemas.microsoft.com/office/drawing/2014/main" id="{035FC2B0-D4D3-17D8-B52F-51F049925AA8}"/>
              </a:ext>
            </a:extLst>
          </p:cNvPr>
          <p:cNvSpPr/>
          <p:nvPr/>
        </p:nvSpPr>
        <p:spPr>
          <a:xfrm>
            <a:off x="-20052" y="76200"/>
            <a:ext cx="5277853"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FFFFFF"/>
              </a:solidFill>
              <a:latin typeface="Arial" panose="020B0604020202020204"/>
            </a:endParaRPr>
          </a:p>
        </p:txBody>
      </p:sp>
      <p:pic>
        <p:nvPicPr>
          <p:cNvPr id="5" name="Timeline - milisec">
            <a:hlinkClick r:id="" action="ppaction://media"/>
            <a:extLst>
              <a:ext uri="{FF2B5EF4-FFF2-40B4-BE49-F238E27FC236}">
                <a16:creationId xmlns:a16="http://schemas.microsoft.com/office/drawing/2014/main" id="{AC4723CF-629A-A2F5-DAFD-8544ABFB0CA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29028" y="1"/>
            <a:ext cx="6168972" cy="3470047"/>
          </a:xfrm>
          <a:prstGeom prst="rect">
            <a:avLst/>
          </a:prstGeom>
        </p:spPr>
      </p:pic>
    </p:spTree>
    <p:extLst>
      <p:ext uri="{BB962C8B-B14F-4D97-AF65-F5344CB8AC3E}">
        <p14:creationId xmlns:p14="http://schemas.microsoft.com/office/powerpoint/2010/main" val="2855216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268" fill="hold"/>
                                        <p:tgtEl>
                                          <p:spTgt spid="5"/>
                                        </p:tgtEl>
                                      </p:cBhvr>
                                    </p:cmd>
                                  </p:childTnLst>
                                </p:cTn>
                              </p:par>
                            </p:childTnLst>
                          </p:cTn>
                        </p:par>
                        <p:par>
                          <p:cTn id="12" fill="hold">
                            <p:stCondLst>
                              <p:cond delay="6268"/>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306CFE-AF00-F9DA-CFE6-A020B33AD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0"/>
            <a:ext cx="5946828" cy="6858000"/>
          </a:xfrm>
          <a:prstGeom prst="rect">
            <a:avLst/>
          </a:prstGeom>
        </p:spPr>
      </p:pic>
      <p:sp>
        <p:nvSpPr>
          <p:cNvPr id="3" name="Oval 2">
            <a:extLst>
              <a:ext uri="{FF2B5EF4-FFF2-40B4-BE49-F238E27FC236}">
                <a16:creationId xmlns:a16="http://schemas.microsoft.com/office/drawing/2014/main" id="{D3CD9C67-8484-65A4-7C54-50841D1CFF41}"/>
              </a:ext>
            </a:extLst>
          </p:cNvPr>
          <p:cNvSpPr/>
          <p:nvPr/>
        </p:nvSpPr>
        <p:spPr>
          <a:xfrm>
            <a:off x="0" y="1143000"/>
            <a:ext cx="5277853"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FFFFFF"/>
              </a:solidFill>
              <a:latin typeface="Arial" panose="020B0604020202020204"/>
            </a:endParaRPr>
          </a:p>
        </p:txBody>
      </p:sp>
      <p:pic>
        <p:nvPicPr>
          <p:cNvPr id="2" name="Timeline - seconds">
            <a:hlinkClick r:id="" action="ppaction://media"/>
            <a:extLst>
              <a:ext uri="{FF2B5EF4-FFF2-40B4-BE49-F238E27FC236}">
                <a16:creationId xmlns:a16="http://schemas.microsoft.com/office/drawing/2014/main" id="{1A61197C-8926-6306-0583-3E7CE61BF1B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54439" y="222875"/>
            <a:ext cx="5867136" cy="4914636"/>
          </a:xfrm>
          <a:prstGeom prst="rect">
            <a:avLst/>
          </a:prstGeom>
        </p:spPr>
      </p:pic>
    </p:spTree>
    <p:extLst>
      <p:ext uri="{BB962C8B-B14F-4D97-AF65-F5344CB8AC3E}">
        <p14:creationId xmlns:p14="http://schemas.microsoft.com/office/powerpoint/2010/main" val="4022348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306CFE-AF00-F9DA-CFE6-A020B33AD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0"/>
            <a:ext cx="5946828" cy="6858000"/>
          </a:xfrm>
          <a:prstGeom prst="rect">
            <a:avLst/>
          </a:prstGeom>
        </p:spPr>
      </p:pic>
      <p:sp>
        <p:nvSpPr>
          <p:cNvPr id="3" name="Oval 2">
            <a:extLst>
              <a:ext uri="{FF2B5EF4-FFF2-40B4-BE49-F238E27FC236}">
                <a16:creationId xmlns:a16="http://schemas.microsoft.com/office/drawing/2014/main" id="{DA3B0CAC-59A9-695C-0734-A7B887ABCCDB}"/>
              </a:ext>
            </a:extLst>
          </p:cNvPr>
          <p:cNvSpPr/>
          <p:nvPr/>
        </p:nvSpPr>
        <p:spPr>
          <a:xfrm>
            <a:off x="-57342" y="2286000"/>
            <a:ext cx="5277853"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FFFFFF"/>
              </a:solidFill>
              <a:latin typeface="Arial" panose="020B0604020202020204"/>
            </a:endParaRPr>
          </a:p>
        </p:txBody>
      </p:sp>
      <p:pic>
        <p:nvPicPr>
          <p:cNvPr id="2" name="Timeline - 10s of sec">
            <a:hlinkClick r:id="" action="ppaction://media"/>
            <a:extLst>
              <a:ext uri="{FF2B5EF4-FFF2-40B4-BE49-F238E27FC236}">
                <a16:creationId xmlns:a16="http://schemas.microsoft.com/office/drawing/2014/main" id="{B081A541-A94A-21D1-64B7-183DC9C39E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55380" y="995081"/>
            <a:ext cx="6724113" cy="3778623"/>
          </a:xfrm>
          <a:prstGeom prst="rect">
            <a:avLst/>
          </a:prstGeom>
        </p:spPr>
      </p:pic>
    </p:spTree>
    <p:extLst>
      <p:ext uri="{BB962C8B-B14F-4D97-AF65-F5344CB8AC3E}">
        <p14:creationId xmlns:p14="http://schemas.microsoft.com/office/powerpoint/2010/main" val="1046979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306CFE-AF00-F9DA-CFE6-A020B33A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5946828" cy="6858000"/>
          </a:xfrm>
          <a:prstGeom prst="rect">
            <a:avLst/>
          </a:prstGeom>
        </p:spPr>
      </p:pic>
      <p:pic>
        <p:nvPicPr>
          <p:cNvPr id="14" name="Picture 13">
            <a:extLst>
              <a:ext uri="{FF2B5EF4-FFF2-40B4-BE49-F238E27FC236}">
                <a16:creationId xmlns:a16="http://schemas.microsoft.com/office/drawing/2014/main" id="{E084B10A-CC9F-FEED-6145-1FE873E0B6A2}"/>
              </a:ext>
            </a:extLst>
          </p:cNvPr>
          <p:cNvPicPr>
            <a:picLocks noChangeAspect="1"/>
          </p:cNvPicPr>
          <p:nvPr/>
        </p:nvPicPr>
        <p:blipFill>
          <a:blip r:embed="rId4"/>
          <a:srcRect/>
          <a:stretch/>
        </p:blipFill>
        <p:spPr>
          <a:xfrm>
            <a:off x="5654495" y="4463803"/>
            <a:ext cx="3222806" cy="2386700"/>
          </a:xfrm>
          <a:prstGeom prst="rect">
            <a:avLst/>
          </a:prstGeom>
        </p:spPr>
      </p:pic>
      <p:sp>
        <p:nvSpPr>
          <p:cNvPr id="3" name="Oval 2">
            <a:extLst>
              <a:ext uri="{FF2B5EF4-FFF2-40B4-BE49-F238E27FC236}">
                <a16:creationId xmlns:a16="http://schemas.microsoft.com/office/drawing/2014/main" id="{9EFD9BD8-9767-A255-FC52-CFAE28932A2B}"/>
              </a:ext>
            </a:extLst>
          </p:cNvPr>
          <p:cNvSpPr/>
          <p:nvPr/>
        </p:nvSpPr>
        <p:spPr>
          <a:xfrm>
            <a:off x="76200" y="3412958"/>
            <a:ext cx="5277853"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solidFill>
                <a:srgbClr val="FFFFFF"/>
              </a:solidFill>
              <a:latin typeface="Arial" panose="020B0604020202020204"/>
            </a:endParaRPr>
          </a:p>
        </p:txBody>
      </p:sp>
      <p:pic>
        <p:nvPicPr>
          <p:cNvPr id="5" name="Picture 4" descr="Chart&#10;&#10;Description automatically generated">
            <a:extLst>
              <a:ext uri="{FF2B5EF4-FFF2-40B4-BE49-F238E27FC236}">
                <a16:creationId xmlns:a16="http://schemas.microsoft.com/office/drawing/2014/main" id="{3DC28699-0898-E170-2670-C51FF9CBE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
            <a:ext cx="6629400" cy="4463803"/>
          </a:xfrm>
          <a:prstGeom prst="rect">
            <a:avLst/>
          </a:prstGeom>
        </p:spPr>
      </p:pic>
      <p:pic>
        <p:nvPicPr>
          <p:cNvPr id="8" name="Picture 7">
            <a:extLst>
              <a:ext uri="{FF2B5EF4-FFF2-40B4-BE49-F238E27FC236}">
                <a16:creationId xmlns:a16="http://schemas.microsoft.com/office/drawing/2014/main" id="{B620D0EA-AE03-BDCB-3B76-BC31FFFA79B6}"/>
              </a:ext>
            </a:extLst>
          </p:cNvPr>
          <p:cNvPicPr>
            <a:picLocks noChangeAspect="1"/>
          </p:cNvPicPr>
          <p:nvPr/>
        </p:nvPicPr>
        <p:blipFill>
          <a:blip r:embed="rId6"/>
          <a:stretch>
            <a:fillRect/>
          </a:stretch>
        </p:blipFill>
        <p:spPr>
          <a:xfrm>
            <a:off x="8969194" y="4479759"/>
            <a:ext cx="2963430" cy="2370744"/>
          </a:xfrm>
          <a:prstGeom prst="rect">
            <a:avLst/>
          </a:prstGeom>
        </p:spPr>
      </p:pic>
    </p:spTree>
    <p:extLst>
      <p:ext uri="{BB962C8B-B14F-4D97-AF65-F5344CB8AC3E}">
        <p14:creationId xmlns:p14="http://schemas.microsoft.com/office/powerpoint/2010/main" val="2010737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FE52C-40E7-C9A7-C1F0-E8AE002363CF}"/>
              </a:ext>
            </a:extLst>
          </p:cNvPr>
          <p:cNvSpPr>
            <a:spLocks noGrp="1"/>
          </p:cNvSpPr>
          <p:nvPr>
            <p:ph type="ctrTitle"/>
          </p:nvPr>
        </p:nvSpPr>
        <p:spPr/>
        <p:txBody>
          <a:bodyPr/>
          <a:lstStyle/>
          <a:p>
            <a:r>
              <a:rPr lang="en-US" dirty="0"/>
              <a:t>Blast Effects</a:t>
            </a:r>
          </a:p>
        </p:txBody>
      </p:sp>
      <p:sp>
        <p:nvSpPr>
          <p:cNvPr id="5" name="Text Placeholder 4">
            <a:extLst>
              <a:ext uri="{FF2B5EF4-FFF2-40B4-BE49-F238E27FC236}">
                <a16:creationId xmlns:a16="http://schemas.microsoft.com/office/drawing/2014/main" id="{F5930492-004D-19C5-487D-6059705DD957}"/>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8F43C3B0-D9C6-76AE-F1B2-CF1889EFE29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661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5711B8-4D8E-300E-7062-77214B192BE2}"/>
              </a:ext>
            </a:extLst>
          </p:cNvPr>
          <p:cNvSpPr>
            <a:spLocks noGrp="1"/>
          </p:cNvSpPr>
          <p:nvPr>
            <p:ph type="sldNum" sz="quarter" idx="12"/>
          </p:nvPr>
        </p:nvSpPr>
        <p:spPr/>
        <p:txBody>
          <a:bodyPr/>
          <a:lstStyle/>
          <a:p>
            <a:fld id="{FE7A4BB3-E848-5A44-82DF-322201952CD8}" type="slidenum">
              <a:rPr lang="en-US" smtClean="0"/>
              <a:pPr/>
              <a:t>15</a:t>
            </a:fld>
            <a:endParaRPr lang="en-US"/>
          </a:p>
        </p:txBody>
      </p:sp>
      <p:pic>
        <p:nvPicPr>
          <p:cNvPr id="4" name="StripRenderPersp0001-0384">
            <a:hlinkClick r:id="" action="ppaction://media"/>
            <a:extLst>
              <a:ext uri="{FF2B5EF4-FFF2-40B4-BE49-F238E27FC236}">
                <a16:creationId xmlns:a16="http://schemas.microsoft.com/office/drawing/2014/main" id="{1BC1AFF8-803D-CC31-19D2-0AFFF6E0F4E7}"/>
              </a:ext>
            </a:extLst>
          </p:cNvPr>
          <p:cNvPicPr>
            <a:picLocks noGrp="1" noChangeAspect="1"/>
          </p:cNvPicPr>
          <p:nvPr>
            <p:ph sz="quarter" idx="20"/>
            <a:videoFile r:link="rId2"/>
            <p:extLst>
              <p:ext uri="{DAA4B4D4-6D71-4841-9C94-3DE7FCFB9230}">
                <p14:media xmlns:p14="http://schemas.microsoft.com/office/powerpoint/2010/main" r:embed="rId1"/>
              </p:ext>
            </p:extLst>
          </p:nvPr>
        </p:nvPicPr>
        <p:blipFill>
          <a:blip r:embed="rId5"/>
          <a:stretch>
            <a:fillRect/>
          </a:stretch>
        </p:blipFill>
        <p:spPr>
          <a:xfrm>
            <a:off x="-17827" y="-10028"/>
            <a:ext cx="12209827" cy="6868028"/>
          </a:xfrm>
        </p:spPr>
      </p:pic>
    </p:spTree>
    <p:extLst>
      <p:ext uri="{BB962C8B-B14F-4D97-AF65-F5344CB8AC3E}">
        <p14:creationId xmlns:p14="http://schemas.microsoft.com/office/powerpoint/2010/main" val="966596637"/>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07F1ED-A5EE-FF0A-1998-D277CF396ABA}"/>
              </a:ext>
            </a:extLst>
          </p:cNvPr>
          <p:cNvPicPr>
            <a:picLocks noGrp="1" noChangeAspect="1"/>
          </p:cNvPicPr>
          <p:nvPr>
            <p:ph sz="quarter" idx="20"/>
          </p:nvPr>
        </p:nvPicPr>
        <p:blipFill rotWithShape="1">
          <a:blip r:embed="rId2"/>
          <a:srcRect t="19441"/>
          <a:stretch/>
        </p:blipFill>
        <p:spPr>
          <a:xfrm>
            <a:off x="86077" y="392439"/>
            <a:ext cx="12019847" cy="1197428"/>
          </a:xfrm>
        </p:spPr>
      </p:pic>
      <p:cxnSp>
        <p:nvCxnSpPr>
          <p:cNvPr id="9" name="Straight Arrow Connector 8">
            <a:extLst>
              <a:ext uri="{FF2B5EF4-FFF2-40B4-BE49-F238E27FC236}">
                <a16:creationId xmlns:a16="http://schemas.microsoft.com/office/drawing/2014/main" id="{C8CB6C5F-E03A-7F78-683D-924BD66549F1}"/>
              </a:ext>
            </a:extLst>
          </p:cNvPr>
          <p:cNvCxnSpPr>
            <a:cxnSpLocks/>
          </p:cNvCxnSpPr>
          <p:nvPr/>
        </p:nvCxnSpPr>
        <p:spPr bwMode="auto">
          <a:xfrm flipV="1">
            <a:off x="1211424" y="991153"/>
            <a:ext cx="573834" cy="947057"/>
          </a:xfrm>
          <a:prstGeom prst="straightConnector1">
            <a:avLst/>
          </a:prstGeom>
          <a:ln w="69850">
            <a:solidFill>
              <a:srgbClr val="C00000"/>
            </a:solidFill>
            <a:headEnd type="none" w="med" len="med"/>
            <a:tailEnd type="oval"/>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31D5CA6A-9550-4294-F386-ABC20695EFDC}"/>
              </a:ext>
            </a:extLst>
          </p:cNvPr>
          <p:cNvCxnSpPr>
            <a:cxnSpLocks/>
            <a:stCxn id="20" idx="0"/>
          </p:cNvCxnSpPr>
          <p:nvPr/>
        </p:nvCxnSpPr>
        <p:spPr bwMode="auto">
          <a:xfrm flipV="1">
            <a:off x="2689937" y="1116340"/>
            <a:ext cx="156678" cy="883771"/>
          </a:xfrm>
          <a:prstGeom prst="straightConnector1">
            <a:avLst/>
          </a:prstGeom>
          <a:ln w="69850">
            <a:solidFill>
              <a:srgbClr val="FFC000"/>
            </a:solidFill>
            <a:headEnd type="none" w="med" len="med"/>
            <a:tailEnd type="oval"/>
          </a:ln>
        </p:spPr>
        <p:style>
          <a:lnRef idx="3">
            <a:schemeClr val="accent1"/>
          </a:lnRef>
          <a:fillRef idx="0">
            <a:schemeClr val="accent1"/>
          </a:fillRef>
          <a:effectRef idx="2">
            <a:schemeClr val="accent1"/>
          </a:effectRef>
          <a:fontRef idx="minor">
            <a:schemeClr val="tx1"/>
          </a:fontRef>
        </p:style>
      </p:cxnSp>
      <p:pic>
        <p:nvPicPr>
          <p:cNvPr id="22" name="Picture 21" descr="A house that has been destroyed&#10;&#10;Description automatically generated with low confidence">
            <a:extLst>
              <a:ext uri="{FF2B5EF4-FFF2-40B4-BE49-F238E27FC236}">
                <a16:creationId xmlns:a16="http://schemas.microsoft.com/office/drawing/2014/main" id="{EB8F529C-F199-DD84-3B3E-69E6B472D007}"/>
              </a:ext>
            </a:extLst>
          </p:cNvPr>
          <p:cNvPicPr>
            <a:picLocks noChangeAspect="1"/>
          </p:cNvPicPr>
          <p:nvPr/>
        </p:nvPicPr>
        <p:blipFill rotWithShape="1">
          <a:blip r:embed="rId3"/>
          <a:srcRect l="12088" r="3434"/>
          <a:stretch/>
        </p:blipFill>
        <p:spPr>
          <a:xfrm>
            <a:off x="3868851" y="2033009"/>
            <a:ext cx="2567214" cy="1519462"/>
          </a:xfrm>
          <a:prstGeom prst="rect">
            <a:avLst/>
          </a:prstGeom>
          <a:ln w="63500">
            <a:solidFill>
              <a:srgbClr val="FFC000"/>
            </a:solidFill>
          </a:ln>
        </p:spPr>
      </p:pic>
      <p:pic>
        <p:nvPicPr>
          <p:cNvPr id="24" name="Picture 23" descr="A picture containing building, house, outdoor, brick&#10;&#10;Description automatically generated">
            <a:extLst>
              <a:ext uri="{FF2B5EF4-FFF2-40B4-BE49-F238E27FC236}">
                <a16:creationId xmlns:a16="http://schemas.microsoft.com/office/drawing/2014/main" id="{96E6EA00-1C47-D849-A97C-41496A963AF5}"/>
              </a:ext>
            </a:extLst>
          </p:cNvPr>
          <p:cNvPicPr>
            <a:picLocks noChangeAspect="1"/>
          </p:cNvPicPr>
          <p:nvPr/>
        </p:nvPicPr>
        <p:blipFill>
          <a:blip r:embed="rId4"/>
          <a:stretch>
            <a:fillRect/>
          </a:stretch>
        </p:blipFill>
        <p:spPr>
          <a:xfrm>
            <a:off x="6579756" y="3597551"/>
            <a:ext cx="1905159" cy="1359807"/>
          </a:xfrm>
          <a:prstGeom prst="rect">
            <a:avLst/>
          </a:prstGeom>
          <a:ln w="63500">
            <a:solidFill>
              <a:srgbClr val="FFFF00"/>
            </a:solidFill>
          </a:ln>
        </p:spPr>
      </p:pic>
      <p:pic>
        <p:nvPicPr>
          <p:cNvPr id="26" name="Picture 25" descr="A picture containing building, outdoor, house, white&#10;&#10;Description automatically generated">
            <a:extLst>
              <a:ext uri="{FF2B5EF4-FFF2-40B4-BE49-F238E27FC236}">
                <a16:creationId xmlns:a16="http://schemas.microsoft.com/office/drawing/2014/main" id="{FECEB2D6-AB8E-3FB3-4395-5CBF07A45EB7}"/>
              </a:ext>
            </a:extLst>
          </p:cNvPr>
          <p:cNvPicPr>
            <a:picLocks noChangeAspect="1"/>
          </p:cNvPicPr>
          <p:nvPr/>
        </p:nvPicPr>
        <p:blipFill>
          <a:blip r:embed="rId5"/>
          <a:stretch>
            <a:fillRect/>
          </a:stretch>
        </p:blipFill>
        <p:spPr>
          <a:xfrm>
            <a:off x="6579757" y="2033009"/>
            <a:ext cx="1923370" cy="1519463"/>
          </a:xfrm>
          <a:prstGeom prst="rect">
            <a:avLst/>
          </a:prstGeom>
          <a:ln w="63500">
            <a:solidFill>
              <a:srgbClr val="FFFF00"/>
            </a:solidFill>
          </a:ln>
        </p:spPr>
      </p:pic>
      <p:pic>
        <p:nvPicPr>
          <p:cNvPr id="28" name="Picture 27" descr="A picture containing building, outdoor, house, white&#10;&#10;Description automatically generated">
            <a:extLst>
              <a:ext uri="{FF2B5EF4-FFF2-40B4-BE49-F238E27FC236}">
                <a16:creationId xmlns:a16="http://schemas.microsoft.com/office/drawing/2014/main" id="{CDD0276E-2B23-D352-EFAD-9E3D9DA0289C}"/>
              </a:ext>
            </a:extLst>
          </p:cNvPr>
          <p:cNvPicPr>
            <a:picLocks noChangeAspect="1"/>
          </p:cNvPicPr>
          <p:nvPr/>
        </p:nvPicPr>
        <p:blipFill>
          <a:blip r:embed="rId6"/>
          <a:stretch>
            <a:fillRect/>
          </a:stretch>
        </p:blipFill>
        <p:spPr>
          <a:xfrm>
            <a:off x="9927386" y="1938211"/>
            <a:ext cx="1923371" cy="1485804"/>
          </a:xfrm>
          <a:prstGeom prst="rect">
            <a:avLst/>
          </a:prstGeom>
        </p:spPr>
      </p:pic>
      <p:pic>
        <p:nvPicPr>
          <p:cNvPr id="30" name="Picture 29" descr="A picture containing text, building, outdoor, house&#10;&#10;Description automatically generated">
            <a:extLst>
              <a:ext uri="{FF2B5EF4-FFF2-40B4-BE49-F238E27FC236}">
                <a16:creationId xmlns:a16="http://schemas.microsoft.com/office/drawing/2014/main" id="{F47FEB6D-0A73-A5CB-FA98-6AF81D0DA7CE}"/>
              </a:ext>
            </a:extLst>
          </p:cNvPr>
          <p:cNvPicPr>
            <a:picLocks noChangeAspect="1"/>
          </p:cNvPicPr>
          <p:nvPr/>
        </p:nvPicPr>
        <p:blipFill>
          <a:blip r:embed="rId7"/>
          <a:stretch>
            <a:fillRect/>
          </a:stretch>
        </p:blipFill>
        <p:spPr>
          <a:xfrm>
            <a:off x="9908582" y="3483529"/>
            <a:ext cx="1942175" cy="1456631"/>
          </a:xfrm>
          <a:prstGeom prst="rect">
            <a:avLst/>
          </a:prstGeom>
        </p:spPr>
      </p:pic>
      <p:cxnSp>
        <p:nvCxnSpPr>
          <p:cNvPr id="31" name="Straight Arrow Connector 30">
            <a:extLst>
              <a:ext uri="{FF2B5EF4-FFF2-40B4-BE49-F238E27FC236}">
                <a16:creationId xmlns:a16="http://schemas.microsoft.com/office/drawing/2014/main" id="{7F210962-5300-AACF-192D-CDC50C38B987}"/>
              </a:ext>
            </a:extLst>
          </p:cNvPr>
          <p:cNvCxnSpPr>
            <a:cxnSpLocks/>
            <a:stCxn id="22" idx="0"/>
          </p:cNvCxnSpPr>
          <p:nvPr/>
        </p:nvCxnSpPr>
        <p:spPr bwMode="auto">
          <a:xfrm flipH="1" flipV="1">
            <a:off x="3832565" y="1149239"/>
            <a:ext cx="1319893" cy="883771"/>
          </a:xfrm>
          <a:prstGeom prst="straightConnector1">
            <a:avLst/>
          </a:prstGeom>
          <a:ln w="69850">
            <a:solidFill>
              <a:srgbClr val="FFC000"/>
            </a:solidFill>
            <a:headEnd type="none" w="med" len="med"/>
            <a:tailEnd type="oval"/>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8228A06E-FE73-363A-B8DF-DF70126D25C8}"/>
              </a:ext>
            </a:extLst>
          </p:cNvPr>
          <p:cNvCxnSpPr>
            <a:cxnSpLocks/>
          </p:cNvCxnSpPr>
          <p:nvPr/>
        </p:nvCxnSpPr>
        <p:spPr bwMode="auto">
          <a:xfrm flipV="1">
            <a:off x="7449934" y="1116339"/>
            <a:ext cx="0" cy="883318"/>
          </a:xfrm>
          <a:prstGeom prst="straightConnector1">
            <a:avLst/>
          </a:prstGeom>
          <a:ln w="69850">
            <a:solidFill>
              <a:srgbClr val="FFFF00"/>
            </a:solidFill>
            <a:headEnd type="none" w="med" len="med"/>
            <a:tailEnd type="oval"/>
          </a:ln>
        </p:spPr>
        <p:style>
          <a:lnRef idx="3">
            <a:schemeClr val="accent1"/>
          </a:lnRef>
          <a:fillRef idx="0">
            <a:schemeClr val="accent1"/>
          </a:fillRef>
          <a:effectRef idx="2">
            <a:schemeClr val="accent1"/>
          </a:effectRef>
          <a:fontRef idx="minor">
            <a:schemeClr val="tx1"/>
          </a:fontRef>
        </p:style>
      </p:cxnSp>
      <p:grpSp>
        <p:nvGrpSpPr>
          <p:cNvPr id="44" name="Group 43">
            <a:extLst>
              <a:ext uri="{FF2B5EF4-FFF2-40B4-BE49-F238E27FC236}">
                <a16:creationId xmlns:a16="http://schemas.microsoft.com/office/drawing/2014/main" id="{859980D9-2731-65D2-2951-9EB7794A2806}"/>
              </a:ext>
            </a:extLst>
          </p:cNvPr>
          <p:cNvGrpSpPr/>
          <p:nvPr/>
        </p:nvGrpSpPr>
        <p:grpSpPr>
          <a:xfrm>
            <a:off x="343336" y="2000110"/>
            <a:ext cx="4538483" cy="4114560"/>
            <a:chOff x="412003" y="3144051"/>
            <a:chExt cx="5446180" cy="4937472"/>
          </a:xfrm>
        </p:grpSpPr>
        <p:pic>
          <p:nvPicPr>
            <p:cNvPr id="14" name="Picture 13" descr="A picture containing outdoor, ground, old, black&#10;&#10;Description automatically generated">
              <a:extLst>
                <a:ext uri="{FF2B5EF4-FFF2-40B4-BE49-F238E27FC236}">
                  <a16:creationId xmlns:a16="http://schemas.microsoft.com/office/drawing/2014/main" id="{D0CE65EA-E08F-AA4E-F0DC-CCAAAE8C4F54}"/>
                </a:ext>
              </a:extLst>
            </p:cNvPr>
            <p:cNvPicPr>
              <a:picLocks noChangeAspect="1"/>
            </p:cNvPicPr>
            <p:nvPr/>
          </p:nvPicPr>
          <p:blipFill>
            <a:blip r:embed="rId8"/>
            <a:stretch>
              <a:fillRect/>
            </a:stretch>
          </p:blipFill>
          <p:spPr>
            <a:xfrm>
              <a:off x="2029197" y="5007429"/>
              <a:ext cx="2397453" cy="1631768"/>
            </a:xfrm>
            <a:prstGeom prst="rect">
              <a:avLst/>
            </a:prstGeom>
            <a:ln w="44450">
              <a:solidFill>
                <a:srgbClr val="FFC000"/>
              </a:solidFill>
            </a:ln>
          </p:spPr>
        </p:pic>
        <p:pic>
          <p:nvPicPr>
            <p:cNvPr id="16" name="Picture 15" descr="A picture containing outdoor, ground, field, transport&#10;&#10;Description automatically generated">
              <a:extLst>
                <a:ext uri="{FF2B5EF4-FFF2-40B4-BE49-F238E27FC236}">
                  <a16:creationId xmlns:a16="http://schemas.microsoft.com/office/drawing/2014/main" id="{1A2A3994-0671-CB8B-6A64-5967811AB30F}"/>
                </a:ext>
              </a:extLst>
            </p:cNvPr>
            <p:cNvPicPr>
              <a:picLocks noChangeAspect="1"/>
            </p:cNvPicPr>
            <p:nvPr/>
          </p:nvPicPr>
          <p:blipFill>
            <a:blip r:embed="rId9"/>
            <a:stretch>
              <a:fillRect/>
            </a:stretch>
          </p:blipFill>
          <p:spPr>
            <a:xfrm>
              <a:off x="412003" y="6424197"/>
              <a:ext cx="2192031" cy="1533056"/>
            </a:xfrm>
            <a:prstGeom prst="rect">
              <a:avLst/>
            </a:prstGeom>
            <a:ln w="44450">
              <a:solidFill>
                <a:srgbClr val="FFC000"/>
              </a:solidFill>
            </a:ln>
          </p:spPr>
        </p:pic>
        <p:pic>
          <p:nvPicPr>
            <p:cNvPr id="18" name="Picture 17" descr="A picture containing text, outdoor, car, transport&#10;&#10;Description automatically generated">
              <a:extLst>
                <a:ext uri="{FF2B5EF4-FFF2-40B4-BE49-F238E27FC236}">
                  <a16:creationId xmlns:a16="http://schemas.microsoft.com/office/drawing/2014/main" id="{4F2C623C-CDAF-FCB3-2401-08E71DCAB2B4}"/>
                </a:ext>
              </a:extLst>
            </p:cNvPr>
            <p:cNvPicPr>
              <a:picLocks noChangeAspect="1"/>
            </p:cNvPicPr>
            <p:nvPr/>
          </p:nvPicPr>
          <p:blipFill>
            <a:blip r:embed="rId10"/>
            <a:stretch>
              <a:fillRect/>
            </a:stretch>
          </p:blipFill>
          <p:spPr>
            <a:xfrm>
              <a:off x="2425357" y="6424196"/>
              <a:ext cx="2012220" cy="1533057"/>
            </a:xfrm>
            <a:prstGeom prst="rect">
              <a:avLst/>
            </a:prstGeom>
            <a:ln w="44450">
              <a:solidFill>
                <a:srgbClr val="FFC000"/>
              </a:solidFill>
            </a:ln>
          </p:spPr>
        </p:pic>
        <p:pic>
          <p:nvPicPr>
            <p:cNvPr id="20" name="Picture 19" descr="A picture containing text, outdoor, old, farm machine&#10;&#10;Description automatically generated">
              <a:extLst>
                <a:ext uri="{FF2B5EF4-FFF2-40B4-BE49-F238E27FC236}">
                  <a16:creationId xmlns:a16="http://schemas.microsoft.com/office/drawing/2014/main" id="{4C48A694-C47E-0ED1-3ABC-459DB9945FC8}"/>
                </a:ext>
              </a:extLst>
            </p:cNvPr>
            <p:cNvPicPr>
              <a:picLocks noChangeAspect="1"/>
            </p:cNvPicPr>
            <p:nvPr/>
          </p:nvPicPr>
          <p:blipFill>
            <a:blip r:embed="rId11"/>
            <a:stretch>
              <a:fillRect/>
            </a:stretch>
          </p:blipFill>
          <p:spPr>
            <a:xfrm>
              <a:off x="2029197" y="3144051"/>
              <a:ext cx="2397453" cy="1780102"/>
            </a:xfrm>
            <a:prstGeom prst="rect">
              <a:avLst/>
            </a:prstGeom>
            <a:ln w="44450">
              <a:solidFill>
                <a:srgbClr val="FFC000"/>
              </a:solidFill>
            </a:ln>
          </p:spPr>
        </p:pic>
        <p:pic>
          <p:nvPicPr>
            <p:cNvPr id="39" name="Picture 38" descr="A picture containing outdoor, ground, old, power line&#10;&#10;Description automatically generated">
              <a:extLst>
                <a:ext uri="{FF2B5EF4-FFF2-40B4-BE49-F238E27FC236}">
                  <a16:creationId xmlns:a16="http://schemas.microsoft.com/office/drawing/2014/main" id="{10007683-E3F5-371D-95D8-F0E7103742D5}"/>
                </a:ext>
              </a:extLst>
            </p:cNvPr>
            <p:cNvPicPr>
              <a:picLocks noChangeAspect="1"/>
            </p:cNvPicPr>
            <p:nvPr/>
          </p:nvPicPr>
          <p:blipFill rotWithShape="1">
            <a:blip r:embed="rId12"/>
            <a:srcRect r="45358"/>
            <a:stretch/>
          </p:blipFill>
          <p:spPr>
            <a:xfrm>
              <a:off x="4314576" y="6100527"/>
              <a:ext cx="1543607" cy="1980996"/>
            </a:xfrm>
            <a:prstGeom prst="rect">
              <a:avLst/>
            </a:prstGeom>
            <a:ln w="44450">
              <a:solidFill>
                <a:srgbClr val="FFC000"/>
              </a:solidFill>
            </a:ln>
          </p:spPr>
        </p:pic>
      </p:grpSp>
      <p:sp>
        <p:nvSpPr>
          <p:cNvPr id="41" name="TextBox 40">
            <a:extLst>
              <a:ext uri="{FF2B5EF4-FFF2-40B4-BE49-F238E27FC236}">
                <a16:creationId xmlns:a16="http://schemas.microsoft.com/office/drawing/2014/main" id="{E36C6B58-3020-D69A-67D0-11B4846D04BD}"/>
              </a:ext>
            </a:extLst>
          </p:cNvPr>
          <p:cNvSpPr txBox="1"/>
          <p:nvPr/>
        </p:nvSpPr>
        <p:spPr>
          <a:xfrm>
            <a:off x="6579756" y="5002437"/>
            <a:ext cx="1905159" cy="553998"/>
          </a:xfrm>
          <a:prstGeom prst="rect">
            <a:avLst/>
          </a:prstGeom>
          <a:noFill/>
        </p:spPr>
        <p:txBody>
          <a:bodyPr wrap="square" rtlCol="0">
            <a:spAutoFit/>
          </a:bodyPr>
          <a:lstStyle/>
          <a:p>
            <a:pPr algn="ctr"/>
            <a:r>
              <a:rPr lang="en-US" sz="1500" dirty="0"/>
              <a:t>Windows and doors blown in</a:t>
            </a:r>
          </a:p>
        </p:txBody>
      </p:sp>
      <p:pic>
        <p:nvPicPr>
          <p:cNvPr id="43" name="Picture 42" descr="A picture containing outdoor, track, smoke, steam&#10;&#10;Description automatically generated">
            <a:extLst>
              <a:ext uri="{FF2B5EF4-FFF2-40B4-BE49-F238E27FC236}">
                <a16:creationId xmlns:a16="http://schemas.microsoft.com/office/drawing/2014/main" id="{AFBAF107-BD26-B22B-A0A5-AB0E270E9FF1}"/>
              </a:ext>
            </a:extLst>
          </p:cNvPr>
          <p:cNvPicPr>
            <a:picLocks noChangeAspect="1"/>
          </p:cNvPicPr>
          <p:nvPr/>
        </p:nvPicPr>
        <p:blipFill rotWithShape="1">
          <a:blip r:embed="rId13"/>
          <a:srcRect l="63441"/>
          <a:stretch/>
        </p:blipFill>
        <p:spPr>
          <a:xfrm>
            <a:off x="86078" y="1938210"/>
            <a:ext cx="1398150" cy="2414538"/>
          </a:xfrm>
          <a:prstGeom prst="rect">
            <a:avLst/>
          </a:prstGeom>
          <a:ln w="66675">
            <a:solidFill>
              <a:srgbClr val="C00000"/>
            </a:solidFill>
          </a:ln>
        </p:spPr>
      </p:pic>
      <p:sp>
        <p:nvSpPr>
          <p:cNvPr id="45" name="TextBox 44">
            <a:extLst>
              <a:ext uri="{FF2B5EF4-FFF2-40B4-BE49-F238E27FC236}">
                <a16:creationId xmlns:a16="http://schemas.microsoft.com/office/drawing/2014/main" id="{79D0E13A-E8C9-6387-685F-B393878F0539}"/>
              </a:ext>
            </a:extLst>
          </p:cNvPr>
          <p:cNvSpPr txBox="1"/>
          <p:nvPr/>
        </p:nvSpPr>
        <p:spPr>
          <a:xfrm>
            <a:off x="1256682" y="485887"/>
            <a:ext cx="1229824" cy="374398"/>
          </a:xfrm>
          <a:prstGeom prst="rect">
            <a:avLst/>
          </a:prstGeom>
          <a:noFill/>
          <a:effectLst>
            <a:outerShdw blurRad="50800" dist="50800" dir="5400000" algn="ctr" rotWithShape="0">
              <a:srgbClr val="FFFFFF"/>
            </a:outerShdw>
          </a:effectLst>
        </p:spPr>
        <p:txBody>
          <a:bodyPr wrap="none" rtlCol="0">
            <a:spAutoFit/>
          </a:bodyPr>
          <a:lstStyle/>
          <a:p>
            <a:r>
              <a:rPr lang="en-US" sz="1833" dirty="0">
                <a:solidFill>
                  <a:srgbClr val="FF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SEVERE</a:t>
            </a:r>
          </a:p>
        </p:txBody>
      </p:sp>
      <p:sp>
        <p:nvSpPr>
          <p:cNvPr id="46" name="TextBox 45">
            <a:extLst>
              <a:ext uri="{FF2B5EF4-FFF2-40B4-BE49-F238E27FC236}">
                <a16:creationId xmlns:a16="http://schemas.microsoft.com/office/drawing/2014/main" id="{0605217C-4045-3ADB-70C0-C4E0B78ED7ED}"/>
              </a:ext>
            </a:extLst>
          </p:cNvPr>
          <p:cNvSpPr txBox="1"/>
          <p:nvPr/>
        </p:nvSpPr>
        <p:spPr>
          <a:xfrm>
            <a:off x="2768276" y="468562"/>
            <a:ext cx="1643270" cy="374398"/>
          </a:xfrm>
          <a:prstGeom prst="rect">
            <a:avLst/>
          </a:prstGeom>
          <a:noFill/>
          <a:effectLst>
            <a:outerShdw blurRad="50800" dist="50800" dir="5400000" algn="ctr" rotWithShape="0">
              <a:schemeClr val="tx1"/>
            </a:outerShdw>
          </a:effectLst>
        </p:spPr>
        <p:txBody>
          <a:bodyPr wrap="none" rtlCol="0">
            <a:spAutoFit/>
          </a:bodyPr>
          <a:lstStyle/>
          <a:p>
            <a:r>
              <a:rPr lang="en-US" sz="1833" dirty="0">
                <a:solidFill>
                  <a:srgbClr val="FFC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MODERATE</a:t>
            </a:r>
          </a:p>
        </p:txBody>
      </p:sp>
      <p:sp>
        <p:nvSpPr>
          <p:cNvPr id="47" name="TextBox 46">
            <a:extLst>
              <a:ext uri="{FF2B5EF4-FFF2-40B4-BE49-F238E27FC236}">
                <a16:creationId xmlns:a16="http://schemas.microsoft.com/office/drawing/2014/main" id="{1A4ABB2F-56AC-540D-B6C0-817BC0948BF2}"/>
              </a:ext>
            </a:extLst>
          </p:cNvPr>
          <p:cNvSpPr txBox="1"/>
          <p:nvPr/>
        </p:nvSpPr>
        <p:spPr>
          <a:xfrm>
            <a:off x="6933079" y="466615"/>
            <a:ext cx="994183" cy="374398"/>
          </a:xfrm>
          <a:prstGeom prst="rect">
            <a:avLst/>
          </a:prstGeom>
          <a:noFill/>
          <a:effectLst>
            <a:outerShdw blurRad="50800" dist="50800" dir="5400000" algn="ctr" rotWithShape="0">
              <a:schemeClr val="tx1"/>
            </a:outerShdw>
          </a:effectLst>
        </p:spPr>
        <p:txBody>
          <a:bodyPr wrap="none" rtlCol="0">
            <a:spAutoFit/>
          </a:bodyPr>
          <a:lstStyle/>
          <a:p>
            <a:r>
              <a:rPr lang="en-US" sz="1833" dirty="0">
                <a:solidFill>
                  <a:srgbClr val="FFFF00"/>
                </a:solidFill>
                <a:effectLst>
                  <a:outerShdw blurRad="50800" dist="38100" dir="2700000" algn="tl" rotWithShape="0">
                    <a:schemeClr val="tx1">
                      <a:alpha val="40000"/>
                    </a:schemeClr>
                  </a:outerShdw>
                </a:effectLst>
                <a:latin typeface="Arial Black" panose="020B0A04020102020204" pitchFamily="34" charset="0"/>
                <a:cs typeface="Aharoni" panose="02010803020104030203" pitchFamily="2" charset="-79"/>
              </a:rPr>
              <a:t>LIGHT</a:t>
            </a:r>
          </a:p>
        </p:txBody>
      </p:sp>
      <p:cxnSp>
        <p:nvCxnSpPr>
          <p:cNvPr id="49" name="Straight Connector 48">
            <a:extLst>
              <a:ext uri="{FF2B5EF4-FFF2-40B4-BE49-F238E27FC236}">
                <a16:creationId xmlns:a16="http://schemas.microsoft.com/office/drawing/2014/main" id="{586934F6-F4EC-CBCA-A70A-65978E6B010B}"/>
              </a:ext>
            </a:extLst>
          </p:cNvPr>
          <p:cNvCxnSpPr/>
          <p:nvPr/>
        </p:nvCxnSpPr>
        <p:spPr bwMode="auto">
          <a:xfrm flipH="1">
            <a:off x="7620000" y="4323322"/>
            <a:ext cx="3238500" cy="0"/>
          </a:xfrm>
          <a:prstGeom prst="line">
            <a:avLst/>
          </a:prstGeom>
          <a:ln>
            <a:prstDash val="dash"/>
            <a:headEnd type="oval" w="lg" len="lg"/>
            <a:tailEnd type="oval" w="lg" len="lg"/>
          </a:ln>
          <a:effectLst>
            <a:glow rad="63500">
              <a:schemeClr val="accent6">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1" name="Straight Connector 50">
            <a:extLst>
              <a:ext uri="{FF2B5EF4-FFF2-40B4-BE49-F238E27FC236}">
                <a16:creationId xmlns:a16="http://schemas.microsoft.com/office/drawing/2014/main" id="{26614159-C911-D94B-4614-FCE5F38C692C}"/>
              </a:ext>
            </a:extLst>
          </p:cNvPr>
          <p:cNvCxnSpPr>
            <a:cxnSpLocks/>
          </p:cNvCxnSpPr>
          <p:nvPr/>
        </p:nvCxnSpPr>
        <p:spPr bwMode="auto">
          <a:xfrm flipH="1">
            <a:off x="2603500" y="4323322"/>
            <a:ext cx="5022373" cy="0"/>
          </a:xfrm>
          <a:prstGeom prst="line">
            <a:avLst/>
          </a:prstGeom>
          <a:ln>
            <a:prstDash val="dash"/>
            <a:headEnd type="oval" w="lg" len="lg"/>
            <a:tailEnd type="oval" w="lg" len="lg"/>
          </a:ln>
          <a:effectLst>
            <a:glow rad="63500">
              <a:schemeClr val="accent6">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3" name="Straight Connector 52">
            <a:extLst>
              <a:ext uri="{FF2B5EF4-FFF2-40B4-BE49-F238E27FC236}">
                <a16:creationId xmlns:a16="http://schemas.microsoft.com/office/drawing/2014/main" id="{FE4BA3FD-A430-5046-292B-BFB2EF04F1D8}"/>
              </a:ext>
            </a:extLst>
          </p:cNvPr>
          <p:cNvCxnSpPr/>
          <p:nvPr/>
        </p:nvCxnSpPr>
        <p:spPr bwMode="auto">
          <a:xfrm flipH="1">
            <a:off x="7414781" y="2809068"/>
            <a:ext cx="3238500" cy="0"/>
          </a:xfrm>
          <a:prstGeom prst="line">
            <a:avLst/>
          </a:prstGeom>
          <a:ln>
            <a:solidFill>
              <a:srgbClr val="719500"/>
            </a:solidFill>
            <a:prstDash val="dash"/>
            <a:headEnd type="oval" w="lg" len="lg"/>
            <a:tailEnd type="oval" w="lg" len="lg"/>
          </a:ln>
          <a:effectLst>
            <a:glow rad="63500">
              <a:schemeClr val="accent6">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4" name="Straight Connector 53">
            <a:extLst>
              <a:ext uri="{FF2B5EF4-FFF2-40B4-BE49-F238E27FC236}">
                <a16:creationId xmlns:a16="http://schemas.microsoft.com/office/drawing/2014/main" id="{E9934D15-EF00-4754-96F1-D67923D79143}"/>
              </a:ext>
            </a:extLst>
          </p:cNvPr>
          <p:cNvCxnSpPr>
            <a:cxnSpLocks/>
          </p:cNvCxnSpPr>
          <p:nvPr/>
        </p:nvCxnSpPr>
        <p:spPr bwMode="auto">
          <a:xfrm flipH="1">
            <a:off x="4735286" y="2809068"/>
            <a:ext cx="2688567" cy="0"/>
          </a:xfrm>
          <a:prstGeom prst="line">
            <a:avLst/>
          </a:prstGeom>
          <a:ln>
            <a:solidFill>
              <a:srgbClr val="719500"/>
            </a:solidFill>
            <a:prstDash val="dash"/>
            <a:headEnd type="oval" w="lg" len="lg"/>
            <a:tailEnd type="oval" w="lg" len="lg"/>
          </a:ln>
          <a:effectLst>
            <a:glow rad="63500">
              <a:schemeClr val="accent6">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6" name="Straight Connector 55">
            <a:extLst>
              <a:ext uri="{FF2B5EF4-FFF2-40B4-BE49-F238E27FC236}">
                <a16:creationId xmlns:a16="http://schemas.microsoft.com/office/drawing/2014/main" id="{1CA1DE5A-2C24-64A4-7D15-5CCBADFD2516}"/>
              </a:ext>
            </a:extLst>
          </p:cNvPr>
          <p:cNvCxnSpPr>
            <a:cxnSpLocks/>
          </p:cNvCxnSpPr>
          <p:nvPr/>
        </p:nvCxnSpPr>
        <p:spPr bwMode="auto">
          <a:xfrm flipH="1">
            <a:off x="2689936" y="2810883"/>
            <a:ext cx="2027435" cy="0"/>
          </a:xfrm>
          <a:prstGeom prst="line">
            <a:avLst/>
          </a:prstGeom>
          <a:ln>
            <a:solidFill>
              <a:srgbClr val="719500"/>
            </a:solidFill>
            <a:prstDash val="dash"/>
            <a:headEnd type="oval" w="lg" len="lg"/>
            <a:tailEnd type="oval" w="lg" len="lg"/>
          </a:ln>
          <a:effectLst>
            <a:glow rad="63500">
              <a:schemeClr val="accent6">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59" name="TextBox 58">
            <a:extLst>
              <a:ext uri="{FF2B5EF4-FFF2-40B4-BE49-F238E27FC236}">
                <a16:creationId xmlns:a16="http://schemas.microsoft.com/office/drawing/2014/main" id="{751442DF-9BD1-C25D-1316-4F9F9C55A956}"/>
              </a:ext>
            </a:extLst>
          </p:cNvPr>
          <p:cNvSpPr txBox="1"/>
          <p:nvPr/>
        </p:nvSpPr>
        <p:spPr>
          <a:xfrm>
            <a:off x="9905921" y="5002437"/>
            <a:ext cx="1905159" cy="553998"/>
          </a:xfrm>
          <a:prstGeom prst="rect">
            <a:avLst/>
          </a:prstGeom>
          <a:noFill/>
        </p:spPr>
        <p:txBody>
          <a:bodyPr wrap="square" rtlCol="0">
            <a:spAutoFit/>
          </a:bodyPr>
          <a:lstStyle/>
          <a:p>
            <a:pPr algn="ctr"/>
            <a:r>
              <a:rPr lang="en-US" sz="1500" dirty="0"/>
              <a:t>Light Structures Pre-Detonation</a:t>
            </a:r>
          </a:p>
        </p:txBody>
      </p:sp>
      <p:sp>
        <p:nvSpPr>
          <p:cNvPr id="60" name="TextBox 59">
            <a:extLst>
              <a:ext uri="{FF2B5EF4-FFF2-40B4-BE49-F238E27FC236}">
                <a16:creationId xmlns:a16="http://schemas.microsoft.com/office/drawing/2014/main" id="{18B98127-B09F-907D-5CCC-E91ED1734240}"/>
              </a:ext>
            </a:extLst>
          </p:cNvPr>
          <p:cNvSpPr txBox="1"/>
          <p:nvPr/>
        </p:nvSpPr>
        <p:spPr>
          <a:xfrm>
            <a:off x="9927386" y="1936157"/>
            <a:ext cx="713400" cy="323165"/>
          </a:xfrm>
          <a:prstGeom prst="rect">
            <a:avLst/>
          </a:prstGeom>
          <a:noFill/>
          <a:effectLst>
            <a:glow rad="63500">
              <a:schemeClr val="accent6">
                <a:satMod val="175000"/>
                <a:alpha val="40000"/>
              </a:schemeClr>
            </a:glow>
          </a:effectLst>
        </p:spPr>
        <p:txBody>
          <a:bodyPr wrap="none" rtlCol="0">
            <a:spAutoFit/>
          </a:bodyPr>
          <a:lstStyle/>
          <a:p>
            <a:r>
              <a:rPr lang="en-US" sz="1500" b="1" dirty="0">
                <a:solidFill>
                  <a:srgbClr val="719500"/>
                </a:solidFill>
              </a:rPr>
              <a:t>Wood</a:t>
            </a:r>
          </a:p>
        </p:txBody>
      </p:sp>
      <p:sp>
        <p:nvSpPr>
          <p:cNvPr id="61" name="TextBox 60">
            <a:extLst>
              <a:ext uri="{FF2B5EF4-FFF2-40B4-BE49-F238E27FC236}">
                <a16:creationId xmlns:a16="http://schemas.microsoft.com/office/drawing/2014/main" id="{DBC9381A-A5F1-2B0C-EA4A-058DECEF6423}"/>
              </a:ext>
            </a:extLst>
          </p:cNvPr>
          <p:cNvSpPr txBox="1"/>
          <p:nvPr/>
        </p:nvSpPr>
        <p:spPr>
          <a:xfrm>
            <a:off x="9958029" y="3483529"/>
            <a:ext cx="667170" cy="323165"/>
          </a:xfrm>
          <a:prstGeom prst="rect">
            <a:avLst/>
          </a:prstGeom>
          <a:noFill/>
          <a:effectLst>
            <a:glow rad="63500">
              <a:schemeClr val="accent6">
                <a:satMod val="175000"/>
                <a:alpha val="40000"/>
              </a:schemeClr>
            </a:glow>
          </a:effectLst>
        </p:spPr>
        <p:txBody>
          <a:bodyPr wrap="none" rtlCol="0">
            <a:spAutoFit/>
          </a:bodyPr>
          <a:lstStyle/>
          <a:p>
            <a:r>
              <a:rPr lang="en-US" sz="1500" b="1" dirty="0">
                <a:solidFill>
                  <a:schemeClr val="accent1"/>
                </a:solidFill>
              </a:rPr>
              <a:t>Brick</a:t>
            </a:r>
          </a:p>
        </p:txBody>
      </p:sp>
      <p:sp>
        <p:nvSpPr>
          <p:cNvPr id="62" name="Rectangle: Rounded Corners 61">
            <a:extLst>
              <a:ext uri="{FF2B5EF4-FFF2-40B4-BE49-F238E27FC236}">
                <a16:creationId xmlns:a16="http://schemas.microsoft.com/office/drawing/2014/main" id="{CDD92567-6175-D2E5-2723-6647CF91F4FD}"/>
              </a:ext>
            </a:extLst>
          </p:cNvPr>
          <p:cNvSpPr/>
          <p:nvPr/>
        </p:nvSpPr>
        <p:spPr bwMode="auto">
          <a:xfrm>
            <a:off x="9755778" y="1811210"/>
            <a:ext cx="2283823" cy="3900715"/>
          </a:xfrm>
          <a:prstGeom prst="roundRect">
            <a:avLst/>
          </a:prstGeom>
          <a:noFill/>
          <a:ln w="34925" cap="flat" cmpd="sng" algn="ctr">
            <a:solidFill>
              <a:schemeClr val="tx1"/>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805624" fontAlgn="base">
              <a:spcBef>
                <a:spcPct val="0"/>
              </a:spcBef>
              <a:spcAft>
                <a:spcPct val="0"/>
              </a:spcAft>
            </a:pPr>
            <a:endParaRPr lang="en-US" sz="2000">
              <a:latin typeface="Times New Roman" pitchFamily="18" charset="0"/>
            </a:endParaRPr>
          </a:p>
        </p:txBody>
      </p:sp>
    </p:spTree>
    <p:extLst>
      <p:ext uri="{BB962C8B-B14F-4D97-AF65-F5344CB8AC3E}">
        <p14:creationId xmlns:p14="http://schemas.microsoft.com/office/powerpoint/2010/main" val="2623064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up)">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up)">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par>
                                <p:cTn id="24" presetID="22" presetClass="entr" presetSubtype="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22" presetClass="entr" presetSubtype="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par>
                                <p:cTn id="60" presetID="22" presetClass="entr" presetSubtype="2" fill="hold"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right)">
                                      <p:cBhvr>
                                        <p:cTn id="62" dur="500"/>
                                        <p:tgtEl>
                                          <p:spTgt spid="49"/>
                                        </p:tgtEl>
                                      </p:cBhvr>
                                    </p:animEffect>
                                  </p:childTnLst>
                                </p:cTn>
                              </p:par>
                              <p:par>
                                <p:cTn id="63" presetID="22" presetClass="entr" presetSubtype="2"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wipe(right)">
                                      <p:cBhvr>
                                        <p:cTn id="65" dur="500"/>
                                        <p:tgtEl>
                                          <p:spTgt spid="51"/>
                                        </p:tgtEl>
                                      </p:cBhvr>
                                    </p:animEffect>
                                  </p:childTnLst>
                                </p:cTn>
                              </p:par>
                              <p:par>
                                <p:cTn id="66" presetID="22" presetClass="entr" presetSubtype="2"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right)">
                                      <p:cBhvr>
                                        <p:cTn id="68" dur="500"/>
                                        <p:tgtEl>
                                          <p:spTgt spid="53"/>
                                        </p:tgtEl>
                                      </p:cBhvr>
                                    </p:animEffect>
                                  </p:childTnLst>
                                </p:cTn>
                              </p:par>
                              <p:par>
                                <p:cTn id="69" presetID="22" presetClass="entr" presetSubtype="2"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right)">
                                      <p:cBhvr>
                                        <p:cTn id="71" dur="500"/>
                                        <p:tgtEl>
                                          <p:spTgt spid="54"/>
                                        </p:tgtEl>
                                      </p:cBhvr>
                                    </p:animEffect>
                                  </p:childTnLst>
                                </p:cTn>
                              </p:par>
                              <p:par>
                                <p:cTn id="72" presetID="22" presetClass="entr" presetSubtype="2"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right)">
                                      <p:cBhvr>
                                        <p:cTn id="7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9" grpId="0"/>
      <p:bldP spid="60" grpId="0"/>
      <p:bldP spid="61" grpId="0"/>
      <p:bldP spid="6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75C5-E92C-4ECE-8627-36B58A57F1F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BA7B699-81A6-429D-A354-DA0FD10BF81A}"/>
              </a:ext>
            </a:extLst>
          </p:cNvPr>
          <p:cNvPicPr>
            <a:picLocks noChangeAspect="1"/>
          </p:cNvPicPr>
          <p:nvPr/>
        </p:nvPicPr>
        <p:blipFill>
          <a:blip r:embed="rId2"/>
          <a:stretch>
            <a:fillRect/>
          </a:stretch>
        </p:blipFill>
        <p:spPr>
          <a:xfrm>
            <a:off x="1144858" y="250902"/>
            <a:ext cx="9902283" cy="6356195"/>
          </a:xfrm>
          <a:prstGeom prst="rect">
            <a:avLst/>
          </a:prstGeom>
        </p:spPr>
      </p:pic>
    </p:spTree>
    <p:extLst>
      <p:ext uri="{BB962C8B-B14F-4D97-AF65-F5344CB8AC3E}">
        <p14:creationId xmlns:p14="http://schemas.microsoft.com/office/powerpoint/2010/main" val="2547025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3B13E-5A7A-F257-F95B-B6A59E861962}"/>
              </a:ext>
            </a:extLst>
          </p:cNvPr>
          <p:cNvSpPr>
            <a:spLocks noGrp="1"/>
          </p:cNvSpPr>
          <p:nvPr>
            <p:ph type="title"/>
          </p:nvPr>
        </p:nvSpPr>
        <p:spPr>
          <a:xfrm>
            <a:off x="609600" y="380021"/>
            <a:ext cx="4046869" cy="817951"/>
          </a:xfrm>
        </p:spPr>
        <p:txBody>
          <a:bodyPr/>
          <a:lstStyle/>
          <a:p>
            <a:r>
              <a:rPr lang="en-US" dirty="0"/>
              <a:t>Expanded number of Yields and HOBs</a:t>
            </a:r>
          </a:p>
        </p:txBody>
      </p:sp>
      <p:sp>
        <p:nvSpPr>
          <p:cNvPr id="4" name="TextBox 3">
            <a:extLst>
              <a:ext uri="{FF2B5EF4-FFF2-40B4-BE49-F238E27FC236}">
                <a16:creationId xmlns:a16="http://schemas.microsoft.com/office/drawing/2014/main" id="{C4DF3A8E-C106-BC35-CBD1-19206BA056A7}"/>
              </a:ext>
            </a:extLst>
          </p:cNvPr>
          <p:cNvSpPr txBox="1"/>
          <p:nvPr/>
        </p:nvSpPr>
        <p:spPr>
          <a:xfrm>
            <a:off x="373856" y="1763733"/>
            <a:ext cx="5722144" cy="2677656"/>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FranklinGothic-Book"/>
              </a:rPr>
              <a:t>100 kT Air burst, 5000 ft</a:t>
            </a:r>
            <a:endParaRPr lang="en-US" sz="2800" dirty="0"/>
          </a:p>
          <a:p>
            <a:pPr marL="457200" indent="-457200">
              <a:buFont typeface="Arial" panose="020B0604020202020204" pitchFamily="34" charset="0"/>
              <a:buChar char="•"/>
            </a:pPr>
            <a:r>
              <a:rPr lang="en-US" sz="2800" dirty="0">
                <a:latin typeface="FranklinGothic-Book"/>
              </a:rPr>
              <a:t>100 kT Air burst, 1000 ft </a:t>
            </a:r>
          </a:p>
          <a:p>
            <a:pPr marL="457200" indent="-457200">
              <a:buFont typeface="Arial" panose="020B0604020202020204" pitchFamily="34" charset="0"/>
              <a:buChar char="•"/>
            </a:pPr>
            <a:r>
              <a:rPr lang="en-US" sz="2800" dirty="0">
                <a:latin typeface="FranklinGothic-Book"/>
              </a:rPr>
              <a:t>100 kT Ground burst</a:t>
            </a:r>
          </a:p>
          <a:p>
            <a:pPr marL="457200" indent="-457200">
              <a:buFont typeface="Arial" panose="020B0604020202020204" pitchFamily="34" charset="0"/>
              <a:buChar char="•"/>
            </a:pPr>
            <a:r>
              <a:rPr lang="en-US" sz="2800" dirty="0">
                <a:latin typeface="FranklinGothic-Book"/>
              </a:rPr>
              <a:t>10 kT Ground burst</a:t>
            </a:r>
          </a:p>
          <a:p>
            <a:pPr marL="457200" indent="-457200">
              <a:buFont typeface="Arial" panose="020B0604020202020204" pitchFamily="34" charset="0"/>
              <a:buChar char="•"/>
            </a:pPr>
            <a:r>
              <a:rPr lang="en-US" sz="2800" dirty="0">
                <a:latin typeface="FranklinGothic-Book"/>
              </a:rPr>
              <a:t>1.0 kT Ground burst</a:t>
            </a:r>
          </a:p>
          <a:p>
            <a:pPr marL="457200" indent="-457200" algn="l">
              <a:buFont typeface="Arial" panose="020B0604020202020204" pitchFamily="34" charset="0"/>
              <a:buChar char="•"/>
            </a:pPr>
            <a:r>
              <a:rPr lang="en-US" sz="2800" b="0" i="0" u="none" strike="noStrike" baseline="0" dirty="0">
                <a:latin typeface="FranklinGothic-Book"/>
              </a:rPr>
              <a:t>0.1 kT Ground burst</a:t>
            </a:r>
          </a:p>
        </p:txBody>
      </p:sp>
      <p:pic>
        <p:nvPicPr>
          <p:cNvPr id="6" name="Picture 5" descr="A picture containing chart&#10;&#10;Description automatically generated">
            <a:extLst>
              <a:ext uri="{FF2B5EF4-FFF2-40B4-BE49-F238E27FC236}">
                <a16:creationId xmlns:a16="http://schemas.microsoft.com/office/drawing/2014/main" id="{52C61667-459C-7385-BDA0-A563733978EC}"/>
              </a:ext>
            </a:extLst>
          </p:cNvPr>
          <p:cNvPicPr>
            <a:picLocks noChangeAspect="1"/>
          </p:cNvPicPr>
          <p:nvPr/>
        </p:nvPicPr>
        <p:blipFill>
          <a:blip r:embed="rId2"/>
          <a:stretch>
            <a:fillRect/>
          </a:stretch>
        </p:blipFill>
        <p:spPr>
          <a:xfrm>
            <a:off x="4656469" y="0"/>
            <a:ext cx="7765386" cy="6858000"/>
          </a:xfrm>
          <a:prstGeom prst="rect">
            <a:avLst/>
          </a:prstGeom>
        </p:spPr>
      </p:pic>
      <p:sp>
        <p:nvSpPr>
          <p:cNvPr id="7" name="Right Brace 6">
            <a:extLst>
              <a:ext uri="{FF2B5EF4-FFF2-40B4-BE49-F238E27FC236}">
                <a16:creationId xmlns:a16="http://schemas.microsoft.com/office/drawing/2014/main" id="{41A36568-9FF4-B97C-42DD-6F674A9DF762}"/>
              </a:ext>
            </a:extLst>
          </p:cNvPr>
          <p:cNvSpPr/>
          <p:nvPr/>
        </p:nvSpPr>
        <p:spPr>
          <a:xfrm>
            <a:off x="4600575" y="2314578"/>
            <a:ext cx="335756" cy="76438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719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48E5A1-3B9D-98EB-F69B-BE12CB4EE184}"/>
              </a:ext>
            </a:extLst>
          </p:cNvPr>
          <p:cNvSpPr>
            <a:spLocks noGrp="1"/>
          </p:cNvSpPr>
          <p:nvPr>
            <p:ph type="sldNum" sz="quarter" idx="4"/>
          </p:nvPr>
        </p:nvSpPr>
        <p:spPr/>
        <p:txBody>
          <a:bodyPr/>
          <a:lstStyle/>
          <a:p>
            <a:fld id="{42782948-4DBE-204D-AB9E-B65E067054AE}" type="slidenum">
              <a:rPr lang="en-US" smtClean="0"/>
              <a:pPr/>
              <a:t>19</a:t>
            </a:fld>
            <a:endParaRPr lang="en-US"/>
          </a:p>
        </p:txBody>
      </p:sp>
      <p:sp>
        <p:nvSpPr>
          <p:cNvPr id="4" name="Title 3">
            <a:extLst>
              <a:ext uri="{FF2B5EF4-FFF2-40B4-BE49-F238E27FC236}">
                <a16:creationId xmlns:a16="http://schemas.microsoft.com/office/drawing/2014/main" id="{DC4507CE-27D1-BE70-0B56-1C8F8E179312}"/>
              </a:ext>
            </a:extLst>
          </p:cNvPr>
          <p:cNvSpPr>
            <a:spLocks noGrp="1"/>
          </p:cNvSpPr>
          <p:nvPr>
            <p:ph type="title"/>
          </p:nvPr>
        </p:nvSpPr>
        <p:spPr>
          <a:xfrm>
            <a:off x="783102" y="387420"/>
            <a:ext cx="10363200" cy="523220"/>
          </a:xfrm>
        </p:spPr>
        <p:txBody>
          <a:bodyPr/>
          <a:lstStyle/>
          <a:p>
            <a:r>
              <a:rPr lang="en-US" dirty="0"/>
              <a:t>Comparing Ranges</a:t>
            </a:r>
          </a:p>
        </p:txBody>
      </p:sp>
      <p:pic>
        <p:nvPicPr>
          <p:cNvPr id="5" name="fuzzy yield compare">
            <a:hlinkClick r:id="" action="ppaction://media"/>
            <a:extLst>
              <a:ext uri="{FF2B5EF4-FFF2-40B4-BE49-F238E27FC236}">
                <a16:creationId xmlns:a16="http://schemas.microsoft.com/office/drawing/2014/main" id="{BF7B29C8-0C1D-7FA5-0E80-0AE4EB606464}"/>
              </a:ext>
            </a:extLst>
          </p:cNvPr>
          <p:cNvPicPr>
            <a:picLocks noChangeAspect="1"/>
          </p:cNvPicPr>
          <p:nvPr>
            <a:videoFile r:link="rId1"/>
            <p:extLst>
              <p:ext uri="{DAA4B4D4-6D71-4841-9C94-3DE7FCFB9230}">
                <p14:media xmlns:p14="http://schemas.microsoft.com/office/powerpoint/2010/main" r:embed="rId2">
                  <p14:trim end="32458.6666"/>
                </p14:media>
              </p:ext>
            </p:extLst>
          </p:nvPr>
        </p:nvPicPr>
        <p:blipFill>
          <a:blip r:embed="rId5"/>
          <a:stretch>
            <a:fillRect/>
          </a:stretch>
        </p:blipFill>
        <p:spPr>
          <a:xfrm>
            <a:off x="1518121" y="1146462"/>
            <a:ext cx="9155759" cy="5146345"/>
          </a:xfrm>
          <a:prstGeom prst="rect">
            <a:avLst/>
          </a:prstGeom>
        </p:spPr>
      </p:pic>
    </p:spTree>
    <p:extLst>
      <p:ext uri="{BB962C8B-B14F-4D97-AF65-F5344CB8AC3E}">
        <p14:creationId xmlns:p14="http://schemas.microsoft.com/office/powerpoint/2010/main" val="4019744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821C9C-4330-B8C0-5E04-FA2333162017}"/>
              </a:ext>
            </a:extLst>
          </p:cNvPr>
          <p:cNvPicPr>
            <a:picLocks noChangeAspect="1"/>
          </p:cNvPicPr>
          <p:nvPr/>
        </p:nvPicPr>
        <p:blipFill>
          <a:blip r:embed="rId3"/>
          <a:stretch>
            <a:fillRect/>
          </a:stretch>
        </p:blipFill>
        <p:spPr>
          <a:xfrm>
            <a:off x="9015322" y="1990091"/>
            <a:ext cx="3103328" cy="4006033"/>
          </a:xfrm>
          <a:prstGeom prst="rect">
            <a:avLst/>
          </a:prstGeom>
          <a:ln>
            <a:noFill/>
          </a:ln>
          <a:effectLst>
            <a:outerShdw blurRad="292100" dist="139700" dir="2700000" algn="tl" rotWithShape="0">
              <a:srgbClr val="333333">
                <a:alpha val="65000"/>
              </a:srgbClr>
            </a:outerShdw>
          </a:effectLst>
        </p:spPr>
      </p:pic>
      <p:sp>
        <p:nvSpPr>
          <p:cNvPr id="4098" name="Title 2"/>
          <p:cNvSpPr>
            <a:spLocks noGrp="1"/>
          </p:cNvSpPr>
          <p:nvPr>
            <p:ph type="title"/>
          </p:nvPr>
        </p:nvSpPr>
        <p:spPr>
          <a:xfrm>
            <a:off x="107912" y="243847"/>
            <a:ext cx="11841764" cy="545306"/>
          </a:xfrm>
        </p:spPr>
        <p:txBody>
          <a:bodyPr>
            <a:noAutofit/>
          </a:bodyPr>
          <a:lstStyle/>
          <a:p>
            <a:pPr algn="ctr" eaLnBrk="1" hangingPunct="1"/>
            <a:r>
              <a:rPr lang="en-US" altLang="en-US" sz="3200" b="1" dirty="0">
                <a:solidFill>
                  <a:srgbClr val="0F4F97"/>
                </a:solidFill>
                <a:latin typeface="+mn-lt"/>
              </a:rPr>
              <a:t>Guidance for Response to a Nuclear Detonation</a:t>
            </a:r>
          </a:p>
        </p:txBody>
      </p:sp>
      <p:pic>
        <p:nvPicPr>
          <p:cNvPr id="4" name="Picture 3" descr="PGfRNDv2.jpg">
            <a:hlinkClick r:id="rId4" action="ppaction://hlinkfile"/>
          </p:cNvPr>
          <p:cNvPicPr>
            <a:picLocks noChangeAspect="1"/>
          </p:cNvPicPr>
          <p:nvPr/>
        </p:nvPicPr>
        <p:blipFill>
          <a:blip r:embed="rId5"/>
          <a:stretch>
            <a:fillRect/>
          </a:stretch>
        </p:blipFill>
        <p:spPr>
          <a:xfrm>
            <a:off x="7141644" y="1008401"/>
            <a:ext cx="1735315" cy="2286000"/>
          </a:xfrm>
          <a:prstGeom prst="rect">
            <a:avLst/>
          </a:prstGeom>
          <a:ln>
            <a:noFill/>
          </a:ln>
          <a:effectLst>
            <a:outerShdw blurRad="292100" dist="139700" dir="2700000" algn="tl" rotWithShape="0">
              <a:srgbClr val="333333">
                <a:alpha val="65000"/>
              </a:srgbClr>
            </a:outerShdw>
          </a:effectLst>
        </p:spPr>
      </p:pic>
      <p:pic>
        <p:nvPicPr>
          <p:cNvPr id="10" name="Picture 2">
            <a:hlinkClick r:id="rId6" action="ppaction://hlinkfile"/>
          </p:cNvPr>
          <p:cNvPicPr>
            <a:picLocks noChangeAspect="1" noChangeArrowheads="1"/>
          </p:cNvPicPr>
          <p:nvPr/>
        </p:nvPicPr>
        <p:blipFill>
          <a:blip r:embed="rId7"/>
          <a:srcRect/>
          <a:stretch>
            <a:fillRect/>
          </a:stretch>
        </p:blipFill>
        <p:spPr bwMode="auto">
          <a:xfrm>
            <a:off x="1435228" y="3710124"/>
            <a:ext cx="1713766" cy="2286000"/>
          </a:xfrm>
          <a:prstGeom prst="rect">
            <a:avLst/>
          </a:prstGeom>
          <a:ln>
            <a:noFill/>
          </a:ln>
          <a:effectLst>
            <a:outerShdw blurRad="292100" dist="139700" dir="2700000" algn="tl" rotWithShape="0">
              <a:srgbClr val="333333">
                <a:alpha val="65000"/>
              </a:srgbClr>
            </a:outerShdw>
          </a:effectLst>
        </p:spPr>
      </p:pic>
      <p:pic>
        <p:nvPicPr>
          <p:cNvPr id="11" name="Picture 1"/>
          <p:cNvPicPr>
            <a:picLocks noChangeAspect="1" noChangeArrowheads="1"/>
          </p:cNvPicPr>
          <p:nvPr/>
        </p:nvPicPr>
        <p:blipFill>
          <a:blip r:embed="rId8"/>
          <a:srcRect/>
          <a:stretch>
            <a:fillRect/>
          </a:stretch>
        </p:blipFill>
        <p:spPr bwMode="auto">
          <a:xfrm>
            <a:off x="1154401" y="4836690"/>
            <a:ext cx="860226" cy="1159435"/>
          </a:xfrm>
          <a:prstGeom prst="rect">
            <a:avLst/>
          </a:prstGeom>
          <a:ln>
            <a:noFill/>
          </a:ln>
          <a:effectLst>
            <a:outerShdw blurRad="292100" dist="139700" dir="2700000" algn="tl" rotWithShape="0">
              <a:srgbClr val="333333">
                <a:alpha val="65000"/>
              </a:srgbClr>
            </a:outerShdw>
          </a:effectLst>
        </p:spPr>
      </p:pic>
      <p:pic>
        <p:nvPicPr>
          <p:cNvPr id="12" name="Picture 11">
            <a:hlinkClick r:id="rId9" action="ppaction://hlinkfile"/>
          </p:cNvPr>
          <p:cNvPicPr>
            <a:picLocks noChangeAspect="1"/>
          </p:cNvPicPr>
          <p:nvPr/>
        </p:nvPicPr>
        <p:blipFill>
          <a:blip r:embed="rId10"/>
          <a:stretch>
            <a:fillRect/>
          </a:stretch>
        </p:blipFill>
        <p:spPr>
          <a:xfrm>
            <a:off x="2682697" y="1008401"/>
            <a:ext cx="1841863" cy="2286000"/>
          </a:xfrm>
          <a:prstGeom prst="rect">
            <a:avLst/>
          </a:prstGeom>
          <a:ln>
            <a:noFill/>
          </a:ln>
          <a:effectLst>
            <a:outerShdw blurRad="292100" dist="139700" dir="2700000" algn="tl" rotWithShape="0">
              <a:srgbClr val="333333">
                <a:alpha val="65000"/>
              </a:srgbClr>
            </a:outerShdw>
          </a:effectLst>
        </p:spPr>
      </p:pic>
      <p:pic>
        <p:nvPicPr>
          <p:cNvPr id="13" name="Picture 12" descr="NCRP 165 - Cover.jpg">
            <a:hlinkClick r:id="rId11"/>
          </p:cNvPr>
          <p:cNvPicPr>
            <a:picLocks noChangeAspect="1"/>
          </p:cNvPicPr>
          <p:nvPr/>
        </p:nvPicPr>
        <p:blipFill>
          <a:blip r:embed="rId12"/>
          <a:stretch>
            <a:fillRect/>
          </a:stretch>
        </p:blipFill>
        <p:spPr>
          <a:xfrm>
            <a:off x="6129609" y="3710125"/>
            <a:ext cx="1485536" cy="2286000"/>
          </a:xfrm>
          <a:prstGeom prst="rect">
            <a:avLst/>
          </a:prstGeom>
          <a:ln>
            <a:noFill/>
          </a:ln>
          <a:effectLst>
            <a:outerShdw blurRad="292100" dist="139700" dir="2700000" algn="tl" rotWithShape="0">
              <a:srgbClr val="333333">
                <a:alpha val="65000"/>
              </a:srgbClr>
            </a:outerShdw>
          </a:effectLst>
        </p:spPr>
      </p:pic>
      <p:pic>
        <p:nvPicPr>
          <p:cNvPr id="14" name="Picture 13" descr="Disaster Med Cover.png">
            <a:hlinkClick r:id="rId13" action="ppaction://hlinkfile"/>
          </p:cNvPr>
          <p:cNvPicPr>
            <a:picLocks noChangeAspect="1"/>
          </p:cNvPicPr>
          <p:nvPr/>
        </p:nvPicPr>
        <p:blipFill>
          <a:blip r:embed="rId14"/>
          <a:stretch>
            <a:fillRect/>
          </a:stretch>
        </p:blipFill>
        <p:spPr>
          <a:xfrm>
            <a:off x="3871459" y="3710124"/>
            <a:ext cx="1706239" cy="2286000"/>
          </a:xfrm>
          <a:prstGeom prst="rect">
            <a:avLst/>
          </a:prstGeom>
          <a:ln>
            <a:noFill/>
          </a:ln>
          <a:effectLst>
            <a:outerShdw blurRad="292100" dist="139700" dir="2700000" algn="tl" rotWithShape="0">
              <a:srgbClr val="333333">
                <a:alpha val="65000"/>
              </a:srgbClr>
            </a:outerShdw>
          </a:effectLst>
        </p:spPr>
      </p:pic>
      <p:pic>
        <p:nvPicPr>
          <p:cNvPr id="11274" name="Picture 10">
            <a:hlinkClick r:id="rId15"/>
          </p:cNvPr>
          <p:cNvPicPr>
            <a:picLocks noChangeAspect="1" noChangeArrowheads="1"/>
          </p:cNvPicPr>
          <p:nvPr/>
        </p:nvPicPr>
        <p:blipFill>
          <a:blip r:embed="rId16"/>
          <a:stretch>
            <a:fillRect/>
          </a:stretch>
        </p:blipFill>
        <p:spPr bwMode="auto">
          <a:xfrm>
            <a:off x="4950837" y="1008401"/>
            <a:ext cx="176453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17" action="ppaction://hlinkfile"/>
          </p:cNvPr>
          <p:cNvPicPr>
            <a:picLocks noChangeAspect="1"/>
          </p:cNvPicPr>
          <p:nvPr/>
        </p:nvPicPr>
        <p:blipFill>
          <a:blip r:embed="rId18"/>
          <a:stretch>
            <a:fillRect/>
          </a:stretch>
        </p:blipFill>
        <p:spPr>
          <a:xfrm>
            <a:off x="518542" y="987595"/>
            <a:ext cx="1773569" cy="2286000"/>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15C7E3D0-6963-4295-AD78-3473F0B4A386}"/>
              </a:ext>
            </a:extLst>
          </p:cNvPr>
          <p:cNvCxnSpPr/>
          <p:nvPr/>
        </p:nvCxnSpPr>
        <p:spPr>
          <a:xfrm>
            <a:off x="8009301" y="2130595"/>
            <a:ext cx="2005032" cy="11430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4857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FE52C-40E7-C9A7-C1F0-E8AE002363CF}"/>
              </a:ext>
            </a:extLst>
          </p:cNvPr>
          <p:cNvSpPr>
            <a:spLocks noGrp="1"/>
          </p:cNvSpPr>
          <p:nvPr>
            <p:ph type="ctrTitle"/>
          </p:nvPr>
        </p:nvSpPr>
        <p:spPr/>
        <p:txBody>
          <a:bodyPr/>
          <a:lstStyle/>
          <a:p>
            <a:r>
              <a:rPr lang="en-US" dirty="0"/>
              <a:t>Thermal Effects</a:t>
            </a:r>
          </a:p>
        </p:txBody>
      </p:sp>
      <p:sp>
        <p:nvSpPr>
          <p:cNvPr id="5" name="Text Placeholder 4">
            <a:extLst>
              <a:ext uri="{FF2B5EF4-FFF2-40B4-BE49-F238E27FC236}">
                <a16:creationId xmlns:a16="http://schemas.microsoft.com/office/drawing/2014/main" id="{F5930492-004D-19C5-487D-6059705DD957}"/>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8F43C3B0-D9C6-76AE-F1B2-CF1889EFE29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5218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fontAlgn="base">
              <a:spcBef>
                <a:spcPct val="0"/>
              </a:spcBef>
              <a:spcAft>
                <a:spcPct val="0"/>
              </a:spcAft>
              <a:defRPr/>
            </a:pPr>
            <a:r>
              <a:rPr lang="en-US"/>
              <a:t>Visual 1.</a:t>
            </a:r>
            <a:fld id="{167A036F-738C-4416-983E-5B04119587A4}" type="slidenum">
              <a:rPr lang="en-US"/>
              <a:pPr fontAlgn="base">
                <a:spcBef>
                  <a:spcPct val="0"/>
                </a:spcBef>
                <a:spcAft>
                  <a:spcPct val="0"/>
                </a:spcAft>
                <a:defRPr/>
              </a:pPr>
              <a:t>21</a:t>
            </a:fld>
            <a:endParaRPr lang="en-US"/>
          </a:p>
        </p:txBody>
      </p:sp>
      <p:sp>
        <p:nvSpPr>
          <p:cNvPr id="2" name="Title 1"/>
          <p:cNvSpPr>
            <a:spLocks noGrp="1"/>
          </p:cNvSpPr>
          <p:nvPr>
            <p:ph type="title" idx="4294967295"/>
          </p:nvPr>
        </p:nvSpPr>
        <p:spPr>
          <a:xfrm>
            <a:off x="385532" y="456956"/>
            <a:ext cx="11425469" cy="469115"/>
          </a:xfrm>
          <a:prstGeom prst="rect">
            <a:avLst/>
          </a:prstGeom>
        </p:spPr>
        <p:txBody>
          <a:bodyPr/>
          <a:lstStyle/>
          <a:p>
            <a:r>
              <a:rPr lang="en-US"/>
              <a:t>Thermal Impacts</a:t>
            </a:r>
          </a:p>
        </p:txBody>
      </p:sp>
      <p:sp>
        <p:nvSpPr>
          <p:cNvPr id="3" name="Text Placeholder 2"/>
          <p:cNvSpPr>
            <a:spLocks noGrp="1"/>
          </p:cNvSpPr>
          <p:nvPr>
            <p:ph sz="quarter" idx="20"/>
          </p:nvPr>
        </p:nvSpPr>
        <p:spPr>
          <a:xfrm>
            <a:off x="558526" y="3858382"/>
            <a:ext cx="8137951" cy="2428118"/>
          </a:xfrm>
        </p:spPr>
        <p:txBody>
          <a:bodyPr>
            <a:normAutofit/>
          </a:bodyPr>
          <a:lstStyle/>
          <a:p>
            <a:pPr marL="342872" indent="-342872">
              <a:lnSpc>
                <a:spcPct val="85000"/>
              </a:lnSpc>
              <a:spcBef>
                <a:spcPts val="1500"/>
              </a:spcBef>
            </a:pPr>
            <a:r>
              <a:rPr lang="en-US" b="0" dirty="0"/>
              <a:t>Initial Heat Pulse (1% of energy) occurs within a fraction of a second, too fast to avoid or even blink!</a:t>
            </a:r>
          </a:p>
          <a:p>
            <a:pPr marL="342872" indent="-342872">
              <a:lnSpc>
                <a:spcPct val="85000"/>
              </a:lnSpc>
              <a:spcBef>
                <a:spcPts val="1500"/>
              </a:spcBef>
            </a:pPr>
            <a:r>
              <a:rPr lang="en-US" b="0" dirty="0"/>
              <a:t>The second, slower heat pulse occurs over several seconds and deposits 99% of the heat energy  </a:t>
            </a:r>
          </a:p>
          <a:p>
            <a:pPr marL="342872" indent="-342872">
              <a:lnSpc>
                <a:spcPct val="85000"/>
              </a:lnSpc>
              <a:spcBef>
                <a:spcPts val="1500"/>
              </a:spcBef>
            </a:pPr>
            <a:r>
              <a:rPr lang="en-US" b="0" dirty="0"/>
              <a:t>This accounted for most of the skin burns in Japan</a:t>
            </a:r>
          </a:p>
        </p:txBody>
      </p:sp>
      <p:pic>
        <p:nvPicPr>
          <p:cNvPr id="7" name="Picture 5" descr="G-BT19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15" y="1135493"/>
            <a:ext cx="3414982" cy="24380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G-BT21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902" y="1106914"/>
            <a:ext cx="3015297" cy="45513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5"/>
          <p:cNvSpPr txBox="1">
            <a:spLocks noChangeArrowheads="1"/>
          </p:cNvSpPr>
          <p:nvPr/>
        </p:nvSpPr>
        <p:spPr bwMode="auto">
          <a:xfrm>
            <a:off x="8856665" y="5706663"/>
            <a:ext cx="2890535" cy="60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67">
                <a:solidFill>
                  <a:srgbClr val="333399"/>
                </a:solidFill>
                <a:latin typeface="Arial" pitchFamily="34" charset="0"/>
              </a:rPr>
              <a:t>The pattern is from the dark</a:t>
            </a:r>
          </a:p>
          <a:p>
            <a:r>
              <a:rPr lang="en-US" altLang="en-US" sz="1667">
                <a:solidFill>
                  <a:srgbClr val="333399"/>
                </a:solidFill>
                <a:latin typeface="Arial" pitchFamily="34" charset="0"/>
              </a:rPr>
              <a:t>colored areas on her kimono</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7498" y="1106914"/>
            <a:ext cx="4321423" cy="2438003"/>
          </a:xfrm>
          <a:prstGeom prst="rect">
            <a:avLst/>
          </a:prstGeom>
        </p:spPr>
      </p:pic>
      <p:sp>
        <p:nvSpPr>
          <p:cNvPr id="13" name="TextBox 12"/>
          <p:cNvSpPr txBox="1"/>
          <p:nvPr/>
        </p:nvSpPr>
        <p:spPr>
          <a:xfrm>
            <a:off x="717885" y="3504438"/>
            <a:ext cx="2355616" cy="369332"/>
          </a:xfrm>
          <a:prstGeom prst="rect">
            <a:avLst/>
          </a:prstGeom>
          <a:noFill/>
        </p:spPr>
        <p:txBody>
          <a:bodyPr wrap="square" rtlCol="0">
            <a:spAutoFit/>
          </a:bodyPr>
          <a:lstStyle/>
          <a:p>
            <a:r>
              <a:rPr lang="en-US" sz="900">
                <a:solidFill>
                  <a:srgbClr val="808080"/>
                </a:solidFill>
                <a:latin typeface="Arial" panose="020B0604020202020204"/>
              </a:rPr>
              <a:t>Image Credit: Armed Forces Radiobiology Research Institute</a:t>
            </a:r>
          </a:p>
        </p:txBody>
      </p:sp>
    </p:spTree>
    <p:extLst>
      <p:ext uri="{BB962C8B-B14F-4D97-AF65-F5344CB8AC3E}">
        <p14:creationId xmlns:p14="http://schemas.microsoft.com/office/powerpoint/2010/main" val="671078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60579" y="-75857"/>
            <a:ext cx="11361215" cy="956159"/>
          </a:xfrm>
          <a:prstGeom prst="rect">
            <a:avLst/>
          </a:prstGeom>
        </p:spPr>
        <p:txBody>
          <a:bodyPr vert="horz" wrap="square" lIns="0" tIns="94615" rIns="0" bIns="0" rtlCol="0" anchor="b" anchorCtr="0">
            <a:spAutoFit/>
            <a:scene3d>
              <a:camera prst="orthographicFront"/>
              <a:lightRig rig="threePt" dir="t">
                <a:rot lat="0" lon="0" rev="4800000"/>
              </a:lightRig>
            </a:scene3d>
            <a:sp3d prstMaterial="matte">
              <a:bevelT w="50800" h="10160"/>
            </a:sp3d>
          </a:bodyPr>
          <a:lstStyle/>
          <a:p>
            <a:pPr marL="12065" marR="5080">
              <a:lnSpc>
                <a:spcPct val="241326"/>
              </a:lnSpc>
              <a:spcBef>
                <a:spcPts val="745"/>
              </a:spcBef>
            </a:pPr>
            <a:r>
              <a:rPr spc="-10" dirty="0"/>
              <a:t>Prompt</a:t>
            </a:r>
            <a:r>
              <a:rPr spc="-190" dirty="0"/>
              <a:t> </a:t>
            </a:r>
            <a:r>
              <a:rPr lang="en-US" dirty="0"/>
              <a:t>thermal</a:t>
            </a:r>
            <a:r>
              <a:rPr spc="-70" dirty="0"/>
              <a:t> </a:t>
            </a:r>
            <a:r>
              <a:rPr lang="en-US" spc="-70" dirty="0"/>
              <a:t>range </a:t>
            </a:r>
            <a:r>
              <a:rPr spc="-25" dirty="0"/>
              <a:t>not </a:t>
            </a:r>
            <a:r>
              <a:rPr spc="-10" dirty="0"/>
              <a:t>proportional</a:t>
            </a:r>
            <a:r>
              <a:rPr spc="-210" dirty="0"/>
              <a:t> </a:t>
            </a:r>
            <a:r>
              <a:rPr dirty="0"/>
              <a:t>to</a:t>
            </a:r>
            <a:r>
              <a:rPr spc="20" dirty="0"/>
              <a:t> </a:t>
            </a:r>
            <a:r>
              <a:rPr dirty="0"/>
              <a:t>blast</a:t>
            </a:r>
            <a:r>
              <a:rPr spc="-75" dirty="0"/>
              <a:t> </a:t>
            </a:r>
            <a:r>
              <a:rPr spc="-10" dirty="0"/>
              <a:t>effects</a:t>
            </a:r>
            <a:endParaRPr lang="en-US"/>
          </a:p>
        </p:txBody>
      </p:sp>
      <p:sp>
        <p:nvSpPr>
          <p:cNvPr id="3" name="object 3"/>
          <p:cNvSpPr txBox="1"/>
          <p:nvPr/>
        </p:nvSpPr>
        <p:spPr>
          <a:xfrm>
            <a:off x="11120501" y="6485254"/>
            <a:ext cx="152400" cy="229037"/>
          </a:xfrm>
          <a:prstGeom prst="rect">
            <a:avLst/>
          </a:prstGeom>
        </p:spPr>
        <p:txBody>
          <a:bodyPr vert="horz" wrap="square" lIns="0" tIns="0" rIns="0" bIns="0" rtlCol="0" anchor="t">
            <a:spAutoFit/>
          </a:bodyPr>
          <a:lstStyle/>
          <a:p>
            <a:pPr>
              <a:lnSpc>
                <a:spcPct val="135714"/>
              </a:lnSpc>
            </a:pPr>
            <a:r>
              <a:rPr sz="1200" spc="-40">
                <a:solidFill>
                  <a:srgbClr val="888888"/>
                </a:solidFill>
                <a:latin typeface="Calibri"/>
                <a:cs typeface="Calibri"/>
              </a:rPr>
              <a:t>24</a:t>
            </a:r>
            <a:endParaRPr lang="en-US" sz="1200">
              <a:solidFill>
                <a:srgbClr val="000000"/>
              </a:solidFill>
              <a:latin typeface="Calibri"/>
              <a:cs typeface="Calibri"/>
            </a:endParaRPr>
          </a:p>
        </p:txBody>
      </p:sp>
      <p:sp>
        <p:nvSpPr>
          <p:cNvPr id="8" name="object 8"/>
          <p:cNvSpPr txBox="1"/>
          <p:nvPr/>
        </p:nvSpPr>
        <p:spPr>
          <a:xfrm>
            <a:off x="9109709" y="2450784"/>
            <a:ext cx="2712085" cy="702180"/>
          </a:xfrm>
          <a:prstGeom prst="rect">
            <a:avLst/>
          </a:prstGeom>
        </p:spPr>
        <p:txBody>
          <a:bodyPr vert="horz" wrap="square" lIns="0" tIns="10160" rIns="0" bIns="0" rtlCol="0">
            <a:spAutoFit/>
          </a:bodyPr>
          <a:lstStyle/>
          <a:p>
            <a:pPr marL="12699" marR="5080" algn="ctr">
              <a:lnSpc>
                <a:spcPct val="100899"/>
              </a:lnSpc>
              <a:spcBef>
                <a:spcPts val="80"/>
              </a:spcBef>
            </a:pPr>
            <a:r>
              <a:rPr sz="1500">
                <a:solidFill>
                  <a:srgbClr val="FFFFFF"/>
                </a:solidFill>
                <a:latin typeface="Calibri"/>
                <a:cs typeface="Calibri"/>
              </a:rPr>
              <a:t>At</a:t>
            </a:r>
            <a:r>
              <a:rPr sz="1500" spc="60">
                <a:solidFill>
                  <a:srgbClr val="FFFFFF"/>
                </a:solidFill>
                <a:latin typeface="Calibri"/>
                <a:cs typeface="Calibri"/>
              </a:rPr>
              <a:t> </a:t>
            </a:r>
            <a:r>
              <a:rPr sz="1500">
                <a:solidFill>
                  <a:srgbClr val="FFFFFF"/>
                </a:solidFill>
                <a:latin typeface="Calibri"/>
                <a:cs typeface="Calibri"/>
              </a:rPr>
              <a:t>higher</a:t>
            </a:r>
            <a:r>
              <a:rPr sz="1500" spc="-35">
                <a:solidFill>
                  <a:srgbClr val="FFFFFF"/>
                </a:solidFill>
                <a:latin typeface="Calibri"/>
                <a:cs typeface="Calibri"/>
              </a:rPr>
              <a:t> </a:t>
            </a:r>
            <a:r>
              <a:rPr sz="1500">
                <a:solidFill>
                  <a:srgbClr val="FFFFFF"/>
                </a:solidFill>
                <a:latin typeface="Calibri"/>
                <a:cs typeface="Calibri"/>
              </a:rPr>
              <a:t>yields,</a:t>
            </a:r>
            <a:r>
              <a:rPr sz="1500" spc="-90">
                <a:solidFill>
                  <a:srgbClr val="FFFFFF"/>
                </a:solidFill>
                <a:latin typeface="Calibri"/>
                <a:cs typeface="Calibri"/>
              </a:rPr>
              <a:t> </a:t>
            </a:r>
            <a:r>
              <a:rPr sz="1500">
                <a:solidFill>
                  <a:srgbClr val="FFFFFF"/>
                </a:solidFill>
                <a:latin typeface="Calibri"/>
                <a:cs typeface="Calibri"/>
              </a:rPr>
              <a:t>the</a:t>
            </a:r>
            <a:r>
              <a:rPr sz="1500" spc="-5">
                <a:solidFill>
                  <a:srgbClr val="FFFFFF"/>
                </a:solidFill>
                <a:latin typeface="Calibri"/>
                <a:cs typeface="Calibri"/>
              </a:rPr>
              <a:t> </a:t>
            </a:r>
            <a:r>
              <a:rPr sz="1500">
                <a:solidFill>
                  <a:srgbClr val="FFFFFF"/>
                </a:solidFill>
                <a:latin typeface="Calibri"/>
                <a:cs typeface="Calibri"/>
              </a:rPr>
              <a:t>range</a:t>
            </a:r>
            <a:r>
              <a:rPr sz="1500" spc="-5">
                <a:solidFill>
                  <a:srgbClr val="FFFFFF"/>
                </a:solidFill>
                <a:latin typeface="Calibri"/>
                <a:cs typeface="Calibri"/>
              </a:rPr>
              <a:t> </a:t>
            </a:r>
            <a:r>
              <a:rPr sz="1500" spc="-25">
                <a:solidFill>
                  <a:srgbClr val="FFFFFF"/>
                </a:solidFill>
                <a:latin typeface="Calibri"/>
                <a:cs typeface="Calibri"/>
              </a:rPr>
              <a:t>of </a:t>
            </a:r>
            <a:r>
              <a:rPr sz="1500">
                <a:solidFill>
                  <a:srgbClr val="FFFFFF"/>
                </a:solidFill>
                <a:latin typeface="Calibri"/>
                <a:cs typeface="Calibri"/>
              </a:rPr>
              <a:t>thermal</a:t>
            </a:r>
            <a:r>
              <a:rPr sz="1500" spc="40">
                <a:solidFill>
                  <a:srgbClr val="FFFFFF"/>
                </a:solidFill>
                <a:latin typeface="Calibri"/>
                <a:cs typeface="Calibri"/>
              </a:rPr>
              <a:t> </a:t>
            </a:r>
            <a:r>
              <a:rPr sz="1500">
                <a:solidFill>
                  <a:srgbClr val="FFFFFF"/>
                </a:solidFill>
                <a:latin typeface="Calibri"/>
                <a:cs typeface="Calibri"/>
              </a:rPr>
              <a:t>injuries</a:t>
            </a:r>
            <a:r>
              <a:rPr sz="1500" spc="-105">
                <a:solidFill>
                  <a:srgbClr val="FFFFFF"/>
                </a:solidFill>
                <a:latin typeface="Calibri"/>
                <a:cs typeface="Calibri"/>
              </a:rPr>
              <a:t> </a:t>
            </a:r>
            <a:r>
              <a:rPr sz="1500">
                <a:solidFill>
                  <a:srgbClr val="FFFFFF"/>
                </a:solidFill>
                <a:latin typeface="Calibri"/>
                <a:cs typeface="Calibri"/>
              </a:rPr>
              <a:t>extend</a:t>
            </a:r>
            <a:r>
              <a:rPr sz="1500" spc="-50">
                <a:solidFill>
                  <a:srgbClr val="FFFFFF"/>
                </a:solidFill>
                <a:latin typeface="Calibri"/>
                <a:cs typeface="Calibri"/>
              </a:rPr>
              <a:t> </a:t>
            </a:r>
            <a:r>
              <a:rPr sz="1500" spc="-20">
                <a:solidFill>
                  <a:srgbClr val="FFFFFF"/>
                </a:solidFill>
                <a:latin typeface="Calibri"/>
                <a:cs typeface="Calibri"/>
              </a:rPr>
              <a:t>into </a:t>
            </a:r>
            <a:r>
              <a:rPr sz="1500">
                <a:solidFill>
                  <a:srgbClr val="FFFFFF"/>
                </a:solidFill>
                <a:latin typeface="Calibri"/>
                <a:cs typeface="Calibri"/>
              </a:rPr>
              <a:t>the</a:t>
            </a:r>
            <a:r>
              <a:rPr sz="1500" spc="20">
                <a:solidFill>
                  <a:srgbClr val="FFFFFF"/>
                </a:solidFill>
                <a:latin typeface="Calibri"/>
                <a:cs typeface="Calibri"/>
              </a:rPr>
              <a:t> </a:t>
            </a:r>
            <a:r>
              <a:rPr sz="1500">
                <a:solidFill>
                  <a:srgbClr val="FFFFFF"/>
                </a:solidFill>
                <a:latin typeface="Calibri"/>
                <a:cs typeface="Calibri"/>
              </a:rPr>
              <a:t>light</a:t>
            </a:r>
            <a:r>
              <a:rPr sz="1500" spc="-80">
                <a:solidFill>
                  <a:srgbClr val="FFFFFF"/>
                </a:solidFill>
                <a:latin typeface="Calibri"/>
                <a:cs typeface="Calibri"/>
              </a:rPr>
              <a:t> </a:t>
            </a:r>
            <a:r>
              <a:rPr sz="1500">
                <a:solidFill>
                  <a:srgbClr val="FFFFFF"/>
                </a:solidFill>
                <a:latin typeface="Calibri"/>
                <a:cs typeface="Calibri"/>
              </a:rPr>
              <a:t>damage</a:t>
            </a:r>
            <a:r>
              <a:rPr sz="1500" spc="25">
                <a:solidFill>
                  <a:srgbClr val="FFFFFF"/>
                </a:solidFill>
                <a:latin typeface="Calibri"/>
                <a:cs typeface="Calibri"/>
              </a:rPr>
              <a:t> </a:t>
            </a:r>
            <a:r>
              <a:rPr sz="1500" spc="-20">
                <a:solidFill>
                  <a:srgbClr val="FFFFFF"/>
                </a:solidFill>
                <a:latin typeface="Calibri"/>
                <a:cs typeface="Calibri"/>
              </a:rPr>
              <a:t>zone</a:t>
            </a:r>
            <a:endParaRPr sz="1500">
              <a:solidFill>
                <a:srgbClr val="000000"/>
              </a:solidFill>
              <a:latin typeface="Calibri"/>
              <a:cs typeface="Calibri"/>
            </a:endParaRPr>
          </a:p>
        </p:txBody>
      </p:sp>
      <p:pic>
        <p:nvPicPr>
          <p:cNvPr id="10" name="1-10-100kt Fuzzy Compare Thermal">
            <a:hlinkClick r:id="" action="ppaction://media"/>
            <a:extLst>
              <a:ext uri="{FF2B5EF4-FFF2-40B4-BE49-F238E27FC236}">
                <a16:creationId xmlns:a16="http://schemas.microsoft.com/office/drawing/2014/main" id="{9A774541-0A98-6713-DE74-7C477A5A11DE}"/>
              </a:ext>
            </a:extLst>
          </p:cNvPr>
          <p:cNvPicPr>
            <a:picLocks noGrp="1" noChangeAspect="1"/>
          </p:cNvPicPr>
          <p:nvPr>
            <p:ph sz="quarter" idx="20"/>
            <a:videoFile r:link="rId2"/>
            <p:extLst>
              <p:ext uri="{DAA4B4D4-6D71-4841-9C94-3DE7FCFB9230}">
                <p14:media xmlns:p14="http://schemas.microsoft.com/office/powerpoint/2010/main" r:embed="rId1"/>
              </p:ext>
            </p:extLst>
          </p:nvPr>
        </p:nvPicPr>
        <p:blipFill rotWithShape="1">
          <a:blip r:embed="rId5"/>
          <a:srcRect t="13304" b="10265"/>
          <a:stretch>
            <a:fillRect/>
          </a:stretch>
        </p:blipFill>
        <p:spPr>
          <a:xfrm>
            <a:off x="45187" y="1133591"/>
            <a:ext cx="12192000" cy="5249333"/>
          </a:xfrm>
        </p:spPr>
      </p:pic>
      <p:sp>
        <p:nvSpPr>
          <p:cNvPr id="6" name="Speech Bubble: Rectangle with Corners Rounded 5">
            <a:extLst>
              <a:ext uri="{FF2B5EF4-FFF2-40B4-BE49-F238E27FC236}">
                <a16:creationId xmlns:a16="http://schemas.microsoft.com/office/drawing/2014/main" id="{90A39A0F-1095-CC8D-EC0F-B0D0BC48D475}"/>
              </a:ext>
            </a:extLst>
          </p:cNvPr>
          <p:cNvSpPr/>
          <p:nvPr/>
        </p:nvSpPr>
        <p:spPr>
          <a:xfrm>
            <a:off x="9064523" y="1320128"/>
            <a:ext cx="3082291" cy="2963479"/>
          </a:xfrm>
          <a:prstGeom prst="wedgeRoundRectCallout">
            <a:avLst>
              <a:gd name="adj1" fmla="val -62614"/>
              <a:gd name="adj2" fmla="val 3931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FFFF"/>
                </a:solidFill>
                <a:latin typeface="Arial" panose="020B0604020202020204"/>
              </a:rPr>
              <a:t>At higher yields, prompt thermal effects can occur farther than blast injuries</a:t>
            </a:r>
          </a:p>
        </p:txBody>
      </p:sp>
    </p:spTree>
    <p:extLst>
      <p:ext uri="{BB962C8B-B14F-4D97-AF65-F5344CB8AC3E}">
        <p14:creationId xmlns:p14="http://schemas.microsoft.com/office/powerpoint/2010/main" val="1142109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66" fill="hold"/>
                                        <p:tgtEl>
                                          <p:spTgt spid="10"/>
                                        </p:tgtEl>
                                      </p:cBhvr>
                                    </p:cmd>
                                  </p:childTnLst>
                                </p:cTn>
                              </p:par>
                            </p:childTnLst>
                          </p:cTn>
                        </p:par>
                        <p:par>
                          <p:cTn id="7" fill="hold">
                            <p:stCondLst>
                              <p:cond delay="22566"/>
                            </p:stCondLst>
                            <p:childTnLst>
                              <p:par>
                                <p:cTn id="8" presetID="2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elevated_burst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114" y="856677"/>
            <a:ext cx="9806213" cy="559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Slide Number Placeholder 3"/>
          <p:cNvSpPr>
            <a:spLocks noGrp="1"/>
          </p:cNvSpPr>
          <p:nvPr>
            <p:ph type="sldNum" sz="quarter" idx="12"/>
          </p:nvPr>
        </p:nvSpPr>
        <p:spPr>
          <a:xfrm>
            <a:off x="11055779" y="6477000"/>
            <a:ext cx="377686"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63"/>
                </a:solidFill>
                <a:latin typeface="Arial" pitchFamily="34" charset="0"/>
              </a:defRPr>
            </a:lvl1pPr>
            <a:lvl2pPr marL="742890" indent="-285728" eaLnBrk="0" hangingPunct="0">
              <a:defRPr sz="2000">
                <a:solidFill>
                  <a:srgbClr val="000063"/>
                </a:solidFill>
                <a:latin typeface="Arial" pitchFamily="34" charset="0"/>
              </a:defRPr>
            </a:lvl2pPr>
            <a:lvl3pPr marL="1142908" indent="-228582" eaLnBrk="0" hangingPunct="0">
              <a:defRPr sz="2000">
                <a:solidFill>
                  <a:srgbClr val="000063"/>
                </a:solidFill>
                <a:latin typeface="Arial" pitchFamily="34" charset="0"/>
              </a:defRPr>
            </a:lvl3pPr>
            <a:lvl4pPr marL="1600072" indent="-228582" eaLnBrk="0" hangingPunct="0">
              <a:defRPr sz="2000">
                <a:solidFill>
                  <a:srgbClr val="000063"/>
                </a:solidFill>
                <a:latin typeface="Arial" pitchFamily="34" charset="0"/>
              </a:defRPr>
            </a:lvl4pPr>
            <a:lvl5pPr marL="2057236" indent="-228582" eaLnBrk="0" hangingPunct="0">
              <a:defRPr sz="2000">
                <a:solidFill>
                  <a:srgbClr val="000063"/>
                </a:solidFill>
                <a:latin typeface="Arial" pitchFamily="34" charset="0"/>
              </a:defRPr>
            </a:lvl5pPr>
            <a:lvl6pPr marL="2514399" indent="-228582" eaLnBrk="0" fontAlgn="base" hangingPunct="0">
              <a:spcBef>
                <a:spcPct val="0"/>
              </a:spcBef>
              <a:spcAft>
                <a:spcPct val="0"/>
              </a:spcAft>
              <a:defRPr sz="2000">
                <a:solidFill>
                  <a:srgbClr val="000063"/>
                </a:solidFill>
                <a:latin typeface="Arial" pitchFamily="34" charset="0"/>
              </a:defRPr>
            </a:lvl6pPr>
            <a:lvl7pPr marL="2971562" indent="-228582" eaLnBrk="0" fontAlgn="base" hangingPunct="0">
              <a:spcBef>
                <a:spcPct val="0"/>
              </a:spcBef>
              <a:spcAft>
                <a:spcPct val="0"/>
              </a:spcAft>
              <a:defRPr sz="2000">
                <a:solidFill>
                  <a:srgbClr val="000063"/>
                </a:solidFill>
                <a:latin typeface="Arial" pitchFamily="34" charset="0"/>
              </a:defRPr>
            </a:lvl7pPr>
            <a:lvl8pPr marL="3428726" indent="-228582" eaLnBrk="0" fontAlgn="base" hangingPunct="0">
              <a:spcBef>
                <a:spcPct val="0"/>
              </a:spcBef>
              <a:spcAft>
                <a:spcPct val="0"/>
              </a:spcAft>
              <a:defRPr sz="2000">
                <a:solidFill>
                  <a:srgbClr val="000063"/>
                </a:solidFill>
                <a:latin typeface="Arial" pitchFamily="34" charset="0"/>
              </a:defRPr>
            </a:lvl8pPr>
            <a:lvl9pPr marL="3885890" indent="-228582" eaLnBrk="0" fontAlgn="base" hangingPunct="0">
              <a:spcBef>
                <a:spcPct val="0"/>
              </a:spcBef>
              <a:spcAft>
                <a:spcPct val="0"/>
              </a:spcAft>
              <a:defRPr sz="2000">
                <a:solidFill>
                  <a:srgbClr val="000063"/>
                </a:solidFill>
                <a:latin typeface="Arial" pitchFamily="34" charset="0"/>
              </a:defRPr>
            </a:lvl9pPr>
          </a:lstStyle>
          <a:p>
            <a:pPr eaLnBrk="1" hangingPunct="1"/>
            <a:fld id="{9AA17BAE-5C2E-45B8-96D9-6B994D6E6E07}" type="slidenum">
              <a:rPr lang="en-US" altLang="en-US" sz="800">
                <a:solidFill>
                  <a:srgbClr val="000000"/>
                </a:solidFill>
              </a:rPr>
              <a:pPr eaLnBrk="1" hangingPunct="1"/>
              <a:t>23</a:t>
            </a:fld>
            <a:endParaRPr lang="en-US" altLang="en-US" sz="800">
              <a:solidFill>
                <a:srgbClr val="000000"/>
              </a:solidFill>
            </a:endParaRPr>
          </a:p>
        </p:txBody>
      </p:sp>
      <p:sp>
        <p:nvSpPr>
          <p:cNvPr id="13316" name="Rectangle 4"/>
          <p:cNvSpPr>
            <a:spLocks noGrp="1" noChangeArrowheads="1"/>
          </p:cNvSpPr>
          <p:nvPr>
            <p:ph type="title" idx="4294967295"/>
          </p:nvPr>
        </p:nvSpPr>
        <p:spPr>
          <a:xfrm>
            <a:off x="1635691" y="-196772"/>
            <a:ext cx="7439025" cy="1092483"/>
          </a:xfrm>
          <a:prstGeom prst="rect">
            <a:avLst/>
          </a:prstGeom>
        </p:spPr>
        <p:txBody>
          <a:bodyPr/>
          <a:lstStyle/>
          <a:p>
            <a:pPr eaLnBrk="1" hangingPunct="1">
              <a:defRPr/>
            </a:pPr>
            <a:r>
              <a:rPr lang="en-US" dirty="0">
                <a:solidFill>
                  <a:schemeClr val="tx1"/>
                </a:solidFill>
              </a:rPr>
              <a:t>Shadowing of Thermal Effects</a:t>
            </a:r>
          </a:p>
        </p:txBody>
      </p:sp>
      <p:sp>
        <p:nvSpPr>
          <p:cNvPr id="15367" name="Text Box 6"/>
          <p:cNvSpPr txBox="1">
            <a:spLocks noChangeArrowheads="1"/>
          </p:cNvSpPr>
          <p:nvPr/>
        </p:nvSpPr>
        <p:spPr bwMode="auto">
          <a:xfrm>
            <a:off x="3162506" y="5472696"/>
            <a:ext cx="330225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sz="2000">
                <a:solidFill>
                  <a:srgbClr val="000063"/>
                </a:solidFill>
                <a:latin typeface="Arial" pitchFamily="34" charset="0"/>
              </a:defRPr>
            </a:lvl1pPr>
            <a:lvl2pPr marL="742950" indent="-285750" eaLnBrk="0" hangingPunct="0">
              <a:defRPr sz="2000">
                <a:solidFill>
                  <a:srgbClr val="000063"/>
                </a:solidFill>
                <a:latin typeface="Arial" pitchFamily="34" charset="0"/>
              </a:defRPr>
            </a:lvl2pPr>
            <a:lvl3pPr marL="1143000" indent="-228600" eaLnBrk="0" hangingPunct="0">
              <a:defRPr sz="2000">
                <a:solidFill>
                  <a:srgbClr val="000063"/>
                </a:solidFill>
                <a:latin typeface="Arial" pitchFamily="34" charset="0"/>
              </a:defRPr>
            </a:lvl3pPr>
            <a:lvl4pPr marL="1600200" indent="-228600" eaLnBrk="0" hangingPunct="0">
              <a:defRPr sz="2000">
                <a:solidFill>
                  <a:srgbClr val="000063"/>
                </a:solidFill>
                <a:latin typeface="Arial" pitchFamily="34" charset="0"/>
              </a:defRPr>
            </a:lvl4pPr>
            <a:lvl5pPr marL="2057400" indent="-228600" eaLnBrk="0" hangingPunct="0">
              <a:defRPr sz="2000">
                <a:solidFill>
                  <a:srgbClr val="000063"/>
                </a:solidFill>
                <a:latin typeface="Arial" pitchFamily="34" charset="0"/>
              </a:defRPr>
            </a:lvl5pPr>
            <a:lvl6pPr marL="2514600" indent="-228600" eaLnBrk="0" fontAlgn="base" hangingPunct="0">
              <a:spcBef>
                <a:spcPct val="0"/>
              </a:spcBef>
              <a:spcAft>
                <a:spcPct val="0"/>
              </a:spcAft>
              <a:defRPr sz="2000">
                <a:solidFill>
                  <a:srgbClr val="000063"/>
                </a:solidFill>
                <a:latin typeface="Arial" pitchFamily="34" charset="0"/>
              </a:defRPr>
            </a:lvl6pPr>
            <a:lvl7pPr marL="2971800" indent="-228600" eaLnBrk="0" fontAlgn="base" hangingPunct="0">
              <a:spcBef>
                <a:spcPct val="0"/>
              </a:spcBef>
              <a:spcAft>
                <a:spcPct val="0"/>
              </a:spcAft>
              <a:defRPr sz="2000">
                <a:solidFill>
                  <a:srgbClr val="000063"/>
                </a:solidFill>
                <a:latin typeface="Arial" pitchFamily="34" charset="0"/>
              </a:defRPr>
            </a:lvl7pPr>
            <a:lvl8pPr marL="3429000" indent="-228600" eaLnBrk="0" fontAlgn="base" hangingPunct="0">
              <a:spcBef>
                <a:spcPct val="0"/>
              </a:spcBef>
              <a:spcAft>
                <a:spcPct val="0"/>
              </a:spcAft>
              <a:defRPr sz="2000">
                <a:solidFill>
                  <a:srgbClr val="000063"/>
                </a:solidFill>
                <a:latin typeface="Arial" pitchFamily="34" charset="0"/>
              </a:defRPr>
            </a:lvl8pPr>
            <a:lvl9pPr marL="3886200" indent="-228600" eaLnBrk="0" fontAlgn="base" hangingPunct="0">
              <a:spcBef>
                <a:spcPct val="0"/>
              </a:spcBef>
              <a:spcAft>
                <a:spcPct val="0"/>
              </a:spcAft>
              <a:defRPr sz="2000">
                <a:solidFill>
                  <a:srgbClr val="000063"/>
                </a:solidFill>
                <a:latin typeface="Arial" pitchFamily="34" charset="0"/>
              </a:defRPr>
            </a:lvl9pPr>
          </a:lstStyle>
          <a:p>
            <a:pPr eaLnBrk="1" hangingPunct="1"/>
            <a:r>
              <a:rPr lang="en-US" altLang="en-US" b="1" dirty="0">
                <a:solidFill>
                  <a:srgbClr val="000000"/>
                </a:solidFill>
                <a:ea typeface="ＭＳ Ｐゴシック" pitchFamily="34" charset="-128"/>
                <a:cs typeface="Arial" pitchFamily="34" charset="0"/>
              </a:rPr>
              <a:t>Detonation at the surface</a:t>
            </a:r>
          </a:p>
        </p:txBody>
      </p:sp>
      <p:sp>
        <p:nvSpPr>
          <p:cNvPr id="16389" name="Text Box 7"/>
          <p:cNvSpPr txBox="1">
            <a:spLocks noChangeArrowheads="1"/>
          </p:cNvSpPr>
          <p:nvPr/>
        </p:nvSpPr>
        <p:spPr bwMode="auto">
          <a:xfrm>
            <a:off x="5929603" y="4383188"/>
            <a:ext cx="2434962" cy="307777"/>
          </a:xfrm>
          <a:prstGeom prst="rect">
            <a:avLst/>
          </a:prstGeom>
          <a:solidFill>
            <a:srgbClr val="808080">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eaLnBrk="0" hangingPunct="0">
              <a:defRPr sz="2000">
                <a:solidFill>
                  <a:srgbClr val="000063"/>
                </a:solidFill>
                <a:latin typeface="Arial" pitchFamily="34" charset="0"/>
              </a:defRPr>
            </a:lvl1pPr>
            <a:lvl2pPr marL="742950" indent="-285750" eaLnBrk="0" hangingPunct="0">
              <a:defRPr sz="2000">
                <a:solidFill>
                  <a:srgbClr val="000063"/>
                </a:solidFill>
                <a:latin typeface="Arial" pitchFamily="34" charset="0"/>
              </a:defRPr>
            </a:lvl2pPr>
            <a:lvl3pPr marL="1143000" indent="-228600" eaLnBrk="0" hangingPunct="0">
              <a:defRPr sz="2000">
                <a:solidFill>
                  <a:srgbClr val="000063"/>
                </a:solidFill>
                <a:latin typeface="Arial" pitchFamily="34" charset="0"/>
              </a:defRPr>
            </a:lvl3pPr>
            <a:lvl4pPr marL="1600200" indent="-228600" eaLnBrk="0" hangingPunct="0">
              <a:defRPr sz="2000">
                <a:solidFill>
                  <a:srgbClr val="000063"/>
                </a:solidFill>
                <a:latin typeface="Arial" pitchFamily="34" charset="0"/>
              </a:defRPr>
            </a:lvl4pPr>
            <a:lvl5pPr marL="2057400" indent="-228600" eaLnBrk="0" hangingPunct="0">
              <a:defRPr sz="2000">
                <a:solidFill>
                  <a:srgbClr val="000063"/>
                </a:solidFill>
                <a:latin typeface="Arial" pitchFamily="34" charset="0"/>
              </a:defRPr>
            </a:lvl5pPr>
            <a:lvl6pPr marL="2514600" indent="-228600" eaLnBrk="0" fontAlgn="base" hangingPunct="0">
              <a:spcBef>
                <a:spcPct val="0"/>
              </a:spcBef>
              <a:spcAft>
                <a:spcPct val="0"/>
              </a:spcAft>
              <a:defRPr sz="2000">
                <a:solidFill>
                  <a:srgbClr val="000063"/>
                </a:solidFill>
                <a:latin typeface="Arial" pitchFamily="34" charset="0"/>
              </a:defRPr>
            </a:lvl6pPr>
            <a:lvl7pPr marL="2971800" indent="-228600" eaLnBrk="0" fontAlgn="base" hangingPunct="0">
              <a:spcBef>
                <a:spcPct val="0"/>
              </a:spcBef>
              <a:spcAft>
                <a:spcPct val="0"/>
              </a:spcAft>
              <a:defRPr sz="2000">
                <a:solidFill>
                  <a:srgbClr val="000063"/>
                </a:solidFill>
                <a:latin typeface="Arial" pitchFamily="34" charset="0"/>
              </a:defRPr>
            </a:lvl7pPr>
            <a:lvl8pPr marL="3429000" indent="-228600" eaLnBrk="0" fontAlgn="base" hangingPunct="0">
              <a:spcBef>
                <a:spcPct val="0"/>
              </a:spcBef>
              <a:spcAft>
                <a:spcPct val="0"/>
              </a:spcAft>
              <a:defRPr sz="2000">
                <a:solidFill>
                  <a:srgbClr val="000063"/>
                </a:solidFill>
                <a:latin typeface="Arial" pitchFamily="34" charset="0"/>
              </a:defRPr>
            </a:lvl8pPr>
            <a:lvl9pPr marL="3886200" indent="-228600" eaLnBrk="0" fontAlgn="base" hangingPunct="0">
              <a:spcBef>
                <a:spcPct val="0"/>
              </a:spcBef>
              <a:spcAft>
                <a:spcPct val="0"/>
              </a:spcAft>
              <a:defRPr sz="2000">
                <a:solidFill>
                  <a:srgbClr val="000063"/>
                </a:solidFill>
                <a:latin typeface="Arial" pitchFamily="34" charset="0"/>
              </a:defRPr>
            </a:lvl9pPr>
          </a:lstStyle>
          <a:p>
            <a:pPr eaLnBrk="1" hangingPunct="1"/>
            <a:r>
              <a:rPr lang="en-US" altLang="en-US" b="1">
                <a:solidFill>
                  <a:srgbClr val="FFFF00"/>
                </a:solidFill>
                <a:ea typeface="ＭＳ Ｐゴシック" pitchFamily="34" charset="-128"/>
                <a:cs typeface="Arial" pitchFamily="34" charset="0"/>
              </a:rPr>
              <a:t>Detonation at 300 m</a:t>
            </a:r>
          </a:p>
        </p:txBody>
      </p:sp>
      <p:sp>
        <p:nvSpPr>
          <p:cNvPr id="16390" name="Rectangle 9"/>
          <p:cNvSpPr>
            <a:spLocks noChangeArrowheads="1"/>
          </p:cNvSpPr>
          <p:nvPr/>
        </p:nvSpPr>
        <p:spPr bwMode="auto">
          <a:xfrm>
            <a:off x="6169025" y="7313613"/>
            <a:ext cx="43243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rgbClr val="000063"/>
                </a:solidFill>
                <a:latin typeface="Arial" pitchFamily="34" charset="0"/>
              </a:defRPr>
            </a:lvl1pPr>
            <a:lvl2pPr marL="742950" indent="-285750" eaLnBrk="0" hangingPunct="0">
              <a:defRPr sz="2000">
                <a:solidFill>
                  <a:srgbClr val="000063"/>
                </a:solidFill>
                <a:latin typeface="Arial" pitchFamily="34" charset="0"/>
              </a:defRPr>
            </a:lvl2pPr>
            <a:lvl3pPr marL="1143000" indent="-228600" eaLnBrk="0" hangingPunct="0">
              <a:defRPr sz="2000">
                <a:solidFill>
                  <a:srgbClr val="000063"/>
                </a:solidFill>
                <a:latin typeface="Arial" pitchFamily="34" charset="0"/>
              </a:defRPr>
            </a:lvl3pPr>
            <a:lvl4pPr marL="1600200" indent="-228600" eaLnBrk="0" hangingPunct="0">
              <a:defRPr sz="2000">
                <a:solidFill>
                  <a:srgbClr val="000063"/>
                </a:solidFill>
                <a:latin typeface="Arial" pitchFamily="34" charset="0"/>
              </a:defRPr>
            </a:lvl4pPr>
            <a:lvl5pPr marL="2057400" indent="-228600" eaLnBrk="0" hangingPunct="0">
              <a:defRPr sz="2000">
                <a:solidFill>
                  <a:srgbClr val="000063"/>
                </a:solidFill>
                <a:latin typeface="Arial" pitchFamily="34" charset="0"/>
              </a:defRPr>
            </a:lvl5pPr>
            <a:lvl6pPr marL="2514600" indent="-228600" eaLnBrk="0" fontAlgn="base" hangingPunct="0">
              <a:spcBef>
                <a:spcPct val="0"/>
              </a:spcBef>
              <a:spcAft>
                <a:spcPct val="0"/>
              </a:spcAft>
              <a:defRPr sz="2000">
                <a:solidFill>
                  <a:srgbClr val="000063"/>
                </a:solidFill>
                <a:latin typeface="Arial" pitchFamily="34" charset="0"/>
              </a:defRPr>
            </a:lvl6pPr>
            <a:lvl7pPr marL="2971800" indent="-228600" eaLnBrk="0" fontAlgn="base" hangingPunct="0">
              <a:spcBef>
                <a:spcPct val="0"/>
              </a:spcBef>
              <a:spcAft>
                <a:spcPct val="0"/>
              </a:spcAft>
              <a:defRPr sz="2000">
                <a:solidFill>
                  <a:srgbClr val="000063"/>
                </a:solidFill>
                <a:latin typeface="Arial" pitchFamily="34" charset="0"/>
              </a:defRPr>
            </a:lvl7pPr>
            <a:lvl8pPr marL="3429000" indent="-228600" eaLnBrk="0" fontAlgn="base" hangingPunct="0">
              <a:spcBef>
                <a:spcPct val="0"/>
              </a:spcBef>
              <a:spcAft>
                <a:spcPct val="0"/>
              </a:spcAft>
              <a:defRPr sz="2000">
                <a:solidFill>
                  <a:srgbClr val="000063"/>
                </a:solidFill>
                <a:latin typeface="Arial" pitchFamily="34" charset="0"/>
              </a:defRPr>
            </a:lvl8pPr>
            <a:lvl9pPr marL="3886200" indent="-228600" eaLnBrk="0" fontAlgn="base" hangingPunct="0">
              <a:spcBef>
                <a:spcPct val="0"/>
              </a:spcBef>
              <a:spcAft>
                <a:spcPct val="0"/>
              </a:spcAft>
              <a:defRPr sz="2000">
                <a:solidFill>
                  <a:srgbClr val="000063"/>
                </a:solidFill>
                <a:latin typeface="Arial" pitchFamily="34" charset="0"/>
              </a:defRPr>
            </a:lvl9pPr>
          </a:lstStyle>
          <a:p>
            <a:pPr marL="342886" indent="-342886" eaLnBrk="1" hangingPunct="1">
              <a:lnSpc>
                <a:spcPct val="90000"/>
              </a:lnSpc>
              <a:spcBef>
                <a:spcPct val="20000"/>
              </a:spcBef>
            </a:pPr>
            <a:r>
              <a:rPr lang="en-US" altLang="en-US" sz="1000">
                <a:ea typeface="ＭＳ Ｐゴシック" pitchFamily="34" charset="-128"/>
                <a:cs typeface="Arial" pitchFamily="34" charset="0"/>
              </a:rPr>
              <a:t>	R. E. Marrs, W. C. Moss, B. Whitlock, Thermal Radiation from Nuclear Detonations in Urban Environments, Lawrence Livermore National Laboratory, June 7, 2007.  UCRL-TR-231593</a:t>
            </a:r>
          </a:p>
        </p:txBody>
      </p:sp>
      <p:pic>
        <p:nvPicPr>
          <p:cNvPr id="15364" name="Picture 3" descr="surface_burst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639" y="856677"/>
            <a:ext cx="10024708" cy="524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
            <a:extLst>
              <a:ext uri="{FF2B5EF4-FFF2-40B4-BE49-F238E27FC236}">
                <a16:creationId xmlns:a16="http://schemas.microsoft.com/office/drawing/2014/main" id="{AEFB1FE0-167F-7153-374F-A54426090C99}"/>
              </a:ext>
            </a:extLst>
          </p:cNvPr>
          <p:cNvSpPr txBox="1">
            <a:spLocks/>
          </p:cNvSpPr>
          <p:nvPr/>
        </p:nvSpPr>
        <p:spPr>
          <a:xfrm>
            <a:off x="395748" y="6418720"/>
            <a:ext cx="7620000" cy="256646"/>
          </a:xfrm>
          <a:prstGeom prst="rect">
            <a:avLst/>
          </a:prstGeom>
        </p:spPr>
        <p:txBody>
          <a:bodyPr>
            <a:noAutofit/>
          </a:bodyPr>
          <a:lstStyle>
            <a:lvl1pPr marL="0" indent="0" algn="ctr" defTabSz="1097280" rtl="0" eaLnBrk="1" latinLnBrk="0" hangingPunct="1">
              <a:lnSpc>
                <a:spcPct val="90000"/>
              </a:lnSpc>
              <a:spcBef>
                <a:spcPts val="1200"/>
              </a:spcBef>
              <a:buFont typeface="Arial" panose="020B0604020202020204" pitchFamily="34" charset="0"/>
              <a:buNone/>
              <a:defRPr sz="1400" kern="1200" cap="all" baseline="0">
                <a:solidFill>
                  <a:srgbClr val="FF0000"/>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1600" kern="1200">
                <a:solidFill>
                  <a:schemeClr val="bg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1600" kern="1200">
                <a:solidFill>
                  <a:schemeClr val="bg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600" kern="1200">
                <a:solidFill>
                  <a:schemeClr val="bg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00" kern="1200">
                <a:solidFill>
                  <a:schemeClr val="bg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defTabSz="1097236"/>
            <a:endParaRPr lang="en-US" sz="1167">
              <a:latin typeface="Arial" panose="020B0604020202020204"/>
            </a:endParaRPr>
          </a:p>
        </p:txBody>
      </p:sp>
    </p:spTree>
    <p:custDataLst>
      <p:tags r:id="rId1"/>
    </p:custDataLst>
    <p:extLst>
      <p:ext uri="{BB962C8B-B14F-4D97-AF65-F5344CB8AC3E}">
        <p14:creationId xmlns:p14="http://schemas.microsoft.com/office/powerpoint/2010/main" val="5127845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2000"/>
                                        <p:tgtEl>
                                          <p:spTgt spid="15364"/>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a:t>Fires</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B5D"/>
                </a:solidFill>
                <a:effectLst/>
                <a:uLnTx/>
                <a:uFillTx/>
                <a:latin typeface="Arial"/>
                <a:ea typeface="+mn-ea"/>
                <a:cs typeface="Arial"/>
              </a:rPr>
              <a:t>Federal Emergency Management Agency</a:t>
            </a:r>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1A984A0C-ACF2-4806-B0A4-9481D81596E8}"/>
              </a:ext>
            </a:extLst>
          </p:cNvPr>
          <p:cNvSpPr>
            <a:spLocks noGrp="1"/>
          </p:cNvSpPr>
          <p:nvPr>
            <p:ph sz="half" idx="1"/>
          </p:nvPr>
        </p:nvSpPr>
        <p:spPr>
          <a:xfrm>
            <a:off x="6409426" y="2567233"/>
            <a:ext cx="5044390" cy="3604889"/>
          </a:xfrm>
        </p:spPr>
        <p:txBody>
          <a:bodyPr>
            <a:normAutofit fontScale="92500"/>
          </a:bodyPr>
          <a:lstStyle/>
          <a:p>
            <a:pPr>
              <a:lnSpc>
                <a:spcPct val="100000"/>
              </a:lnSpc>
              <a:spcBef>
                <a:spcPts val="1200"/>
              </a:spcBef>
            </a:pPr>
            <a:r>
              <a:rPr lang="en-US" dirty="0"/>
              <a:t>Air burst nuclear detonations increase the amount of nuclear induced fires within a few miles of point of detonation.  </a:t>
            </a:r>
          </a:p>
          <a:p>
            <a:pPr>
              <a:lnSpc>
                <a:spcPct val="100000"/>
              </a:lnSpc>
              <a:spcBef>
                <a:spcPts val="1200"/>
              </a:spcBef>
            </a:pPr>
            <a:r>
              <a:rPr lang="en-US" dirty="0"/>
              <a:t>Large urban fires can be a significant threat to survivors in damage zones and evacuation may be required to save lives.</a:t>
            </a:r>
          </a:p>
          <a:p>
            <a:pPr>
              <a:lnSpc>
                <a:spcPct val="100000"/>
              </a:lnSpc>
              <a:spcBef>
                <a:spcPts val="1200"/>
              </a:spcBef>
            </a:pPr>
            <a:r>
              <a:rPr lang="en-US" dirty="0"/>
              <a:t>Air bursts and yields greater than 10 kT thermal pulse can ignite fires and cause lethal burns to those in line-of-sight to the fireball. </a:t>
            </a:r>
            <a:endParaRPr lang="en-US" sz="1400" dirty="0"/>
          </a:p>
        </p:txBody>
      </p:sp>
      <p:sp>
        <p:nvSpPr>
          <p:cNvPr id="25" name="Oval 24">
            <a:extLst>
              <a:ext uri="{FF2B5EF4-FFF2-40B4-BE49-F238E27FC236}">
                <a16:creationId xmlns:a16="http://schemas.microsoft.com/office/drawing/2014/main" id="{91ADB0A2-01C1-4093-B15D-E3913EC02556}"/>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 name="TextBox 25">
            <a:extLst>
              <a:ext uri="{FF2B5EF4-FFF2-40B4-BE49-F238E27FC236}">
                <a16:creationId xmlns:a16="http://schemas.microsoft.com/office/drawing/2014/main" id="{09A0FA33-9239-4609-8DB4-EFC26C3328C2}"/>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1</a:t>
            </a:r>
          </a:p>
        </p:txBody>
      </p:sp>
      <p:sp>
        <p:nvSpPr>
          <p:cNvPr id="19" name="TextBox 18">
            <a:extLst>
              <a:ext uri="{FF2B5EF4-FFF2-40B4-BE49-F238E27FC236}">
                <a16:creationId xmlns:a16="http://schemas.microsoft.com/office/drawing/2014/main" id="{9A4B1D54-4E94-4F2E-B2CC-8AF02FEA7252}"/>
              </a:ext>
            </a:extLst>
          </p:cNvPr>
          <p:cNvSpPr txBox="1"/>
          <p:nvPr/>
        </p:nvSpPr>
        <p:spPr>
          <a:xfrm>
            <a:off x="738189" y="1421810"/>
            <a:ext cx="10715627" cy="919401"/>
          </a:xfrm>
          <a:prstGeom prst="roundRect">
            <a:avLst/>
          </a:prstGeom>
          <a:solidFill>
            <a:schemeClr val="tx2"/>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Franklin Gothic Book" panose="020B0503020102020204"/>
                <a:ea typeface="+mn-ea"/>
                <a:cs typeface="+mn-cs"/>
              </a:rPr>
              <a:t>Fires can seriously complicate protective actions because they may warrant evacuations when fallout is present.</a:t>
            </a:r>
          </a:p>
        </p:txBody>
      </p:sp>
      <p:pic>
        <p:nvPicPr>
          <p:cNvPr id="7" name="Picture 6">
            <a:extLst>
              <a:ext uri="{FF2B5EF4-FFF2-40B4-BE49-F238E27FC236}">
                <a16:creationId xmlns:a16="http://schemas.microsoft.com/office/drawing/2014/main" id="{0FD9FDD6-537E-D0EC-C33C-244F452E5D6B}"/>
              </a:ext>
            </a:extLst>
          </p:cNvPr>
          <p:cNvPicPr>
            <a:picLocks noChangeAspect="1"/>
          </p:cNvPicPr>
          <p:nvPr/>
        </p:nvPicPr>
        <p:blipFill>
          <a:blip r:embed="rId3"/>
          <a:stretch>
            <a:fillRect/>
          </a:stretch>
        </p:blipFill>
        <p:spPr>
          <a:xfrm>
            <a:off x="435675" y="2900176"/>
            <a:ext cx="5660325" cy="2370563"/>
          </a:xfrm>
          <a:prstGeom prst="rect">
            <a:avLst/>
          </a:prstGeom>
        </p:spPr>
      </p:pic>
    </p:spTree>
    <p:extLst>
      <p:ext uri="{BB962C8B-B14F-4D97-AF65-F5344CB8AC3E}">
        <p14:creationId xmlns:p14="http://schemas.microsoft.com/office/powerpoint/2010/main" val="160066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FE52C-40E7-C9A7-C1F0-E8AE002363CF}"/>
              </a:ext>
            </a:extLst>
          </p:cNvPr>
          <p:cNvSpPr>
            <a:spLocks noGrp="1"/>
          </p:cNvSpPr>
          <p:nvPr>
            <p:ph type="ctrTitle"/>
          </p:nvPr>
        </p:nvSpPr>
        <p:spPr/>
        <p:txBody>
          <a:bodyPr/>
          <a:lstStyle/>
          <a:p>
            <a:r>
              <a:rPr lang="en-US" dirty="0"/>
              <a:t>Ionizing Radiation Effects</a:t>
            </a:r>
          </a:p>
        </p:txBody>
      </p:sp>
      <p:sp>
        <p:nvSpPr>
          <p:cNvPr id="5" name="Text Placeholder 4">
            <a:extLst>
              <a:ext uri="{FF2B5EF4-FFF2-40B4-BE49-F238E27FC236}">
                <a16:creationId xmlns:a16="http://schemas.microsoft.com/office/drawing/2014/main" id="{F5930492-004D-19C5-487D-6059705DD957}"/>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8F43C3B0-D9C6-76AE-F1B2-CF1889EFE29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940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1587500" y="-14637"/>
            <a:ext cx="8905875" cy="865215"/>
          </a:xfrm>
          <a:prstGeom prst="rect">
            <a:avLst/>
          </a:prstGeom>
        </p:spPr>
        <p:txBody>
          <a:bodyPr vert="horz" wrap="square" lIns="0" tIns="348910" rIns="0" bIns="0" rtlCol="0" anchor="b" anchorCtr="0">
            <a:spAutoFit/>
            <a:scene3d>
              <a:camera prst="orthographicFront"/>
              <a:lightRig rig="threePt" dir="t">
                <a:rot lat="0" lon="0" rev="4800000"/>
              </a:lightRig>
            </a:scene3d>
            <a:sp3d prstMaterial="matte">
              <a:bevelT w="50800" h="10160"/>
            </a:sp3d>
          </a:bodyPr>
          <a:lstStyle/>
          <a:p>
            <a:pPr marL="307951">
              <a:spcBef>
                <a:spcPts val="130"/>
              </a:spcBef>
            </a:pPr>
            <a:r>
              <a:rPr lang="en-US" sz="3333" spc="-10" dirty="0">
                <a:solidFill>
                  <a:schemeClr val="tx1"/>
                </a:solidFill>
                <a:cs typeface="Calibri Light"/>
              </a:rPr>
              <a:t>Nuclear Detonation: Ionizing </a:t>
            </a:r>
            <a:r>
              <a:rPr sz="3333" spc="-10" dirty="0">
                <a:solidFill>
                  <a:schemeClr val="tx1"/>
                </a:solidFill>
                <a:cs typeface="Calibri Light"/>
              </a:rPr>
              <a:t>Radiation</a:t>
            </a:r>
            <a:endParaRPr sz="3333" dirty="0">
              <a:solidFill>
                <a:schemeClr val="tx1"/>
              </a:solidFill>
              <a:cs typeface="Calibri Light"/>
            </a:endParaRPr>
          </a:p>
        </p:txBody>
      </p:sp>
      <p:sp>
        <p:nvSpPr>
          <p:cNvPr id="5" name="object 5"/>
          <p:cNvSpPr txBox="1"/>
          <p:nvPr/>
        </p:nvSpPr>
        <p:spPr>
          <a:xfrm>
            <a:off x="581027" y="1847852"/>
            <a:ext cx="5743575" cy="541815"/>
          </a:xfrm>
          <a:prstGeom prst="rect">
            <a:avLst/>
          </a:prstGeom>
          <a:solidFill>
            <a:srgbClr val="44536A"/>
          </a:solidFill>
        </p:spPr>
        <p:txBody>
          <a:bodyPr vert="horz" wrap="square" lIns="0" tIns="0" rIns="0" bIns="0" rtlCol="0" anchor="t">
            <a:spAutoFit/>
          </a:bodyPr>
          <a:lstStyle/>
          <a:p>
            <a:pPr marL="3175" algn="ctr">
              <a:lnSpc>
                <a:spcPct val="154670"/>
              </a:lnSpc>
            </a:pPr>
            <a:r>
              <a:rPr sz="2600" b="1" dirty="0">
                <a:solidFill>
                  <a:srgbClr val="E7E6E6"/>
                </a:solidFill>
                <a:latin typeface="Franklin Gothic Demi"/>
                <a:cs typeface="Franklin Gothic Demi"/>
              </a:rPr>
              <a:t>Prompt</a:t>
            </a:r>
            <a:r>
              <a:rPr sz="2600" b="1" spc="-50" dirty="0">
                <a:solidFill>
                  <a:srgbClr val="E7E6E6"/>
                </a:solidFill>
                <a:latin typeface="Franklin Gothic Demi"/>
                <a:cs typeface="Franklin Gothic Demi"/>
              </a:rPr>
              <a:t> </a:t>
            </a:r>
            <a:r>
              <a:rPr lang="en-US" sz="2600" b="1" spc="-50" dirty="0">
                <a:solidFill>
                  <a:srgbClr val="E7E6E6"/>
                </a:solidFill>
                <a:latin typeface="Franklin Gothic Demi"/>
                <a:cs typeface="Franklin Gothic Demi"/>
              </a:rPr>
              <a:t>(</a:t>
            </a:r>
            <a:r>
              <a:rPr sz="2600" b="1" dirty="0">
                <a:solidFill>
                  <a:srgbClr val="E7E6E6"/>
                </a:solidFill>
                <a:latin typeface="Franklin Gothic Demi"/>
                <a:cs typeface="Franklin Gothic Demi"/>
              </a:rPr>
              <a:t>Initial</a:t>
            </a:r>
            <a:r>
              <a:rPr lang="en-US" sz="2600" b="1" dirty="0">
                <a:solidFill>
                  <a:srgbClr val="E7E6E6"/>
                </a:solidFill>
                <a:latin typeface="Franklin Gothic Demi"/>
                <a:cs typeface="Franklin Gothic Demi"/>
              </a:rPr>
              <a:t>)</a:t>
            </a:r>
            <a:r>
              <a:rPr sz="2600" b="1" spc="20" dirty="0">
                <a:solidFill>
                  <a:srgbClr val="E7E6E6"/>
                </a:solidFill>
                <a:latin typeface="Franklin Gothic Demi"/>
                <a:cs typeface="Franklin Gothic Demi"/>
              </a:rPr>
              <a:t> </a:t>
            </a:r>
            <a:r>
              <a:rPr sz="2600" b="1" spc="-10" dirty="0">
                <a:solidFill>
                  <a:srgbClr val="E7E6E6"/>
                </a:solidFill>
                <a:latin typeface="Franklin Gothic Demi"/>
                <a:cs typeface="Franklin Gothic Demi"/>
              </a:rPr>
              <a:t>Radiation</a:t>
            </a:r>
            <a:endParaRPr lang="en-US" sz="2600" dirty="0">
              <a:solidFill>
                <a:srgbClr val="000000"/>
              </a:solidFill>
              <a:latin typeface="Franklin Gothic Demi"/>
              <a:cs typeface="Franklin Gothic Demi"/>
            </a:endParaRPr>
          </a:p>
        </p:txBody>
      </p:sp>
      <p:sp>
        <p:nvSpPr>
          <p:cNvPr id="6" name="object 6"/>
          <p:cNvSpPr txBox="1"/>
          <p:nvPr/>
        </p:nvSpPr>
        <p:spPr>
          <a:xfrm>
            <a:off x="581025" y="2381252"/>
            <a:ext cx="5715000" cy="3171446"/>
          </a:xfrm>
          <a:prstGeom prst="rect">
            <a:avLst/>
          </a:prstGeom>
          <a:solidFill>
            <a:srgbClr val="D5DCE4"/>
          </a:solidFill>
        </p:spPr>
        <p:txBody>
          <a:bodyPr vert="horz" wrap="square" lIns="0" tIns="40005" rIns="0" bIns="0" rtlCol="0">
            <a:spAutoFit/>
          </a:bodyPr>
          <a:lstStyle/>
          <a:p>
            <a:pPr marL="304788" marR="280013" indent="-228582">
              <a:lnSpc>
                <a:spcPct val="85000"/>
              </a:lnSpc>
              <a:spcBef>
                <a:spcPts val="1000"/>
              </a:spcBef>
              <a:buFont typeface="Arial"/>
              <a:buChar char="•"/>
              <a:tabLst>
                <a:tab pos="453354" algn="l"/>
                <a:tab pos="453989" algn="l"/>
              </a:tabLst>
            </a:pPr>
            <a:r>
              <a:rPr lang="en-US" sz="2333" dirty="0">
                <a:solidFill>
                  <a:srgbClr val="000000"/>
                </a:solidFill>
                <a:cs typeface="Calibri"/>
              </a:rPr>
              <a:t>Occurs</a:t>
            </a:r>
            <a:r>
              <a:rPr lang="en-US" sz="2333" spc="-90" dirty="0">
                <a:solidFill>
                  <a:srgbClr val="000000"/>
                </a:solidFill>
                <a:cs typeface="Calibri"/>
              </a:rPr>
              <a:t> </a:t>
            </a:r>
            <a:r>
              <a:rPr lang="en-US" sz="2333" dirty="0">
                <a:solidFill>
                  <a:srgbClr val="000000"/>
                </a:solidFill>
                <a:cs typeface="Calibri"/>
              </a:rPr>
              <a:t>in the</a:t>
            </a:r>
            <a:r>
              <a:rPr lang="en-US" sz="2333" spc="45" dirty="0">
                <a:solidFill>
                  <a:srgbClr val="000000"/>
                </a:solidFill>
                <a:cs typeface="Calibri"/>
              </a:rPr>
              <a:t> </a:t>
            </a:r>
            <a:r>
              <a:rPr lang="en-US" sz="2333" dirty="0">
                <a:solidFill>
                  <a:srgbClr val="000000"/>
                </a:solidFill>
                <a:cs typeface="Calibri"/>
              </a:rPr>
              <a:t>first</a:t>
            </a:r>
            <a:r>
              <a:rPr lang="en-US" sz="2333" spc="-55" dirty="0">
                <a:solidFill>
                  <a:srgbClr val="000000"/>
                </a:solidFill>
                <a:cs typeface="Calibri"/>
              </a:rPr>
              <a:t> minute</a:t>
            </a:r>
            <a:r>
              <a:rPr lang="en-US" sz="2333" spc="150" dirty="0">
                <a:solidFill>
                  <a:srgbClr val="000000"/>
                </a:solidFill>
                <a:cs typeface="Calibri"/>
              </a:rPr>
              <a:t> </a:t>
            </a:r>
            <a:r>
              <a:rPr lang="en-US" sz="2333" dirty="0">
                <a:solidFill>
                  <a:srgbClr val="000000"/>
                </a:solidFill>
                <a:cs typeface="Calibri"/>
              </a:rPr>
              <a:t>of</a:t>
            </a:r>
            <a:r>
              <a:rPr lang="en-US" sz="2333" spc="80" dirty="0">
                <a:solidFill>
                  <a:srgbClr val="000000"/>
                </a:solidFill>
                <a:cs typeface="Calibri"/>
              </a:rPr>
              <a:t> </a:t>
            </a:r>
            <a:r>
              <a:rPr lang="en-US" sz="2333" dirty="0">
                <a:solidFill>
                  <a:srgbClr val="000000"/>
                </a:solidFill>
                <a:cs typeface="Calibri"/>
              </a:rPr>
              <a:t>a</a:t>
            </a:r>
            <a:r>
              <a:rPr lang="en-US" sz="2333" spc="60" dirty="0">
                <a:solidFill>
                  <a:srgbClr val="000000"/>
                </a:solidFill>
                <a:cs typeface="Calibri"/>
              </a:rPr>
              <a:t> </a:t>
            </a:r>
            <a:r>
              <a:rPr lang="en-US" sz="2333" dirty="0">
                <a:solidFill>
                  <a:srgbClr val="000000"/>
                </a:solidFill>
                <a:cs typeface="Calibri"/>
              </a:rPr>
              <a:t>nuclear</a:t>
            </a:r>
            <a:r>
              <a:rPr lang="en-US" sz="2333" spc="70" dirty="0">
                <a:solidFill>
                  <a:srgbClr val="000000"/>
                </a:solidFill>
                <a:cs typeface="Calibri"/>
              </a:rPr>
              <a:t> </a:t>
            </a:r>
            <a:r>
              <a:rPr lang="en-US" sz="2333" spc="-10" dirty="0">
                <a:solidFill>
                  <a:srgbClr val="000000"/>
                </a:solidFill>
                <a:cs typeface="Calibri"/>
              </a:rPr>
              <a:t>detonation.</a:t>
            </a:r>
          </a:p>
          <a:p>
            <a:pPr marL="304788" marR="280013" indent="-228582">
              <a:lnSpc>
                <a:spcPct val="85000"/>
              </a:lnSpc>
              <a:spcBef>
                <a:spcPts val="1000"/>
              </a:spcBef>
              <a:buFont typeface="Arial"/>
              <a:buChar char="•"/>
              <a:tabLst>
                <a:tab pos="453354" algn="l"/>
                <a:tab pos="453989" algn="l"/>
              </a:tabLst>
            </a:pPr>
            <a:r>
              <a:rPr lang="en-US" sz="2333" spc="-10" dirty="0">
                <a:solidFill>
                  <a:srgbClr val="000000"/>
                </a:solidFill>
                <a:cs typeface="Calibri"/>
              </a:rPr>
              <a:t>C</a:t>
            </a:r>
            <a:r>
              <a:rPr lang="en-US" sz="2333" dirty="0">
                <a:solidFill>
                  <a:srgbClr val="000000"/>
                </a:solidFill>
                <a:cs typeface="Calibri"/>
              </a:rPr>
              <a:t>ontributes</a:t>
            </a:r>
            <a:r>
              <a:rPr lang="en-US" sz="2333" spc="135" dirty="0">
                <a:solidFill>
                  <a:srgbClr val="000000"/>
                </a:solidFill>
                <a:cs typeface="Calibri"/>
              </a:rPr>
              <a:t> </a:t>
            </a:r>
            <a:r>
              <a:rPr lang="en-US" sz="2333" dirty="0">
                <a:solidFill>
                  <a:srgbClr val="000000"/>
                </a:solidFill>
                <a:cs typeface="Calibri"/>
              </a:rPr>
              <a:t>to</a:t>
            </a:r>
            <a:r>
              <a:rPr lang="en-US" sz="2333" spc="25" dirty="0">
                <a:solidFill>
                  <a:srgbClr val="000000"/>
                </a:solidFill>
                <a:cs typeface="Calibri"/>
              </a:rPr>
              <a:t> </a:t>
            </a:r>
            <a:r>
              <a:rPr lang="en-US" sz="2333" dirty="0">
                <a:solidFill>
                  <a:srgbClr val="000000"/>
                </a:solidFill>
                <a:cs typeface="Calibri"/>
              </a:rPr>
              <a:t>casualties</a:t>
            </a:r>
            <a:r>
              <a:rPr lang="en-US" sz="2333" spc="140" dirty="0">
                <a:solidFill>
                  <a:srgbClr val="000000"/>
                </a:solidFill>
                <a:cs typeface="Calibri"/>
              </a:rPr>
              <a:t> </a:t>
            </a:r>
            <a:r>
              <a:rPr lang="en-US" sz="2333" dirty="0">
                <a:solidFill>
                  <a:srgbClr val="000000"/>
                </a:solidFill>
                <a:cs typeface="Calibri"/>
              </a:rPr>
              <a:t>within</a:t>
            </a:r>
            <a:r>
              <a:rPr lang="en-US" sz="2333" spc="30" dirty="0">
                <a:solidFill>
                  <a:srgbClr val="000000"/>
                </a:solidFill>
                <a:cs typeface="Calibri"/>
              </a:rPr>
              <a:t> </a:t>
            </a:r>
            <a:r>
              <a:rPr lang="en-US" sz="2333" dirty="0">
                <a:solidFill>
                  <a:srgbClr val="000000"/>
                </a:solidFill>
                <a:cs typeface="Calibri"/>
              </a:rPr>
              <a:t>a</a:t>
            </a:r>
            <a:r>
              <a:rPr lang="en-US" sz="2333" spc="50" dirty="0">
                <a:solidFill>
                  <a:srgbClr val="000000"/>
                </a:solidFill>
                <a:cs typeface="Calibri"/>
              </a:rPr>
              <a:t> couple kilometers</a:t>
            </a:r>
            <a:r>
              <a:rPr lang="en-US" sz="2333" spc="15" dirty="0">
                <a:solidFill>
                  <a:srgbClr val="000000"/>
                </a:solidFill>
                <a:cs typeface="Calibri"/>
              </a:rPr>
              <a:t> </a:t>
            </a:r>
            <a:r>
              <a:rPr lang="en-US" sz="2333" dirty="0">
                <a:solidFill>
                  <a:srgbClr val="000000"/>
                </a:solidFill>
                <a:cs typeface="Calibri"/>
              </a:rPr>
              <a:t>of</a:t>
            </a:r>
            <a:r>
              <a:rPr lang="en-US" sz="2333" spc="70" dirty="0">
                <a:solidFill>
                  <a:srgbClr val="000000"/>
                </a:solidFill>
                <a:cs typeface="Calibri"/>
              </a:rPr>
              <a:t> </a:t>
            </a:r>
            <a:r>
              <a:rPr lang="en-US" sz="2333" spc="-10" dirty="0">
                <a:solidFill>
                  <a:srgbClr val="000000"/>
                </a:solidFill>
                <a:cs typeface="Calibri"/>
              </a:rPr>
              <a:t>ground zero.</a:t>
            </a:r>
            <a:endParaRPr lang="en-US" sz="2333" dirty="0">
              <a:solidFill>
                <a:srgbClr val="000000"/>
              </a:solidFill>
              <a:cs typeface="Calibri"/>
            </a:endParaRPr>
          </a:p>
          <a:p>
            <a:pPr marL="304788" marR="206993" indent="-228582">
              <a:lnSpc>
                <a:spcPct val="85000"/>
              </a:lnSpc>
              <a:spcBef>
                <a:spcPts val="1000"/>
              </a:spcBef>
              <a:buFont typeface="Arial"/>
              <a:buChar char="•"/>
              <a:tabLst>
                <a:tab pos="453354" algn="l"/>
                <a:tab pos="453989" algn="l"/>
              </a:tabLst>
            </a:pPr>
            <a:r>
              <a:rPr lang="en-US" sz="2333" dirty="0">
                <a:solidFill>
                  <a:srgbClr val="000000"/>
                </a:solidFill>
                <a:cs typeface="Calibri"/>
              </a:rPr>
              <a:t>Intensity</a:t>
            </a:r>
            <a:r>
              <a:rPr lang="en-US" sz="2333" spc="175" dirty="0">
                <a:solidFill>
                  <a:srgbClr val="000000"/>
                </a:solidFill>
                <a:cs typeface="Calibri"/>
              </a:rPr>
              <a:t> </a:t>
            </a:r>
            <a:r>
              <a:rPr lang="en-US" sz="2333" dirty="0">
                <a:solidFill>
                  <a:srgbClr val="000000"/>
                </a:solidFill>
                <a:cs typeface="Calibri"/>
              </a:rPr>
              <a:t>decreases</a:t>
            </a:r>
            <a:r>
              <a:rPr lang="en-US" sz="2333" spc="135" dirty="0">
                <a:solidFill>
                  <a:srgbClr val="000000"/>
                </a:solidFill>
                <a:cs typeface="Calibri"/>
              </a:rPr>
              <a:t> </a:t>
            </a:r>
            <a:r>
              <a:rPr lang="en-US" sz="2333" dirty="0">
                <a:solidFill>
                  <a:srgbClr val="000000"/>
                </a:solidFill>
                <a:cs typeface="Calibri"/>
              </a:rPr>
              <a:t>with</a:t>
            </a:r>
            <a:r>
              <a:rPr lang="en-US" sz="2333" spc="35" dirty="0">
                <a:solidFill>
                  <a:srgbClr val="000000"/>
                </a:solidFill>
                <a:cs typeface="Calibri"/>
              </a:rPr>
              <a:t> </a:t>
            </a:r>
            <a:r>
              <a:rPr lang="en-US" sz="2333" dirty="0">
                <a:solidFill>
                  <a:srgbClr val="000000"/>
                </a:solidFill>
                <a:cs typeface="Calibri"/>
              </a:rPr>
              <a:t>distance</a:t>
            </a:r>
            <a:r>
              <a:rPr lang="en-US" sz="2333" spc="90" dirty="0">
                <a:solidFill>
                  <a:srgbClr val="000000"/>
                </a:solidFill>
                <a:cs typeface="Calibri"/>
              </a:rPr>
              <a:t> </a:t>
            </a:r>
            <a:r>
              <a:rPr lang="en-US" sz="2333" dirty="0">
                <a:solidFill>
                  <a:srgbClr val="000000"/>
                </a:solidFill>
                <a:cs typeface="Calibri"/>
              </a:rPr>
              <a:t>from</a:t>
            </a:r>
            <a:r>
              <a:rPr lang="en-US" sz="2333" spc="-30" dirty="0">
                <a:solidFill>
                  <a:srgbClr val="000000"/>
                </a:solidFill>
                <a:cs typeface="Calibri"/>
              </a:rPr>
              <a:t> </a:t>
            </a:r>
            <a:r>
              <a:rPr lang="en-US" sz="2333" dirty="0">
                <a:solidFill>
                  <a:srgbClr val="000000"/>
                </a:solidFill>
                <a:cs typeface="Calibri"/>
              </a:rPr>
              <a:t>ground</a:t>
            </a:r>
            <a:r>
              <a:rPr lang="en-US" sz="2333" spc="110" dirty="0">
                <a:solidFill>
                  <a:srgbClr val="000000"/>
                </a:solidFill>
                <a:cs typeface="Calibri"/>
              </a:rPr>
              <a:t> </a:t>
            </a:r>
            <a:r>
              <a:rPr lang="en-US" sz="2333" spc="-10" dirty="0">
                <a:solidFill>
                  <a:srgbClr val="000000"/>
                </a:solidFill>
                <a:cs typeface="Calibri"/>
              </a:rPr>
              <a:t>zero.</a:t>
            </a:r>
            <a:endParaRPr lang="en-US" sz="2333" dirty="0">
              <a:solidFill>
                <a:srgbClr val="000000"/>
              </a:solidFill>
              <a:cs typeface="Calibri"/>
            </a:endParaRPr>
          </a:p>
          <a:p>
            <a:pPr marL="304788" indent="-229217">
              <a:lnSpc>
                <a:spcPct val="85000"/>
              </a:lnSpc>
              <a:spcBef>
                <a:spcPts val="1000"/>
              </a:spcBef>
              <a:buFont typeface="Arial"/>
              <a:buChar char="•"/>
              <a:tabLst>
                <a:tab pos="453354" algn="l"/>
                <a:tab pos="453989" algn="l"/>
              </a:tabLst>
            </a:pPr>
            <a:r>
              <a:rPr lang="en-US" sz="2333" dirty="0">
                <a:solidFill>
                  <a:srgbClr val="000000"/>
                </a:solidFill>
                <a:cs typeface="Calibri"/>
              </a:rPr>
              <a:t>Some</a:t>
            </a:r>
            <a:r>
              <a:rPr lang="en-US" sz="2333" spc="85" dirty="0">
                <a:solidFill>
                  <a:srgbClr val="000000"/>
                </a:solidFill>
                <a:cs typeface="Calibri"/>
              </a:rPr>
              <a:t> </a:t>
            </a:r>
            <a:r>
              <a:rPr lang="en-US" sz="2333" dirty="0">
                <a:solidFill>
                  <a:srgbClr val="000000"/>
                </a:solidFill>
                <a:cs typeface="Calibri"/>
              </a:rPr>
              <a:t>initial</a:t>
            </a:r>
            <a:r>
              <a:rPr lang="en-US" sz="2333" spc="60" dirty="0">
                <a:solidFill>
                  <a:srgbClr val="000000"/>
                </a:solidFill>
                <a:cs typeface="Calibri"/>
              </a:rPr>
              <a:t> </a:t>
            </a:r>
            <a:r>
              <a:rPr lang="en-US" sz="2333" dirty="0">
                <a:solidFill>
                  <a:srgbClr val="000000"/>
                </a:solidFill>
                <a:cs typeface="Calibri"/>
              </a:rPr>
              <a:t>radiation</a:t>
            </a:r>
            <a:r>
              <a:rPr lang="en-US" sz="2333" spc="185" dirty="0">
                <a:solidFill>
                  <a:srgbClr val="000000"/>
                </a:solidFill>
                <a:cs typeface="Calibri"/>
              </a:rPr>
              <a:t> </a:t>
            </a:r>
            <a:r>
              <a:rPr lang="en-US" sz="2333" dirty="0">
                <a:solidFill>
                  <a:srgbClr val="000000"/>
                </a:solidFill>
                <a:cs typeface="Calibri"/>
              </a:rPr>
              <a:t>risks</a:t>
            </a:r>
            <a:r>
              <a:rPr lang="en-US" sz="2333" spc="-15" dirty="0">
                <a:solidFill>
                  <a:srgbClr val="000000"/>
                </a:solidFill>
                <a:cs typeface="Calibri"/>
              </a:rPr>
              <a:t> </a:t>
            </a:r>
            <a:r>
              <a:rPr lang="en-US" sz="2333" dirty="0">
                <a:solidFill>
                  <a:srgbClr val="000000"/>
                </a:solidFill>
                <a:cs typeface="Calibri"/>
              </a:rPr>
              <a:t>can</a:t>
            </a:r>
            <a:r>
              <a:rPr lang="en-US" sz="2333" spc="35" dirty="0">
                <a:solidFill>
                  <a:srgbClr val="000000"/>
                </a:solidFill>
                <a:cs typeface="Calibri"/>
              </a:rPr>
              <a:t> </a:t>
            </a:r>
            <a:r>
              <a:rPr lang="en-US" sz="2333" dirty="0">
                <a:solidFill>
                  <a:srgbClr val="000000"/>
                </a:solidFill>
                <a:cs typeface="Calibri"/>
              </a:rPr>
              <a:t>be</a:t>
            </a:r>
            <a:r>
              <a:rPr lang="en-US" sz="2333" spc="5" dirty="0">
                <a:solidFill>
                  <a:srgbClr val="000000"/>
                </a:solidFill>
                <a:cs typeface="Calibri"/>
              </a:rPr>
              <a:t> </a:t>
            </a:r>
            <a:r>
              <a:rPr lang="en-US" sz="2333" dirty="0">
                <a:solidFill>
                  <a:srgbClr val="000000"/>
                </a:solidFill>
                <a:cs typeface="Calibri"/>
              </a:rPr>
              <a:t>mitigated</a:t>
            </a:r>
            <a:r>
              <a:rPr lang="en-US" sz="2333" spc="110" dirty="0">
                <a:solidFill>
                  <a:srgbClr val="000000"/>
                </a:solidFill>
                <a:cs typeface="Calibri"/>
              </a:rPr>
              <a:t> </a:t>
            </a:r>
            <a:r>
              <a:rPr lang="en-US" sz="2333" dirty="0">
                <a:solidFill>
                  <a:srgbClr val="000000"/>
                </a:solidFill>
                <a:cs typeface="Calibri"/>
              </a:rPr>
              <a:t>by</a:t>
            </a:r>
            <a:r>
              <a:rPr lang="en-US" sz="2333" spc="15" dirty="0">
                <a:solidFill>
                  <a:srgbClr val="000000"/>
                </a:solidFill>
                <a:cs typeface="Calibri"/>
              </a:rPr>
              <a:t> </a:t>
            </a:r>
            <a:r>
              <a:rPr lang="en-US" sz="2333" spc="-10" dirty="0">
                <a:solidFill>
                  <a:srgbClr val="000000"/>
                </a:solidFill>
                <a:cs typeface="Calibri"/>
              </a:rPr>
              <a:t>protective measures taken before the detonation.</a:t>
            </a:r>
            <a:endParaRPr lang="en-US" sz="2333" dirty="0">
              <a:solidFill>
                <a:srgbClr val="000000"/>
              </a:solidFill>
              <a:cs typeface="Calibri"/>
            </a:endParaRPr>
          </a:p>
        </p:txBody>
      </p:sp>
      <p:sp>
        <p:nvSpPr>
          <p:cNvPr id="7" name="object 7"/>
          <p:cNvSpPr txBox="1"/>
          <p:nvPr/>
        </p:nvSpPr>
        <p:spPr>
          <a:xfrm>
            <a:off x="6429375" y="1847852"/>
            <a:ext cx="5334000" cy="541815"/>
          </a:xfrm>
          <a:prstGeom prst="rect">
            <a:avLst/>
          </a:prstGeom>
          <a:solidFill>
            <a:srgbClr val="44536A"/>
          </a:solidFill>
        </p:spPr>
        <p:txBody>
          <a:bodyPr vert="horz" wrap="square" lIns="0" tIns="0" rIns="0" bIns="0" rtlCol="0" anchor="t">
            <a:spAutoFit/>
          </a:bodyPr>
          <a:lstStyle/>
          <a:p>
            <a:pPr marL="11430" algn="ctr">
              <a:lnSpc>
                <a:spcPct val="154670"/>
              </a:lnSpc>
            </a:pPr>
            <a:r>
              <a:rPr sz="2600" b="1" dirty="0">
                <a:solidFill>
                  <a:srgbClr val="E7E6E6"/>
                </a:solidFill>
                <a:latin typeface="Franklin Gothic Demi"/>
                <a:cs typeface="Franklin Gothic Demi"/>
              </a:rPr>
              <a:t>Residual</a:t>
            </a:r>
            <a:r>
              <a:rPr sz="2600" b="1" spc="-110" dirty="0">
                <a:solidFill>
                  <a:srgbClr val="E7E6E6"/>
                </a:solidFill>
                <a:latin typeface="Franklin Gothic Demi"/>
                <a:cs typeface="Franklin Gothic Demi"/>
              </a:rPr>
              <a:t> </a:t>
            </a:r>
            <a:r>
              <a:rPr sz="2600" b="1" spc="-10" dirty="0">
                <a:solidFill>
                  <a:srgbClr val="E7E6E6"/>
                </a:solidFill>
                <a:latin typeface="Franklin Gothic Demi"/>
                <a:cs typeface="Franklin Gothic Demi"/>
              </a:rPr>
              <a:t>Radiation</a:t>
            </a:r>
            <a:endParaRPr lang="en-US" sz="2600" dirty="0">
              <a:solidFill>
                <a:srgbClr val="000000"/>
              </a:solidFill>
              <a:latin typeface="Franklin Gothic Demi"/>
              <a:cs typeface="Franklin Gothic Demi"/>
            </a:endParaRPr>
          </a:p>
        </p:txBody>
      </p:sp>
      <p:sp>
        <p:nvSpPr>
          <p:cNvPr id="8" name="object 8"/>
          <p:cNvSpPr txBox="1"/>
          <p:nvPr/>
        </p:nvSpPr>
        <p:spPr>
          <a:xfrm>
            <a:off x="6457950" y="2381252"/>
            <a:ext cx="5334000" cy="3468897"/>
          </a:xfrm>
          <a:prstGeom prst="rect">
            <a:avLst/>
          </a:prstGeom>
          <a:solidFill>
            <a:srgbClr val="D5DCE4"/>
          </a:solidFill>
        </p:spPr>
        <p:txBody>
          <a:bodyPr vert="horz" wrap="square" lIns="0" tIns="32384" rIns="0" bIns="0" rtlCol="0">
            <a:spAutoFit/>
          </a:bodyPr>
          <a:lstStyle/>
          <a:p>
            <a:pPr marL="304788" marR="237471" indent="-228582">
              <a:lnSpc>
                <a:spcPct val="85000"/>
              </a:lnSpc>
              <a:spcBef>
                <a:spcPts val="1000"/>
              </a:spcBef>
              <a:buFont typeface="Arial"/>
              <a:buChar char="•"/>
              <a:tabLst>
                <a:tab pos="457163" algn="l"/>
                <a:tab pos="457798" algn="l"/>
              </a:tabLst>
            </a:pPr>
            <a:r>
              <a:rPr lang="en-US" sz="2333" dirty="0">
                <a:solidFill>
                  <a:srgbClr val="000000"/>
                </a:solidFill>
                <a:cs typeface="Calibri" panose="020F0502020204030204" pitchFamily="34" charset="0"/>
              </a:rPr>
              <a:t>Radiation given off </a:t>
            </a:r>
            <a:r>
              <a:rPr lang="en-US" sz="2333" b="1" dirty="0">
                <a:solidFill>
                  <a:srgbClr val="000000"/>
                </a:solidFill>
                <a:cs typeface="Calibri" panose="020F0502020204030204" pitchFamily="34" charset="0"/>
              </a:rPr>
              <a:t>after</a:t>
            </a:r>
            <a:r>
              <a:rPr lang="en-US" sz="2333" dirty="0">
                <a:solidFill>
                  <a:srgbClr val="000000"/>
                </a:solidFill>
                <a:cs typeface="Calibri" panose="020F0502020204030204" pitchFamily="34" charset="0"/>
              </a:rPr>
              <a:t> the first minute.</a:t>
            </a:r>
          </a:p>
          <a:p>
            <a:pPr marL="304788" marR="237471" indent="-228582">
              <a:lnSpc>
                <a:spcPct val="85000"/>
              </a:lnSpc>
              <a:spcBef>
                <a:spcPts val="1000"/>
              </a:spcBef>
              <a:buFont typeface="Arial"/>
              <a:buChar char="•"/>
              <a:tabLst>
                <a:tab pos="457163" algn="l"/>
                <a:tab pos="457798" algn="l"/>
              </a:tabLst>
            </a:pPr>
            <a:r>
              <a:rPr lang="en-US" sz="2333" dirty="0">
                <a:solidFill>
                  <a:srgbClr val="000000"/>
                </a:solidFill>
                <a:cs typeface="Calibri" panose="020F0502020204030204" pitchFamily="34" charset="0"/>
              </a:rPr>
              <a:t>Produced by fission products and activated material that continue to give off radiation.</a:t>
            </a:r>
          </a:p>
          <a:p>
            <a:pPr marL="304788" marR="430496" indent="-228582">
              <a:lnSpc>
                <a:spcPct val="85000"/>
              </a:lnSpc>
              <a:spcBef>
                <a:spcPts val="1000"/>
              </a:spcBef>
              <a:buFont typeface="Arial"/>
              <a:buChar char="•"/>
              <a:tabLst>
                <a:tab pos="457163" algn="l"/>
                <a:tab pos="457798" algn="l"/>
              </a:tabLst>
            </a:pPr>
            <a:r>
              <a:rPr lang="en-US" sz="2333" dirty="0">
                <a:solidFill>
                  <a:srgbClr val="000000"/>
                </a:solidFill>
                <a:cs typeface="Calibri" panose="020F0502020204030204" pitchFamily="34" charset="0"/>
              </a:rPr>
              <a:t>Most</a:t>
            </a:r>
            <a:r>
              <a:rPr lang="en-US" sz="2333" spc="90" dirty="0">
                <a:solidFill>
                  <a:srgbClr val="000000"/>
                </a:solidFill>
                <a:cs typeface="Calibri" panose="020F0502020204030204" pitchFamily="34" charset="0"/>
              </a:rPr>
              <a:t> </a:t>
            </a:r>
            <a:r>
              <a:rPr lang="en-US" sz="2333" dirty="0">
                <a:solidFill>
                  <a:srgbClr val="000000"/>
                </a:solidFill>
                <a:cs typeface="Calibri" panose="020F0502020204030204" pitchFamily="34" charset="0"/>
              </a:rPr>
              <a:t>dangerous</a:t>
            </a:r>
            <a:r>
              <a:rPr lang="en-US" sz="2333" spc="135" dirty="0">
                <a:solidFill>
                  <a:srgbClr val="000000"/>
                </a:solidFill>
                <a:cs typeface="Calibri" panose="020F0502020204030204" pitchFamily="34" charset="0"/>
              </a:rPr>
              <a:t> </a:t>
            </a:r>
            <a:r>
              <a:rPr lang="en-US" sz="2333" dirty="0">
                <a:solidFill>
                  <a:srgbClr val="000000"/>
                </a:solidFill>
                <a:cs typeface="Calibri" panose="020F0502020204030204" pitchFamily="34" charset="0"/>
              </a:rPr>
              <a:t>in</a:t>
            </a:r>
            <a:r>
              <a:rPr lang="en-US" sz="2333" spc="-40" dirty="0">
                <a:solidFill>
                  <a:srgbClr val="000000"/>
                </a:solidFill>
                <a:cs typeface="Calibri" panose="020F0502020204030204" pitchFamily="34" charset="0"/>
              </a:rPr>
              <a:t> </a:t>
            </a:r>
            <a:r>
              <a:rPr lang="en-US" sz="2333" dirty="0">
                <a:solidFill>
                  <a:srgbClr val="000000"/>
                </a:solidFill>
                <a:cs typeface="Calibri" panose="020F0502020204030204" pitchFamily="34" charset="0"/>
              </a:rPr>
              <a:t>the</a:t>
            </a:r>
            <a:r>
              <a:rPr lang="en-US" sz="2333" spc="165" dirty="0">
                <a:solidFill>
                  <a:srgbClr val="000000"/>
                </a:solidFill>
                <a:cs typeface="Calibri" panose="020F0502020204030204" pitchFamily="34" charset="0"/>
              </a:rPr>
              <a:t> </a:t>
            </a:r>
            <a:r>
              <a:rPr lang="en-US" sz="2333" dirty="0">
                <a:solidFill>
                  <a:srgbClr val="000000"/>
                </a:solidFill>
                <a:cs typeface="Calibri" panose="020F0502020204030204" pitchFamily="34" charset="0"/>
              </a:rPr>
              <a:t>first</a:t>
            </a:r>
            <a:r>
              <a:rPr lang="en-US" sz="2333" spc="-140" dirty="0">
                <a:solidFill>
                  <a:srgbClr val="000000"/>
                </a:solidFill>
                <a:cs typeface="Calibri" panose="020F0502020204030204" pitchFamily="34" charset="0"/>
              </a:rPr>
              <a:t> </a:t>
            </a:r>
            <a:r>
              <a:rPr lang="en-US" sz="2333" dirty="0">
                <a:solidFill>
                  <a:srgbClr val="000000"/>
                </a:solidFill>
                <a:cs typeface="Calibri" panose="020F0502020204030204" pitchFamily="34" charset="0"/>
              </a:rPr>
              <a:t>few</a:t>
            </a:r>
            <a:r>
              <a:rPr lang="en-US" sz="2333" spc="130" dirty="0">
                <a:solidFill>
                  <a:srgbClr val="000000"/>
                </a:solidFill>
                <a:cs typeface="Calibri" panose="020F0502020204030204" pitchFamily="34" charset="0"/>
              </a:rPr>
              <a:t> </a:t>
            </a:r>
            <a:r>
              <a:rPr lang="en-US" sz="2333" dirty="0">
                <a:solidFill>
                  <a:srgbClr val="000000"/>
                </a:solidFill>
                <a:cs typeface="Calibri" panose="020F0502020204030204" pitchFamily="34" charset="0"/>
              </a:rPr>
              <a:t>hours;</a:t>
            </a:r>
            <a:r>
              <a:rPr lang="en-US" sz="2333" spc="-10" dirty="0">
                <a:solidFill>
                  <a:srgbClr val="000000"/>
                </a:solidFill>
                <a:cs typeface="Calibri" panose="020F0502020204030204" pitchFamily="34" charset="0"/>
              </a:rPr>
              <a:t> decays </a:t>
            </a:r>
            <a:r>
              <a:rPr lang="en-US" sz="2333" dirty="0">
                <a:solidFill>
                  <a:srgbClr val="000000"/>
                </a:solidFill>
                <a:cs typeface="Calibri" panose="020F0502020204030204" pitchFamily="34" charset="0"/>
              </a:rPr>
              <a:t>over</a:t>
            </a:r>
            <a:r>
              <a:rPr lang="en-US" sz="2333" spc="80" dirty="0">
                <a:solidFill>
                  <a:srgbClr val="000000"/>
                </a:solidFill>
                <a:cs typeface="Calibri" panose="020F0502020204030204" pitchFamily="34" charset="0"/>
              </a:rPr>
              <a:t> </a:t>
            </a:r>
            <a:r>
              <a:rPr lang="en-US" sz="2333" spc="-20" dirty="0">
                <a:solidFill>
                  <a:srgbClr val="000000"/>
                </a:solidFill>
                <a:cs typeface="Calibri" panose="020F0502020204030204" pitchFamily="34" charset="0"/>
              </a:rPr>
              <a:t>time.</a:t>
            </a:r>
          </a:p>
          <a:p>
            <a:pPr marL="304788" marR="430496" indent="-228582">
              <a:lnSpc>
                <a:spcPct val="85000"/>
              </a:lnSpc>
              <a:spcBef>
                <a:spcPts val="1000"/>
              </a:spcBef>
              <a:buFont typeface="Arial"/>
              <a:buChar char="•"/>
              <a:tabLst>
                <a:tab pos="457163" algn="l"/>
                <a:tab pos="457798" algn="l"/>
              </a:tabLst>
            </a:pPr>
            <a:r>
              <a:rPr lang="en-US" sz="2333" spc="-20" dirty="0">
                <a:solidFill>
                  <a:srgbClr val="000000"/>
                </a:solidFill>
                <a:cs typeface="Calibri" panose="020F0502020204030204" pitchFamily="34" charset="0"/>
              </a:rPr>
              <a:t>Can mix with dirt lofted by the explosion to create </a:t>
            </a:r>
            <a:r>
              <a:rPr lang="en-US" sz="2333" b="1" i="1" spc="-20" dirty="0">
                <a:solidFill>
                  <a:srgbClr val="000000"/>
                </a:solidFill>
                <a:cs typeface="Calibri" panose="020F0502020204030204" pitchFamily="34" charset="0"/>
              </a:rPr>
              <a:t>fallout</a:t>
            </a:r>
            <a:r>
              <a:rPr lang="en-US" sz="2333" spc="-20" dirty="0">
                <a:solidFill>
                  <a:srgbClr val="000000"/>
                </a:solidFill>
                <a:cs typeface="Calibri" panose="020F0502020204030204" pitchFamily="34" charset="0"/>
              </a:rPr>
              <a:t> locally and downwind.</a:t>
            </a:r>
            <a:endParaRPr lang="en-US" sz="2333" dirty="0">
              <a:solidFill>
                <a:srgbClr val="000000"/>
              </a:solidFill>
              <a:cs typeface="Calibri" panose="020F0502020204030204" pitchFamily="34" charset="0"/>
            </a:endParaRPr>
          </a:p>
        </p:txBody>
      </p:sp>
      <p:sp>
        <p:nvSpPr>
          <p:cNvPr id="9" name="object 9"/>
          <p:cNvSpPr txBox="1"/>
          <p:nvPr/>
        </p:nvSpPr>
        <p:spPr>
          <a:xfrm>
            <a:off x="7598793" y="6251259"/>
            <a:ext cx="2550795" cy="197490"/>
          </a:xfrm>
          <a:prstGeom prst="rect">
            <a:avLst/>
          </a:prstGeom>
        </p:spPr>
        <p:txBody>
          <a:bodyPr vert="horz" wrap="square" lIns="0" tIns="12700" rIns="0" bIns="0" rtlCol="0">
            <a:spAutoFit/>
          </a:bodyPr>
          <a:lstStyle/>
          <a:p>
            <a:pPr marL="12699">
              <a:spcBef>
                <a:spcPts val="100"/>
              </a:spcBef>
            </a:pPr>
            <a:r>
              <a:rPr sz="1200">
                <a:solidFill>
                  <a:srgbClr val="5A5B5D"/>
                </a:solidFill>
                <a:latin typeface="Calibri"/>
                <a:cs typeface="Calibri"/>
              </a:rPr>
              <a:t>Federal</a:t>
            </a:r>
            <a:r>
              <a:rPr sz="1200" spc="-20">
                <a:solidFill>
                  <a:srgbClr val="5A5B5D"/>
                </a:solidFill>
                <a:latin typeface="Calibri"/>
                <a:cs typeface="Calibri"/>
              </a:rPr>
              <a:t> </a:t>
            </a:r>
            <a:r>
              <a:rPr sz="1200" spc="-10">
                <a:solidFill>
                  <a:srgbClr val="5A5B5D"/>
                </a:solidFill>
                <a:latin typeface="Calibri"/>
                <a:cs typeface="Calibri"/>
              </a:rPr>
              <a:t>Emergency</a:t>
            </a:r>
            <a:r>
              <a:rPr sz="1200" spc="-50">
                <a:solidFill>
                  <a:srgbClr val="5A5B5D"/>
                </a:solidFill>
                <a:latin typeface="Calibri"/>
                <a:cs typeface="Calibri"/>
              </a:rPr>
              <a:t> </a:t>
            </a:r>
            <a:r>
              <a:rPr sz="1200">
                <a:solidFill>
                  <a:srgbClr val="5A5B5D"/>
                </a:solidFill>
                <a:latin typeface="Calibri"/>
                <a:cs typeface="Calibri"/>
              </a:rPr>
              <a:t>Management</a:t>
            </a:r>
            <a:r>
              <a:rPr sz="1200" spc="5">
                <a:solidFill>
                  <a:srgbClr val="5A5B5D"/>
                </a:solidFill>
                <a:latin typeface="Calibri"/>
                <a:cs typeface="Calibri"/>
              </a:rPr>
              <a:t> </a:t>
            </a:r>
            <a:r>
              <a:rPr sz="1200" spc="-10">
                <a:solidFill>
                  <a:srgbClr val="5A5B5D"/>
                </a:solidFill>
                <a:latin typeface="Calibri"/>
                <a:cs typeface="Calibri"/>
              </a:rPr>
              <a:t>Agency</a:t>
            </a:r>
            <a:endParaRPr sz="1200">
              <a:solidFill>
                <a:srgbClr val="000000"/>
              </a:solidFill>
              <a:latin typeface="Calibri"/>
              <a:cs typeface="Calibri"/>
            </a:endParaRPr>
          </a:p>
        </p:txBody>
      </p:sp>
      <p:sp>
        <p:nvSpPr>
          <p:cNvPr id="10" name="object 10"/>
          <p:cNvSpPr txBox="1"/>
          <p:nvPr/>
        </p:nvSpPr>
        <p:spPr>
          <a:xfrm>
            <a:off x="11207750" y="6251259"/>
            <a:ext cx="177800" cy="197490"/>
          </a:xfrm>
          <a:prstGeom prst="rect">
            <a:avLst/>
          </a:prstGeom>
        </p:spPr>
        <p:txBody>
          <a:bodyPr vert="horz" wrap="square" lIns="0" tIns="12700" rIns="0" bIns="0" rtlCol="0">
            <a:spAutoFit/>
          </a:bodyPr>
          <a:lstStyle/>
          <a:p>
            <a:pPr marL="12699">
              <a:spcBef>
                <a:spcPts val="100"/>
              </a:spcBef>
            </a:pPr>
            <a:r>
              <a:rPr sz="1200" spc="-25">
                <a:solidFill>
                  <a:srgbClr val="5A5B5D"/>
                </a:solidFill>
                <a:latin typeface="Calibri"/>
                <a:cs typeface="Calibri"/>
              </a:rPr>
              <a:t>22</a:t>
            </a:r>
            <a:endParaRPr sz="1200">
              <a:solidFill>
                <a:srgbClr val="000000"/>
              </a:solidFill>
              <a:latin typeface="Calibri"/>
              <a:cs typeface="Calibri"/>
            </a:endParaRPr>
          </a:p>
        </p:txBody>
      </p:sp>
      <p:sp>
        <p:nvSpPr>
          <p:cNvPr id="11" name="object 11"/>
          <p:cNvSpPr/>
          <p:nvPr/>
        </p:nvSpPr>
        <p:spPr>
          <a:xfrm>
            <a:off x="11014075" y="1104901"/>
            <a:ext cx="742950" cy="742950"/>
          </a:xfrm>
          <a:custGeom>
            <a:avLst/>
            <a:gdLst/>
            <a:ahLst/>
            <a:cxnLst/>
            <a:rect l="l" t="t" r="r" b="b"/>
            <a:pathLst>
              <a:path w="742950" h="742950">
                <a:moveTo>
                  <a:pt x="371475" y="0"/>
                </a:moveTo>
                <a:lnTo>
                  <a:pt x="324888" y="2895"/>
                </a:lnTo>
                <a:lnTo>
                  <a:pt x="280026" y="11348"/>
                </a:lnTo>
                <a:lnTo>
                  <a:pt x="237236" y="25011"/>
                </a:lnTo>
                <a:lnTo>
                  <a:pt x="196867" y="43534"/>
                </a:lnTo>
                <a:lnTo>
                  <a:pt x="159267" y="66570"/>
                </a:lnTo>
                <a:lnTo>
                  <a:pt x="124785" y="93770"/>
                </a:lnTo>
                <a:lnTo>
                  <a:pt x="93770" y="124785"/>
                </a:lnTo>
                <a:lnTo>
                  <a:pt x="66570" y="159267"/>
                </a:lnTo>
                <a:lnTo>
                  <a:pt x="43534" y="196867"/>
                </a:lnTo>
                <a:lnTo>
                  <a:pt x="25011" y="237236"/>
                </a:lnTo>
                <a:lnTo>
                  <a:pt x="11348" y="280026"/>
                </a:lnTo>
                <a:lnTo>
                  <a:pt x="2895" y="324888"/>
                </a:lnTo>
                <a:lnTo>
                  <a:pt x="0" y="371475"/>
                </a:lnTo>
                <a:lnTo>
                  <a:pt x="2895" y="418061"/>
                </a:lnTo>
                <a:lnTo>
                  <a:pt x="11348" y="462923"/>
                </a:lnTo>
                <a:lnTo>
                  <a:pt x="25011" y="505713"/>
                </a:lnTo>
                <a:lnTo>
                  <a:pt x="43534" y="546082"/>
                </a:lnTo>
                <a:lnTo>
                  <a:pt x="66570" y="583682"/>
                </a:lnTo>
                <a:lnTo>
                  <a:pt x="93770" y="618164"/>
                </a:lnTo>
                <a:lnTo>
                  <a:pt x="124785" y="649179"/>
                </a:lnTo>
                <a:lnTo>
                  <a:pt x="159267" y="676379"/>
                </a:lnTo>
                <a:lnTo>
                  <a:pt x="196867" y="699415"/>
                </a:lnTo>
                <a:lnTo>
                  <a:pt x="237236" y="717938"/>
                </a:lnTo>
                <a:lnTo>
                  <a:pt x="280026" y="731601"/>
                </a:lnTo>
                <a:lnTo>
                  <a:pt x="324888" y="740054"/>
                </a:lnTo>
                <a:lnTo>
                  <a:pt x="371475" y="742950"/>
                </a:lnTo>
                <a:lnTo>
                  <a:pt x="418061" y="740054"/>
                </a:lnTo>
                <a:lnTo>
                  <a:pt x="462923" y="731601"/>
                </a:lnTo>
                <a:lnTo>
                  <a:pt x="505713" y="717938"/>
                </a:lnTo>
                <a:lnTo>
                  <a:pt x="546082" y="699415"/>
                </a:lnTo>
                <a:lnTo>
                  <a:pt x="583682" y="676379"/>
                </a:lnTo>
                <a:lnTo>
                  <a:pt x="618164" y="649179"/>
                </a:lnTo>
                <a:lnTo>
                  <a:pt x="649179" y="618164"/>
                </a:lnTo>
                <a:lnTo>
                  <a:pt x="676379" y="583682"/>
                </a:lnTo>
                <a:lnTo>
                  <a:pt x="699415" y="546082"/>
                </a:lnTo>
                <a:lnTo>
                  <a:pt x="717938" y="505713"/>
                </a:lnTo>
                <a:lnTo>
                  <a:pt x="731601" y="462923"/>
                </a:lnTo>
                <a:lnTo>
                  <a:pt x="740054" y="418061"/>
                </a:lnTo>
                <a:lnTo>
                  <a:pt x="742950" y="371475"/>
                </a:lnTo>
                <a:lnTo>
                  <a:pt x="740054" y="324888"/>
                </a:lnTo>
                <a:lnTo>
                  <a:pt x="731601" y="280026"/>
                </a:lnTo>
                <a:lnTo>
                  <a:pt x="717938" y="237236"/>
                </a:lnTo>
                <a:lnTo>
                  <a:pt x="699415" y="196867"/>
                </a:lnTo>
                <a:lnTo>
                  <a:pt x="676379" y="159267"/>
                </a:lnTo>
                <a:lnTo>
                  <a:pt x="649179" y="124785"/>
                </a:lnTo>
                <a:lnTo>
                  <a:pt x="618164" y="93770"/>
                </a:lnTo>
                <a:lnTo>
                  <a:pt x="583682" y="66570"/>
                </a:lnTo>
                <a:lnTo>
                  <a:pt x="546082" y="43534"/>
                </a:lnTo>
                <a:lnTo>
                  <a:pt x="505713" y="25011"/>
                </a:lnTo>
                <a:lnTo>
                  <a:pt x="462923" y="11348"/>
                </a:lnTo>
                <a:lnTo>
                  <a:pt x="418061" y="2895"/>
                </a:lnTo>
                <a:lnTo>
                  <a:pt x="371475" y="0"/>
                </a:lnTo>
                <a:close/>
              </a:path>
            </a:pathLst>
          </a:custGeom>
          <a:solidFill>
            <a:srgbClr val="D5DCE4"/>
          </a:solidFill>
        </p:spPr>
        <p:txBody>
          <a:bodyPr wrap="square" lIns="0" tIns="0" rIns="0" bIns="0" rtlCol="0"/>
          <a:lstStyle/>
          <a:p>
            <a:endParaRPr sz="2160">
              <a:solidFill>
                <a:srgbClr val="000000"/>
              </a:solidFill>
              <a:latin typeface="Arial" panose="020B0604020202020204"/>
            </a:endParaRPr>
          </a:p>
        </p:txBody>
      </p:sp>
      <p:sp>
        <p:nvSpPr>
          <p:cNvPr id="12" name="object 12"/>
          <p:cNvSpPr txBox="1"/>
          <p:nvPr/>
        </p:nvSpPr>
        <p:spPr>
          <a:xfrm>
            <a:off x="11069068" y="1367474"/>
            <a:ext cx="626745" cy="197490"/>
          </a:xfrm>
          <a:prstGeom prst="rect">
            <a:avLst/>
          </a:prstGeom>
        </p:spPr>
        <p:txBody>
          <a:bodyPr vert="horz" wrap="square" lIns="0" tIns="12700" rIns="0" bIns="0" rtlCol="0">
            <a:spAutoFit/>
          </a:bodyPr>
          <a:lstStyle/>
          <a:p>
            <a:pPr marL="12699">
              <a:spcBef>
                <a:spcPts val="100"/>
              </a:spcBef>
            </a:pPr>
            <a:r>
              <a:rPr sz="1200" spc="-10">
                <a:solidFill>
                  <a:srgbClr val="212A35"/>
                </a:solidFill>
                <a:latin typeface="Calibri"/>
                <a:cs typeface="Calibri"/>
              </a:rPr>
              <a:t>Chapter</a:t>
            </a:r>
            <a:r>
              <a:rPr sz="1200">
                <a:solidFill>
                  <a:srgbClr val="212A35"/>
                </a:solidFill>
                <a:latin typeface="Calibri"/>
                <a:cs typeface="Calibri"/>
              </a:rPr>
              <a:t> </a:t>
            </a:r>
            <a:r>
              <a:rPr sz="1200" spc="-50">
                <a:solidFill>
                  <a:srgbClr val="212A35"/>
                </a:solidFill>
                <a:latin typeface="Calibri"/>
                <a:cs typeface="Calibri"/>
              </a:rPr>
              <a:t>1</a:t>
            </a:r>
            <a:endParaRPr sz="1200">
              <a:solidFill>
                <a:srgbClr val="000000"/>
              </a:solidFill>
              <a:latin typeface="Calibri"/>
              <a:cs typeface="Calibri"/>
            </a:endParaRPr>
          </a:p>
        </p:txBody>
      </p:sp>
      <p:sp>
        <p:nvSpPr>
          <p:cNvPr id="13" name="object 13"/>
          <p:cNvSpPr txBox="1"/>
          <p:nvPr/>
        </p:nvSpPr>
        <p:spPr>
          <a:xfrm>
            <a:off x="628650" y="1304316"/>
            <a:ext cx="10042906" cy="323807"/>
          </a:xfrm>
          <a:prstGeom prst="rect">
            <a:avLst/>
          </a:prstGeom>
        </p:spPr>
        <p:txBody>
          <a:bodyPr vert="horz" wrap="square" lIns="0" tIns="15875" rIns="0" bIns="0" rtlCol="0">
            <a:spAutoFit/>
          </a:bodyPr>
          <a:lstStyle/>
          <a:p>
            <a:pPr marL="12699">
              <a:spcBef>
                <a:spcPts val="125"/>
              </a:spcBef>
            </a:pPr>
            <a:r>
              <a:rPr sz="2000" dirty="0">
                <a:solidFill>
                  <a:srgbClr val="000000"/>
                </a:solidFill>
                <a:cs typeface="Calibri Light"/>
              </a:rPr>
              <a:t>Radiation</a:t>
            </a:r>
            <a:r>
              <a:rPr sz="2000" spc="-155" dirty="0">
                <a:solidFill>
                  <a:srgbClr val="000000"/>
                </a:solidFill>
                <a:cs typeface="Calibri Light"/>
              </a:rPr>
              <a:t> </a:t>
            </a:r>
            <a:r>
              <a:rPr sz="2000" dirty="0">
                <a:solidFill>
                  <a:srgbClr val="000000"/>
                </a:solidFill>
                <a:cs typeface="Calibri Light"/>
              </a:rPr>
              <a:t>has</a:t>
            </a:r>
            <a:r>
              <a:rPr sz="2000" spc="-35" dirty="0">
                <a:solidFill>
                  <a:srgbClr val="000000"/>
                </a:solidFill>
                <a:cs typeface="Calibri Light"/>
              </a:rPr>
              <a:t> </a:t>
            </a:r>
            <a:r>
              <a:rPr sz="2000" dirty="0">
                <a:solidFill>
                  <a:srgbClr val="000000"/>
                </a:solidFill>
                <a:cs typeface="Calibri Light"/>
              </a:rPr>
              <a:t>serious</a:t>
            </a:r>
            <a:r>
              <a:rPr sz="2000" spc="-35" dirty="0">
                <a:solidFill>
                  <a:srgbClr val="000000"/>
                </a:solidFill>
                <a:cs typeface="Calibri Light"/>
              </a:rPr>
              <a:t> </a:t>
            </a:r>
            <a:r>
              <a:rPr sz="2000" dirty="0">
                <a:solidFill>
                  <a:srgbClr val="000000"/>
                </a:solidFill>
                <a:cs typeface="Calibri Light"/>
              </a:rPr>
              <a:t>effects</a:t>
            </a:r>
            <a:r>
              <a:rPr sz="2000" spc="45" dirty="0">
                <a:solidFill>
                  <a:srgbClr val="000000"/>
                </a:solidFill>
                <a:cs typeface="Calibri Light"/>
              </a:rPr>
              <a:t> </a:t>
            </a:r>
            <a:r>
              <a:rPr sz="2000" dirty="0">
                <a:solidFill>
                  <a:srgbClr val="000000"/>
                </a:solidFill>
                <a:cs typeface="Calibri Light"/>
              </a:rPr>
              <a:t>on</a:t>
            </a:r>
            <a:r>
              <a:rPr sz="2000" spc="5" dirty="0">
                <a:solidFill>
                  <a:srgbClr val="000000"/>
                </a:solidFill>
                <a:cs typeface="Calibri Light"/>
              </a:rPr>
              <a:t> </a:t>
            </a:r>
            <a:r>
              <a:rPr sz="2000" dirty="0">
                <a:solidFill>
                  <a:srgbClr val="000000"/>
                </a:solidFill>
                <a:cs typeface="Calibri Light"/>
              </a:rPr>
              <a:t>response</a:t>
            </a:r>
            <a:r>
              <a:rPr sz="2000" spc="-25" dirty="0">
                <a:solidFill>
                  <a:srgbClr val="000000"/>
                </a:solidFill>
                <a:cs typeface="Calibri Light"/>
              </a:rPr>
              <a:t> </a:t>
            </a:r>
            <a:r>
              <a:rPr sz="2000" dirty="0">
                <a:solidFill>
                  <a:srgbClr val="000000"/>
                </a:solidFill>
                <a:cs typeface="Calibri Light"/>
              </a:rPr>
              <a:t>and is</a:t>
            </a:r>
            <a:r>
              <a:rPr sz="2000" spc="-30" dirty="0">
                <a:solidFill>
                  <a:srgbClr val="000000"/>
                </a:solidFill>
                <a:cs typeface="Calibri Light"/>
              </a:rPr>
              <a:t> </a:t>
            </a:r>
            <a:r>
              <a:rPr sz="2000" dirty="0">
                <a:solidFill>
                  <a:srgbClr val="000000"/>
                </a:solidFill>
                <a:cs typeface="Calibri Light"/>
              </a:rPr>
              <a:t>the</a:t>
            </a:r>
            <a:r>
              <a:rPr sz="2000" spc="-25" dirty="0">
                <a:solidFill>
                  <a:srgbClr val="000000"/>
                </a:solidFill>
                <a:cs typeface="Calibri Light"/>
              </a:rPr>
              <a:t> </a:t>
            </a:r>
            <a:r>
              <a:rPr sz="2000" dirty="0">
                <a:solidFill>
                  <a:srgbClr val="000000"/>
                </a:solidFill>
                <a:cs typeface="Calibri Light"/>
              </a:rPr>
              <a:t>defining</a:t>
            </a:r>
            <a:r>
              <a:rPr sz="2000" spc="-130" dirty="0">
                <a:solidFill>
                  <a:srgbClr val="000000"/>
                </a:solidFill>
                <a:cs typeface="Calibri Light"/>
              </a:rPr>
              <a:t> </a:t>
            </a:r>
            <a:r>
              <a:rPr sz="2000" dirty="0">
                <a:solidFill>
                  <a:srgbClr val="000000"/>
                </a:solidFill>
                <a:cs typeface="Calibri Light"/>
              </a:rPr>
              <a:t>feature</a:t>
            </a:r>
            <a:r>
              <a:rPr sz="2000" spc="-25" dirty="0">
                <a:solidFill>
                  <a:srgbClr val="000000"/>
                </a:solidFill>
                <a:cs typeface="Calibri Light"/>
              </a:rPr>
              <a:t> </a:t>
            </a:r>
            <a:r>
              <a:rPr sz="2000" dirty="0">
                <a:solidFill>
                  <a:srgbClr val="000000"/>
                </a:solidFill>
                <a:cs typeface="Calibri Light"/>
              </a:rPr>
              <a:t>of nuclear</a:t>
            </a:r>
            <a:r>
              <a:rPr sz="2000" spc="-25" dirty="0">
                <a:solidFill>
                  <a:srgbClr val="000000"/>
                </a:solidFill>
                <a:cs typeface="Calibri Light"/>
              </a:rPr>
              <a:t> </a:t>
            </a:r>
            <a:r>
              <a:rPr sz="2000" spc="-10" dirty="0">
                <a:solidFill>
                  <a:srgbClr val="000000"/>
                </a:solidFill>
                <a:cs typeface="Calibri Light"/>
              </a:rPr>
              <a:t>incidents.</a:t>
            </a:r>
            <a:endParaRPr sz="2000" dirty="0">
              <a:solidFill>
                <a:srgbClr val="000000"/>
              </a:solidFill>
              <a:cs typeface="Calibri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60579" y="-75857"/>
            <a:ext cx="11361215" cy="956159"/>
          </a:xfrm>
          <a:prstGeom prst="rect">
            <a:avLst/>
          </a:prstGeom>
        </p:spPr>
        <p:txBody>
          <a:bodyPr vert="horz" wrap="square" lIns="0" tIns="94615" rIns="0" bIns="0" rtlCol="0" anchor="b" anchorCtr="0">
            <a:spAutoFit/>
            <a:scene3d>
              <a:camera prst="orthographicFront"/>
              <a:lightRig rig="threePt" dir="t">
                <a:rot lat="0" lon="0" rev="4800000"/>
              </a:lightRig>
            </a:scene3d>
            <a:sp3d prstMaterial="matte">
              <a:bevelT w="50800" h="10160"/>
            </a:sp3d>
          </a:bodyPr>
          <a:lstStyle/>
          <a:p>
            <a:pPr marL="12065" marR="5080">
              <a:lnSpc>
                <a:spcPct val="241326"/>
              </a:lnSpc>
              <a:spcBef>
                <a:spcPts val="745"/>
              </a:spcBef>
            </a:pPr>
            <a:r>
              <a:rPr spc="-10" dirty="0"/>
              <a:t>Prompt</a:t>
            </a:r>
            <a:r>
              <a:rPr spc="-190" dirty="0"/>
              <a:t> </a:t>
            </a:r>
            <a:r>
              <a:rPr dirty="0"/>
              <a:t>radiation</a:t>
            </a:r>
            <a:r>
              <a:rPr spc="-70" dirty="0"/>
              <a:t> </a:t>
            </a:r>
            <a:r>
              <a:rPr lang="en-US" spc="-70" dirty="0"/>
              <a:t>range </a:t>
            </a:r>
            <a:r>
              <a:rPr spc="-25" dirty="0"/>
              <a:t>not </a:t>
            </a:r>
            <a:r>
              <a:rPr spc="-10" dirty="0"/>
              <a:t>proportional</a:t>
            </a:r>
            <a:r>
              <a:rPr spc="-210" dirty="0"/>
              <a:t> </a:t>
            </a:r>
            <a:r>
              <a:rPr dirty="0"/>
              <a:t>to</a:t>
            </a:r>
            <a:r>
              <a:rPr spc="20" dirty="0"/>
              <a:t> </a:t>
            </a:r>
            <a:r>
              <a:rPr dirty="0"/>
              <a:t>blast</a:t>
            </a:r>
            <a:r>
              <a:rPr spc="-75" dirty="0"/>
              <a:t> </a:t>
            </a:r>
            <a:r>
              <a:rPr spc="-10" dirty="0"/>
              <a:t>effects</a:t>
            </a:r>
            <a:endParaRPr lang="en-US"/>
          </a:p>
        </p:txBody>
      </p:sp>
      <p:pic>
        <p:nvPicPr>
          <p:cNvPr id="7" name="1-10-100kt Fuzzy Compare - Radiation">
            <a:hlinkClick r:id="" action="ppaction://media"/>
            <a:extLst>
              <a:ext uri="{FF2B5EF4-FFF2-40B4-BE49-F238E27FC236}">
                <a16:creationId xmlns:a16="http://schemas.microsoft.com/office/drawing/2014/main" id="{2BFB8C02-8581-20E9-5E15-05B639F4696E}"/>
              </a:ext>
            </a:extLst>
          </p:cNvPr>
          <p:cNvPicPr>
            <a:picLocks noGrp="1" noChangeAspect="1"/>
          </p:cNvPicPr>
          <p:nvPr>
            <p:ph sz="quarter" idx="20"/>
            <a:videoFile r:link="rId1"/>
            <p:extLst>
              <p:ext uri="{DAA4B4D4-6D71-4841-9C94-3DE7FCFB9230}">
                <p14:media xmlns:p14="http://schemas.microsoft.com/office/powerpoint/2010/main" r:embed="rId2">
                  <p14:trim end="16587.3333"/>
                </p14:media>
              </p:ext>
            </p:extLst>
          </p:nvPr>
        </p:nvPicPr>
        <p:blipFill rotWithShape="1">
          <a:blip r:embed="rId4"/>
          <a:srcRect t="16583" b="9999"/>
          <a:stretch>
            <a:fillRect/>
          </a:stretch>
        </p:blipFill>
        <p:spPr>
          <a:xfrm>
            <a:off x="0" y="1128890"/>
            <a:ext cx="12192000" cy="5042370"/>
          </a:xfrm>
        </p:spPr>
      </p:pic>
      <p:sp>
        <p:nvSpPr>
          <p:cNvPr id="3" name="object 3"/>
          <p:cNvSpPr txBox="1"/>
          <p:nvPr/>
        </p:nvSpPr>
        <p:spPr>
          <a:xfrm>
            <a:off x="11120501" y="6485254"/>
            <a:ext cx="152400" cy="229037"/>
          </a:xfrm>
          <a:prstGeom prst="rect">
            <a:avLst/>
          </a:prstGeom>
        </p:spPr>
        <p:txBody>
          <a:bodyPr vert="horz" wrap="square" lIns="0" tIns="0" rIns="0" bIns="0" rtlCol="0" anchor="t">
            <a:spAutoFit/>
          </a:bodyPr>
          <a:lstStyle/>
          <a:p>
            <a:pPr>
              <a:lnSpc>
                <a:spcPct val="135714"/>
              </a:lnSpc>
            </a:pPr>
            <a:r>
              <a:rPr sz="1200" spc="-40">
                <a:solidFill>
                  <a:srgbClr val="888888"/>
                </a:solidFill>
                <a:latin typeface="Calibri"/>
                <a:cs typeface="Calibri"/>
              </a:rPr>
              <a:t>24</a:t>
            </a:r>
            <a:endParaRPr lang="en-US" sz="1200">
              <a:solidFill>
                <a:srgbClr val="000000"/>
              </a:solidFill>
              <a:latin typeface="Calibri"/>
              <a:cs typeface="Calibri"/>
            </a:endParaRPr>
          </a:p>
        </p:txBody>
      </p:sp>
      <p:sp>
        <p:nvSpPr>
          <p:cNvPr id="6" name="Speech Bubble: Rectangle with Corners Rounded 5">
            <a:extLst>
              <a:ext uri="{FF2B5EF4-FFF2-40B4-BE49-F238E27FC236}">
                <a16:creationId xmlns:a16="http://schemas.microsoft.com/office/drawing/2014/main" id="{90A39A0F-1095-CC8D-EC0F-B0D0BC48D475}"/>
              </a:ext>
            </a:extLst>
          </p:cNvPr>
          <p:cNvSpPr/>
          <p:nvPr/>
        </p:nvSpPr>
        <p:spPr>
          <a:xfrm>
            <a:off x="1" y="2147286"/>
            <a:ext cx="7478889" cy="1070048"/>
          </a:xfrm>
          <a:prstGeom prst="wedgeRoundRectCallout">
            <a:avLst>
              <a:gd name="adj1" fmla="val -24939"/>
              <a:gd name="adj2" fmla="val 136503"/>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FFFF"/>
                </a:solidFill>
                <a:latin typeface="Arial" panose="020B0604020202020204"/>
              </a:rPr>
              <a:t>At lower yields, prompt radiation effects to people can occur farther than blast injuries</a:t>
            </a:r>
          </a:p>
        </p:txBody>
      </p:sp>
    </p:spTree>
    <p:extLst>
      <p:ext uri="{BB962C8B-B14F-4D97-AF65-F5344CB8AC3E}">
        <p14:creationId xmlns:p14="http://schemas.microsoft.com/office/powerpoint/2010/main" val="4196750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46" fill="hold"/>
                                        <p:tgtEl>
                                          <p:spTgt spid="7"/>
                                        </p:tgtEl>
                                      </p:cBhvr>
                                    </p:cmd>
                                  </p:childTnLst>
                                </p:cTn>
                              </p:par>
                            </p:childTnLst>
                          </p:cTn>
                        </p:par>
                        <p:par>
                          <p:cTn id="7" fill="hold">
                            <p:stCondLst>
                              <p:cond delay="10946"/>
                            </p:stCondLst>
                            <p:childTnLst>
                              <p:par>
                                <p:cTn id="8" presetID="22" presetClass="entr" presetSubtype="4"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60579" y="-75857"/>
            <a:ext cx="11361215" cy="956159"/>
          </a:xfrm>
          <a:prstGeom prst="rect">
            <a:avLst/>
          </a:prstGeom>
        </p:spPr>
        <p:txBody>
          <a:bodyPr vert="horz" wrap="square" lIns="0" tIns="94615" rIns="0" bIns="0" rtlCol="0" anchor="b" anchorCtr="0">
            <a:spAutoFit/>
            <a:scene3d>
              <a:camera prst="orthographicFront"/>
              <a:lightRig rig="threePt" dir="t">
                <a:rot lat="0" lon="0" rev="4800000"/>
              </a:lightRig>
            </a:scene3d>
            <a:sp3d prstMaterial="matte">
              <a:bevelT w="50800" h="10160"/>
            </a:sp3d>
          </a:bodyPr>
          <a:lstStyle/>
          <a:p>
            <a:pPr marL="12065" marR="5080">
              <a:lnSpc>
                <a:spcPct val="241326"/>
              </a:lnSpc>
              <a:spcBef>
                <a:spcPts val="745"/>
              </a:spcBef>
            </a:pPr>
            <a:r>
              <a:rPr lang="en-US" spc="-10" dirty="0"/>
              <a:t>Range of Prompt Thermal and Radiation</a:t>
            </a:r>
          </a:p>
        </p:txBody>
      </p:sp>
      <p:pic>
        <p:nvPicPr>
          <p:cNvPr id="7" name="1-10-100kt Fuzzy Compare - Radiation">
            <a:hlinkClick r:id="" action="ppaction://media"/>
            <a:extLst>
              <a:ext uri="{FF2B5EF4-FFF2-40B4-BE49-F238E27FC236}">
                <a16:creationId xmlns:a16="http://schemas.microsoft.com/office/drawing/2014/main" id="{2BFB8C02-8581-20E9-5E15-05B639F4696E}"/>
              </a:ext>
            </a:extLst>
          </p:cNvPr>
          <p:cNvPicPr>
            <a:picLocks noGrp="1" noChangeAspect="1"/>
          </p:cNvPicPr>
          <p:nvPr>
            <p:ph sz="quarter" idx="20"/>
            <a:videoFile r:link="rId1"/>
            <p:extLst>
              <p:ext uri="{DAA4B4D4-6D71-4841-9C94-3DE7FCFB9230}">
                <p14:media xmlns:p14="http://schemas.microsoft.com/office/powerpoint/2010/main" r:embed="rId2">
                  <p14:trim st="10045"/>
                </p14:media>
              </p:ext>
            </p:extLst>
          </p:nvPr>
        </p:nvPicPr>
        <p:blipFill rotWithShape="1">
          <a:blip r:embed="rId4"/>
          <a:srcRect t="16583" b="9999"/>
          <a:stretch>
            <a:fillRect/>
          </a:stretch>
        </p:blipFill>
        <p:spPr>
          <a:xfrm>
            <a:off x="0" y="1128890"/>
            <a:ext cx="12192000" cy="5042370"/>
          </a:xfrm>
        </p:spPr>
      </p:pic>
      <p:sp>
        <p:nvSpPr>
          <p:cNvPr id="3" name="object 3"/>
          <p:cNvSpPr txBox="1"/>
          <p:nvPr/>
        </p:nvSpPr>
        <p:spPr>
          <a:xfrm>
            <a:off x="11120501" y="6485254"/>
            <a:ext cx="152400" cy="229037"/>
          </a:xfrm>
          <a:prstGeom prst="rect">
            <a:avLst/>
          </a:prstGeom>
        </p:spPr>
        <p:txBody>
          <a:bodyPr vert="horz" wrap="square" lIns="0" tIns="0" rIns="0" bIns="0" rtlCol="0" anchor="t">
            <a:spAutoFit/>
          </a:bodyPr>
          <a:lstStyle/>
          <a:p>
            <a:pPr>
              <a:lnSpc>
                <a:spcPct val="135714"/>
              </a:lnSpc>
            </a:pPr>
            <a:r>
              <a:rPr sz="1200" spc="-40">
                <a:solidFill>
                  <a:srgbClr val="888888"/>
                </a:solidFill>
                <a:latin typeface="Calibri"/>
                <a:cs typeface="Calibri"/>
              </a:rPr>
              <a:t>24</a:t>
            </a:r>
            <a:endParaRPr lang="en-US" sz="1200">
              <a:solidFill>
                <a:srgbClr val="000000"/>
              </a:solidFill>
              <a:latin typeface="Calibri"/>
              <a:cs typeface="Calibri"/>
            </a:endParaRPr>
          </a:p>
        </p:txBody>
      </p:sp>
    </p:spTree>
    <p:extLst>
      <p:ext uri="{BB962C8B-B14F-4D97-AF65-F5344CB8AC3E}">
        <p14:creationId xmlns:p14="http://schemas.microsoft.com/office/powerpoint/2010/main" val="2881161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AFE52C-40E7-C9A7-C1F0-E8AE002363CF}"/>
              </a:ext>
            </a:extLst>
          </p:cNvPr>
          <p:cNvSpPr>
            <a:spLocks noGrp="1"/>
          </p:cNvSpPr>
          <p:nvPr>
            <p:ph type="ctrTitle"/>
          </p:nvPr>
        </p:nvSpPr>
        <p:spPr/>
        <p:txBody>
          <a:bodyPr/>
          <a:lstStyle/>
          <a:p>
            <a:r>
              <a:rPr lang="en-US" dirty="0"/>
              <a:t>Residual Radiation</a:t>
            </a:r>
          </a:p>
        </p:txBody>
      </p:sp>
      <p:sp>
        <p:nvSpPr>
          <p:cNvPr id="5" name="Text Placeholder 4">
            <a:extLst>
              <a:ext uri="{FF2B5EF4-FFF2-40B4-BE49-F238E27FC236}">
                <a16:creationId xmlns:a16="http://schemas.microsoft.com/office/drawing/2014/main" id="{F5930492-004D-19C5-487D-6059705DD957}"/>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8F43C3B0-D9C6-76AE-F1B2-CF1889EFE29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7235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Recent Developments in Response Planning </a:t>
            </a:r>
          </a:p>
        </p:txBody>
      </p:sp>
      <p:pic>
        <p:nvPicPr>
          <p:cNvPr id="4" name="Picture 3">
            <a:extLst>
              <a:ext uri="{FF2B5EF4-FFF2-40B4-BE49-F238E27FC236}">
                <a16:creationId xmlns:a16="http://schemas.microsoft.com/office/drawing/2014/main" id="{D1B61209-CA50-54ED-1A89-60414BEED53F}"/>
              </a:ext>
            </a:extLst>
          </p:cNvPr>
          <p:cNvPicPr>
            <a:picLocks noChangeAspect="1"/>
          </p:cNvPicPr>
          <p:nvPr/>
        </p:nvPicPr>
        <p:blipFill rotWithShape="1">
          <a:blip r:embed="rId2"/>
          <a:srcRect b="1059"/>
          <a:stretch/>
        </p:blipFill>
        <p:spPr>
          <a:xfrm>
            <a:off x="430769" y="1404834"/>
            <a:ext cx="3464263" cy="4347303"/>
          </a:xfrm>
          <a:prstGeom prst="rect">
            <a:avLst/>
          </a:prstGeom>
          <a:ln>
            <a:noFill/>
          </a:ln>
          <a:effectLst>
            <a:outerShdw blurRad="292100" dist="139700" dir="2700000" algn="tl" rotWithShape="0">
              <a:srgbClr val="333333">
                <a:alpha val="65000"/>
              </a:srgbClr>
            </a:outerShdw>
          </a:effectLst>
        </p:spPr>
      </p:pic>
      <p:pic>
        <p:nvPicPr>
          <p:cNvPr id="7" name="Picture 6" descr="A cover of a book&#10;&#10;Description automatically generated">
            <a:extLst>
              <a:ext uri="{FF2B5EF4-FFF2-40B4-BE49-F238E27FC236}">
                <a16:creationId xmlns:a16="http://schemas.microsoft.com/office/drawing/2014/main" id="{63F7BDBE-82A2-2FF9-3700-879F44837827}"/>
              </a:ext>
            </a:extLst>
          </p:cNvPr>
          <p:cNvPicPr>
            <a:picLocks noChangeAspect="1"/>
          </p:cNvPicPr>
          <p:nvPr/>
        </p:nvPicPr>
        <p:blipFill>
          <a:blip r:embed="rId3"/>
          <a:stretch>
            <a:fillRect/>
          </a:stretch>
        </p:blipFill>
        <p:spPr>
          <a:xfrm>
            <a:off x="4116164" y="1440769"/>
            <a:ext cx="3473826" cy="434730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F8D3FAF-ACFB-D5E9-529C-FADF8B08D2D9}"/>
              </a:ext>
            </a:extLst>
          </p:cNvPr>
          <p:cNvPicPr>
            <a:picLocks noChangeAspect="1"/>
          </p:cNvPicPr>
          <p:nvPr/>
        </p:nvPicPr>
        <p:blipFill>
          <a:blip r:embed="rId4"/>
          <a:stretch>
            <a:fillRect/>
          </a:stretch>
        </p:blipFill>
        <p:spPr>
          <a:xfrm>
            <a:off x="8088999" y="1440769"/>
            <a:ext cx="3477842" cy="434730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D365964-0AC2-A4EA-34D6-3FDCEC3A42B8}"/>
              </a:ext>
            </a:extLst>
          </p:cNvPr>
          <p:cNvSpPr txBox="1"/>
          <p:nvPr/>
        </p:nvSpPr>
        <p:spPr>
          <a:xfrm>
            <a:off x="391032" y="5788071"/>
            <a:ext cx="3543737" cy="553998"/>
          </a:xfrm>
          <a:prstGeom prst="rect">
            <a:avLst/>
          </a:prstGeom>
          <a:noFill/>
        </p:spPr>
        <p:txBody>
          <a:bodyPr wrap="square" rtlCol="0">
            <a:spAutoFit/>
          </a:bodyPr>
          <a:lstStyle/>
          <a:p>
            <a:r>
              <a:rPr lang="en-US" sz="1500" dirty="0"/>
              <a:t>3</a:t>
            </a:r>
            <a:r>
              <a:rPr lang="en-US" sz="1500" baseline="30000" dirty="0"/>
              <a:t>rd</a:t>
            </a:r>
            <a:r>
              <a:rPr lang="en-US" sz="1500" dirty="0"/>
              <a:t> Edition of </a:t>
            </a:r>
            <a:r>
              <a:rPr lang="en-US" sz="1500" b="1" dirty="0"/>
              <a:t>Planning</a:t>
            </a:r>
            <a:r>
              <a:rPr lang="en-US" sz="1500" dirty="0"/>
              <a:t> Guidance published May 2022</a:t>
            </a:r>
          </a:p>
        </p:txBody>
      </p:sp>
      <p:sp>
        <p:nvSpPr>
          <p:cNvPr id="10" name="TextBox 9">
            <a:extLst>
              <a:ext uri="{FF2B5EF4-FFF2-40B4-BE49-F238E27FC236}">
                <a16:creationId xmlns:a16="http://schemas.microsoft.com/office/drawing/2014/main" id="{0637248D-EF1A-D5E0-49F1-5BD168E85D2D}"/>
              </a:ext>
            </a:extLst>
          </p:cNvPr>
          <p:cNvSpPr txBox="1"/>
          <p:nvPr/>
        </p:nvSpPr>
        <p:spPr>
          <a:xfrm>
            <a:off x="4116164" y="5776658"/>
            <a:ext cx="3791441" cy="553998"/>
          </a:xfrm>
          <a:prstGeom prst="rect">
            <a:avLst/>
          </a:prstGeom>
          <a:noFill/>
        </p:spPr>
        <p:txBody>
          <a:bodyPr wrap="square" rtlCol="0">
            <a:spAutoFit/>
          </a:bodyPr>
          <a:lstStyle/>
          <a:p>
            <a:r>
              <a:rPr lang="en-US" sz="1500" b="1" u="sng" dirty="0"/>
              <a:t>New!</a:t>
            </a:r>
            <a:r>
              <a:rPr lang="en-US" sz="1500" dirty="0"/>
              <a:t> Companion </a:t>
            </a:r>
            <a:r>
              <a:rPr lang="en-US" sz="1500" b="1" dirty="0"/>
              <a:t>Response</a:t>
            </a:r>
            <a:r>
              <a:rPr lang="en-US" sz="1500" dirty="0"/>
              <a:t> Guidance published March 2023</a:t>
            </a:r>
          </a:p>
        </p:txBody>
      </p:sp>
      <p:sp>
        <p:nvSpPr>
          <p:cNvPr id="11" name="TextBox 10">
            <a:extLst>
              <a:ext uri="{FF2B5EF4-FFF2-40B4-BE49-F238E27FC236}">
                <a16:creationId xmlns:a16="http://schemas.microsoft.com/office/drawing/2014/main" id="{3E4B783C-4D6B-6112-46E0-8EB2EE0BCF8B}"/>
              </a:ext>
            </a:extLst>
          </p:cNvPr>
          <p:cNvSpPr txBox="1"/>
          <p:nvPr/>
        </p:nvSpPr>
        <p:spPr>
          <a:xfrm>
            <a:off x="8009528" y="5831213"/>
            <a:ext cx="3791441" cy="553998"/>
          </a:xfrm>
          <a:prstGeom prst="rect">
            <a:avLst/>
          </a:prstGeom>
          <a:noFill/>
        </p:spPr>
        <p:txBody>
          <a:bodyPr wrap="square" rtlCol="0">
            <a:spAutoFit/>
          </a:bodyPr>
          <a:lstStyle/>
          <a:p>
            <a:r>
              <a:rPr lang="en-US" sz="1500" dirty="0"/>
              <a:t>Available from FEMA’s </a:t>
            </a:r>
            <a:r>
              <a:rPr lang="en-US" sz="1500" b="1" u="sng" dirty="0"/>
              <a:t>new</a:t>
            </a:r>
            <a:r>
              <a:rPr lang="en-US" sz="1500" dirty="0"/>
              <a:t> </a:t>
            </a:r>
            <a:br>
              <a:rPr lang="en-US" sz="1500" dirty="0"/>
            </a:br>
            <a:r>
              <a:rPr lang="en-US" sz="1500" dirty="0"/>
              <a:t>Office of Emerging Threats Website</a:t>
            </a:r>
          </a:p>
        </p:txBody>
      </p:sp>
    </p:spTree>
    <p:extLst>
      <p:ext uri="{BB962C8B-B14F-4D97-AF65-F5344CB8AC3E}">
        <p14:creationId xmlns:p14="http://schemas.microsoft.com/office/powerpoint/2010/main" val="32733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a:t>Fallout</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30</a:t>
            </a:fld>
            <a:endParaRPr lang="en-US"/>
          </a:p>
        </p:txBody>
      </p:sp>
      <p:sp>
        <p:nvSpPr>
          <p:cNvPr id="3" name="Content Placeholder 2">
            <a:extLst>
              <a:ext uri="{FF2B5EF4-FFF2-40B4-BE49-F238E27FC236}">
                <a16:creationId xmlns:a16="http://schemas.microsoft.com/office/drawing/2014/main" id="{1A984A0C-ACF2-4806-B0A4-9481D81596E8}"/>
              </a:ext>
            </a:extLst>
          </p:cNvPr>
          <p:cNvSpPr>
            <a:spLocks noGrp="1"/>
          </p:cNvSpPr>
          <p:nvPr>
            <p:ph sz="half" idx="1"/>
          </p:nvPr>
        </p:nvSpPr>
        <p:spPr>
          <a:xfrm>
            <a:off x="797231" y="1431925"/>
            <a:ext cx="7693626" cy="2515961"/>
          </a:xfrm>
        </p:spPr>
        <p:txBody>
          <a:bodyPr vert="horz" lIns="91440" tIns="45720" rIns="91440" bIns="45720" rtlCol="0" anchor="t">
            <a:normAutofit fontScale="70000" lnSpcReduction="20000"/>
          </a:bodyPr>
          <a:lstStyle/>
          <a:p>
            <a:pPr marL="0" indent="0">
              <a:lnSpc>
                <a:spcPct val="211339"/>
              </a:lnSpc>
              <a:buNone/>
            </a:pPr>
            <a:r>
              <a:rPr lang="en-US" altLang="en-US" sz="1900" dirty="0">
                <a:solidFill>
                  <a:schemeClr val="bg2">
                    <a:lumMod val="10000"/>
                  </a:schemeClr>
                </a:solidFill>
                <a:latin typeface="+mj-lt"/>
              </a:rPr>
              <a:t>Fallout i</a:t>
            </a:r>
            <a:r>
              <a:rPr lang="en-US" sz="1900" dirty="0">
                <a:solidFill>
                  <a:schemeClr val="bg2">
                    <a:lumMod val="10000"/>
                  </a:schemeClr>
                </a:solidFill>
                <a:latin typeface="+mj-lt"/>
              </a:rPr>
              <a:t>s generated when dust and debris created by the explosion are combined with radioactive material and subsequently dispersed downwind of the point of detonation.</a:t>
            </a:r>
            <a:endParaRPr lang="en-US" altLang="en-US" sz="1900" dirty="0">
              <a:solidFill>
                <a:schemeClr val="bg2">
                  <a:lumMod val="10000"/>
                </a:schemeClr>
              </a:solidFill>
              <a:latin typeface="+mj-lt"/>
            </a:endParaRPr>
          </a:p>
          <a:p>
            <a:pPr indent="-347345">
              <a:lnSpc>
                <a:spcPct val="223080"/>
              </a:lnSpc>
              <a:spcBef>
                <a:spcPts val="0"/>
              </a:spcBef>
            </a:pPr>
            <a:r>
              <a:rPr lang="en-US" altLang="en-US" sz="1800" dirty="0">
                <a:solidFill>
                  <a:schemeClr val="bg2">
                    <a:lumMod val="10000"/>
                  </a:schemeClr>
                </a:solidFill>
              </a:rPr>
              <a:t>Fallout can occur early (w/in 24 </a:t>
            </a:r>
            <a:r>
              <a:rPr lang="en-US" altLang="en-US" sz="1800" dirty="0" err="1">
                <a:solidFill>
                  <a:schemeClr val="bg2">
                    <a:lumMod val="10000"/>
                  </a:schemeClr>
                </a:solidFill>
              </a:rPr>
              <a:t>hrs</a:t>
            </a:r>
            <a:r>
              <a:rPr lang="en-US" altLang="en-US" sz="1800" dirty="0">
                <a:solidFill>
                  <a:schemeClr val="bg2">
                    <a:lumMod val="10000"/>
                  </a:schemeClr>
                </a:solidFill>
              </a:rPr>
              <a:t> of detonation) or weeks later.</a:t>
            </a:r>
          </a:p>
          <a:p>
            <a:pPr indent="-347345">
              <a:lnSpc>
                <a:spcPct val="223080"/>
              </a:lnSpc>
              <a:spcBef>
                <a:spcPts val="0"/>
              </a:spcBef>
            </a:pPr>
            <a:r>
              <a:rPr lang="en-US" altLang="en-US" sz="1800" dirty="0">
                <a:solidFill>
                  <a:schemeClr val="bg2">
                    <a:lumMod val="10000"/>
                  </a:schemeClr>
                </a:solidFill>
              </a:rPr>
              <a:t>Weather patterns, including wind and rain, can contribute to fallout dispersal.</a:t>
            </a:r>
          </a:p>
          <a:p>
            <a:pPr indent="-347345">
              <a:lnSpc>
                <a:spcPct val="223080"/>
              </a:lnSpc>
              <a:spcBef>
                <a:spcPts val="0"/>
              </a:spcBef>
            </a:pPr>
            <a:r>
              <a:rPr lang="en-US" altLang="en-US" sz="1800" dirty="0">
                <a:solidFill>
                  <a:schemeClr val="bg2">
                    <a:lumMod val="10000"/>
                  </a:schemeClr>
                </a:solidFill>
              </a:rPr>
              <a:t>Fallout contamination decays rapidly, shrinking dangerous radiation zones within days of release.</a:t>
            </a:r>
            <a:endParaRPr lang="en-US" sz="1800" dirty="0">
              <a:solidFill>
                <a:schemeClr val="bg2">
                  <a:lumMod val="10000"/>
                </a:schemeClr>
              </a:solidFill>
            </a:endParaRPr>
          </a:p>
        </p:txBody>
      </p:sp>
      <p:sp>
        <p:nvSpPr>
          <p:cNvPr id="25" name="Oval 24">
            <a:extLst>
              <a:ext uri="{FF2B5EF4-FFF2-40B4-BE49-F238E27FC236}">
                <a16:creationId xmlns:a16="http://schemas.microsoft.com/office/drawing/2014/main" id="{91ADB0A2-01C1-4093-B15D-E3913EC02556}"/>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Arial" charset="0"/>
            </a:endParaRPr>
          </a:p>
        </p:txBody>
      </p:sp>
      <p:sp>
        <p:nvSpPr>
          <p:cNvPr id="26" name="TextBox 25">
            <a:extLst>
              <a:ext uri="{FF2B5EF4-FFF2-40B4-BE49-F238E27FC236}">
                <a16:creationId xmlns:a16="http://schemas.microsoft.com/office/drawing/2014/main" id="{09A0FA33-9239-4609-8DB4-EFC26C3328C2}"/>
              </a:ext>
            </a:extLst>
          </p:cNvPr>
          <p:cNvSpPr txBox="1"/>
          <p:nvPr/>
        </p:nvSpPr>
        <p:spPr>
          <a:xfrm>
            <a:off x="10769031" y="685877"/>
            <a:ext cx="862063" cy="276999"/>
          </a:xfrm>
          <a:prstGeom prst="rect">
            <a:avLst/>
          </a:prstGeom>
          <a:noFill/>
        </p:spPr>
        <p:txBody>
          <a:bodyPr wrap="square" rtlCol="0">
            <a:spAutoFit/>
          </a:bodyPr>
          <a:lstStyle/>
          <a:p>
            <a:r>
              <a:rPr lang="en-US" sz="1200" dirty="0">
                <a:solidFill>
                  <a:schemeClr val="tx2">
                    <a:lumMod val="50000"/>
                  </a:schemeClr>
                </a:solidFill>
              </a:rPr>
              <a:t>Chapter 1</a:t>
            </a:r>
          </a:p>
        </p:txBody>
      </p:sp>
      <p:sp>
        <p:nvSpPr>
          <p:cNvPr id="17" name="TextBox 16">
            <a:extLst>
              <a:ext uri="{FF2B5EF4-FFF2-40B4-BE49-F238E27FC236}">
                <a16:creationId xmlns:a16="http://schemas.microsoft.com/office/drawing/2014/main" id="{1F8F4144-11B2-4460-AE90-4889240F9D9B}"/>
              </a:ext>
            </a:extLst>
          </p:cNvPr>
          <p:cNvSpPr txBox="1"/>
          <p:nvPr/>
        </p:nvSpPr>
        <p:spPr>
          <a:xfrm>
            <a:off x="738189" y="3921638"/>
            <a:ext cx="7760733" cy="2264787"/>
          </a:xfrm>
          <a:prstGeom prst="rect">
            <a:avLst/>
          </a:prstGeom>
          <a:noFill/>
        </p:spPr>
        <p:txBody>
          <a:bodyPr wrap="square" lIns="91440" tIns="45720" rIns="91440" bIns="45720" rtlCol="0" anchor="t">
            <a:spAutoFit/>
          </a:bodyPr>
          <a:lstStyle/>
          <a:p>
            <a:pPr marL="0" indent="0">
              <a:buNone/>
            </a:pPr>
            <a:r>
              <a:rPr lang="en-US" altLang="en-US" sz="1800" dirty="0">
                <a:solidFill>
                  <a:schemeClr val="bg2">
                    <a:lumMod val="10000"/>
                  </a:schemeClr>
                </a:solidFill>
                <a:latin typeface="+mj-lt"/>
              </a:rPr>
              <a:t>Nuclear detonations produce large amounts of fallout, because of radioactive debris in the column of smoke.</a:t>
            </a:r>
          </a:p>
          <a:p>
            <a:pPr marL="342900" marR="0" lvl="0" indent="-347345" algn="l" defTabSz="457200" rtl="0" eaLnBrk="1" fontAlgn="auto" latinLnBrk="0" hangingPunct="1">
              <a:lnSpc>
                <a:spcPct val="218487"/>
              </a:lnSpc>
              <a:spcBef>
                <a:spcPts val="0"/>
              </a:spcBef>
              <a:spcAft>
                <a:spcPts val="0"/>
              </a:spcAft>
              <a:buClr>
                <a:srgbClr val="BABBBD">
                  <a:lumMod val="75000"/>
                </a:srgbClr>
              </a:buClr>
              <a:buSzTx/>
              <a:buFont typeface="Wingdings" charset="2"/>
              <a:buChar char="§"/>
              <a:tabLst/>
              <a:defRPr/>
            </a:pPr>
            <a:r>
              <a:rPr lang="en-US" altLang="en-US" sz="1700" dirty="0">
                <a:solidFill>
                  <a:schemeClr val="bg2">
                    <a:lumMod val="10000"/>
                  </a:schemeClr>
                </a:solidFill>
                <a:latin typeface="+mn-lt"/>
              </a:rPr>
              <a:t>Fallout depends on the height of burst above the ground.</a:t>
            </a:r>
          </a:p>
          <a:p>
            <a:pPr marL="342900" marR="0" lvl="0" indent="-347345" algn="l" defTabSz="457200" rtl="0" eaLnBrk="1" fontAlgn="auto" latinLnBrk="0" hangingPunct="1">
              <a:lnSpc>
                <a:spcPct val="218487"/>
              </a:lnSpc>
              <a:spcBef>
                <a:spcPts val="0"/>
              </a:spcBef>
              <a:spcAft>
                <a:spcPts val="0"/>
              </a:spcAft>
              <a:buClr>
                <a:srgbClr val="BABBBD">
                  <a:lumMod val="75000"/>
                </a:srgbClr>
              </a:buClr>
              <a:buSzTx/>
              <a:buFont typeface="Wingdings" charset="2"/>
              <a:buChar char="§"/>
              <a:tabLst/>
              <a:defRPr/>
            </a:pPr>
            <a:r>
              <a:rPr lang="en-US" altLang="en-US" sz="1700" dirty="0">
                <a:solidFill>
                  <a:schemeClr val="bg2">
                    <a:lumMod val="10000"/>
                  </a:schemeClr>
                </a:solidFill>
                <a:latin typeface="+mn-lt"/>
              </a:rPr>
              <a:t>Near surface detonations may sweep up thousands of tons of dirt/debris that mix with radioactive products in the cloud, creating radioactive fallout particles. </a:t>
            </a:r>
          </a:p>
        </p:txBody>
      </p:sp>
      <p:pic>
        <p:nvPicPr>
          <p:cNvPr id="20" name="Picture 19" descr="A close up of a piece of paper&#10;&#10;Description automatically generated">
            <a:extLst>
              <a:ext uri="{FF2B5EF4-FFF2-40B4-BE49-F238E27FC236}">
                <a16:creationId xmlns:a16="http://schemas.microsoft.com/office/drawing/2014/main" id="{4DC54E14-6BA2-43A9-AAE6-54A2D1E577F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809034" y="4477560"/>
            <a:ext cx="2431183" cy="1353897"/>
          </a:xfrm>
          <a:prstGeom prst="rect">
            <a:avLst/>
          </a:prstGeom>
        </p:spPr>
      </p:pic>
      <p:pic>
        <p:nvPicPr>
          <p:cNvPr id="27" name="Picture 26">
            <a:extLst>
              <a:ext uri="{FF2B5EF4-FFF2-40B4-BE49-F238E27FC236}">
                <a16:creationId xmlns:a16="http://schemas.microsoft.com/office/drawing/2014/main" id="{E25485C1-20BA-4677-BD39-07F0024B6AFB}"/>
              </a:ext>
            </a:extLst>
          </p:cNvPr>
          <p:cNvPicPr/>
          <p:nvPr/>
        </p:nvPicPr>
        <p:blipFill rotWithShape="1">
          <a:blip r:embed="rId4"/>
          <a:srcRect l="21428" t="29943" r="20839" b="23592"/>
          <a:stretch/>
        </p:blipFill>
        <p:spPr bwMode="auto">
          <a:xfrm>
            <a:off x="8809035" y="1601639"/>
            <a:ext cx="2431183" cy="2794111"/>
          </a:xfrm>
          <a:prstGeom prst="rect">
            <a:avLst/>
          </a:prstGeom>
          <a:noFill/>
          <a:ln>
            <a:noFill/>
          </a:ln>
        </p:spPr>
      </p:pic>
    </p:spTree>
    <p:extLst>
      <p:ext uri="{BB962C8B-B14F-4D97-AF65-F5344CB8AC3E}">
        <p14:creationId xmlns:p14="http://schemas.microsoft.com/office/powerpoint/2010/main" val="230298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679D-0B7D-4141-8C22-C232E4CD6288}"/>
              </a:ext>
            </a:extLst>
          </p:cNvPr>
          <p:cNvSpPr>
            <a:spLocks noGrp="1"/>
          </p:cNvSpPr>
          <p:nvPr>
            <p:ph type="title"/>
          </p:nvPr>
        </p:nvSpPr>
        <p:spPr>
          <a:xfrm>
            <a:off x="609600" y="380021"/>
            <a:ext cx="10972800" cy="556413"/>
          </a:xfrm>
        </p:spPr>
        <p:txBody>
          <a:bodyPr/>
          <a:lstStyle/>
          <a:p>
            <a:r>
              <a:rPr lang="en-US" dirty="0"/>
              <a:t>Introducing more Height of Burst Issues</a:t>
            </a:r>
          </a:p>
        </p:txBody>
      </p:sp>
      <p:pic>
        <p:nvPicPr>
          <p:cNvPr id="4" name="Picture 3">
            <a:extLst>
              <a:ext uri="{FF2B5EF4-FFF2-40B4-BE49-F238E27FC236}">
                <a16:creationId xmlns:a16="http://schemas.microsoft.com/office/drawing/2014/main" id="{AFA38816-3936-48BF-B2DE-4410F3C1190A}"/>
              </a:ext>
            </a:extLst>
          </p:cNvPr>
          <p:cNvPicPr>
            <a:picLocks noChangeAspect="1"/>
          </p:cNvPicPr>
          <p:nvPr/>
        </p:nvPicPr>
        <p:blipFill>
          <a:blip r:embed="rId2"/>
          <a:stretch>
            <a:fillRect/>
          </a:stretch>
        </p:blipFill>
        <p:spPr>
          <a:xfrm>
            <a:off x="0" y="1080958"/>
            <a:ext cx="12192000" cy="5313027"/>
          </a:xfrm>
          <a:prstGeom prst="rect">
            <a:avLst/>
          </a:prstGeom>
        </p:spPr>
      </p:pic>
    </p:spTree>
    <p:extLst>
      <p:ext uri="{BB962C8B-B14F-4D97-AF65-F5344CB8AC3E}">
        <p14:creationId xmlns:p14="http://schemas.microsoft.com/office/powerpoint/2010/main" val="201527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piece of paper&#10;&#10;Description automatically generated">
            <a:extLst>
              <a:ext uri="{FF2B5EF4-FFF2-40B4-BE49-F238E27FC236}">
                <a16:creationId xmlns:a16="http://schemas.microsoft.com/office/drawing/2014/main" id="{4732DD4C-2588-4D21-B454-EFFCB0948DC3}"/>
              </a:ext>
            </a:extLst>
          </p:cNvPr>
          <p:cNvPicPr>
            <a:picLocks noGrp="1" noChangeAspect="1"/>
          </p:cNvPicPr>
          <p:nvPr>
            <p:ph sz="half" idx="2"/>
          </p:nvPr>
        </p:nvPicPr>
        <p:blipFill>
          <a:blip r:embed="rId3"/>
          <a:stretch>
            <a:fillRect/>
          </a:stretch>
        </p:blipFill>
        <p:spPr>
          <a:xfrm>
            <a:off x="7761673" y="1579982"/>
            <a:ext cx="4430327" cy="4724017"/>
          </a:xfrm>
        </p:spPr>
      </p:pic>
      <p:sp>
        <p:nvSpPr>
          <p:cNvPr id="11" name="Rectangle 10">
            <a:extLst>
              <a:ext uri="{FF2B5EF4-FFF2-40B4-BE49-F238E27FC236}">
                <a16:creationId xmlns:a16="http://schemas.microsoft.com/office/drawing/2014/main" id="{7924350C-3C80-48CD-9DDC-1E45A6ABCB47}"/>
              </a:ext>
            </a:extLst>
          </p:cNvPr>
          <p:cNvSpPr/>
          <p:nvPr/>
        </p:nvSpPr>
        <p:spPr>
          <a:xfrm>
            <a:off x="4665834" y="384270"/>
            <a:ext cx="6891166" cy="1354217"/>
          </a:xfrm>
          <a:prstGeom prst="rect">
            <a:avLst/>
          </a:prstGeom>
        </p:spPr>
        <p:txBody>
          <a:bodyPr wrap="square">
            <a:spAutoFit/>
          </a:bodyPr>
          <a:lstStyle/>
          <a:p>
            <a:pPr algn="ctr">
              <a:spcBef>
                <a:spcPts val="1200"/>
              </a:spcBef>
            </a:pPr>
            <a:r>
              <a:rPr lang="en-US" sz="4000" b="1" dirty="0">
                <a:solidFill>
                  <a:srgbClr val="FF0000"/>
                </a:solidFill>
                <a:effectLst>
                  <a:outerShdw blurRad="38100" dist="38100" dir="2700000" algn="tl">
                    <a:srgbClr val="000000">
                      <a:alpha val="43137"/>
                    </a:srgbClr>
                  </a:outerShdw>
                </a:effectLst>
              </a:rPr>
              <a:t>Upshot-Knothole Encore</a:t>
            </a:r>
          </a:p>
          <a:p>
            <a:pPr algn="ctr">
              <a:spcBef>
                <a:spcPts val="1200"/>
              </a:spcBef>
            </a:pPr>
            <a:r>
              <a:rPr lang="en-US" sz="3200" b="1" i="1" dirty="0">
                <a:solidFill>
                  <a:srgbClr val="FF0000"/>
                </a:solidFill>
                <a:effectLst>
                  <a:outerShdw blurRad="38100" dist="38100" dir="2700000" algn="tl">
                    <a:srgbClr val="000000">
                      <a:alpha val="43137"/>
                    </a:srgbClr>
                  </a:outerShdw>
                </a:effectLst>
              </a:rPr>
              <a:t>27 kT, Airburst 2423’, 8 May 1953</a:t>
            </a:r>
          </a:p>
        </p:txBody>
      </p:sp>
      <p:sp>
        <p:nvSpPr>
          <p:cNvPr id="16" name="TextBox 15">
            <a:extLst>
              <a:ext uri="{FF2B5EF4-FFF2-40B4-BE49-F238E27FC236}">
                <a16:creationId xmlns:a16="http://schemas.microsoft.com/office/drawing/2014/main" id="{D76E24F9-8457-42E2-9BED-213B20A4040A}"/>
              </a:ext>
            </a:extLst>
          </p:cNvPr>
          <p:cNvSpPr txBox="1"/>
          <p:nvPr/>
        </p:nvSpPr>
        <p:spPr>
          <a:xfrm rot="16200000">
            <a:off x="-2379616" y="3105834"/>
            <a:ext cx="557056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Minimal</a:t>
            </a:r>
            <a:r>
              <a:rPr lang="en-US" sz="3600" dirty="0">
                <a:solidFill>
                  <a:srgbClr val="FF0000"/>
                </a:solidFill>
                <a:effectLst>
                  <a:outerShdw blurRad="38100" dist="38100" dir="2700000" algn="tl">
                    <a:srgbClr val="000000">
                      <a:alpha val="43137"/>
                    </a:srgbClr>
                  </a:outerShdw>
                </a:effectLst>
              </a:rPr>
              <a:t> Mixing Example</a:t>
            </a:r>
          </a:p>
        </p:txBody>
      </p:sp>
      <p:sp>
        <p:nvSpPr>
          <p:cNvPr id="23" name="Rectangle 22">
            <a:extLst>
              <a:ext uri="{FF2B5EF4-FFF2-40B4-BE49-F238E27FC236}">
                <a16:creationId xmlns:a16="http://schemas.microsoft.com/office/drawing/2014/main" id="{BCDF7F9F-C0AB-422A-9C4B-39506A090173}"/>
              </a:ext>
            </a:extLst>
          </p:cNvPr>
          <p:cNvSpPr/>
          <p:nvPr/>
        </p:nvSpPr>
        <p:spPr>
          <a:xfrm>
            <a:off x="8682598" y="1896993"/>
            <a:ext cx="3128400" cy="369332"/>
          </a:xfrm>
          <a:prstGeom prst="rect">
            <a:avLst/>
          </a:prstGeom>
        </p:spPr>
        <p:txBody>
          <a:bodyPr wrap="square">
            <a:spAutoFit/>
          </a:bodyPr>
          <a:lstStyle/>
          <a:p>
            <a:r>
              <a:rPr lang="en-US" b="1" dirty="0">
                <a:solidFill>
                  <a:srgbClr val="7030A0"/>
                </a:solidFill>
                <a:effectLst>
                  <a:outerShdw blurRad="38100" dist="38100" dir="2700000" algn="tl">
                    <a:srgbClr val="000000">
                      <a:alpha val="43137"/>
                    </a:srgbClr>
                  </a:outerShdw>
                </a:effectLst>
              </a:rPr>
              <a:t>H+1 data from DASA-1251 </a:t>
            </a:r>
          </a:p>
        </p:txBody>
      </p:sp>
      <p:pic>
        <p:nvPicPr>
          <p:cNvPr id="31" name="Picture 30">
            <a:extLst>
              <a:ext uri="{FF2B5EF4-FFF2-40B4-BE49-F238E27FC236}">
                <a16:creationId xmlns:a16="http://schemas.microsoft.com/office/drawing/2014/main" id="{F5C38180-6CA0-422A-8375-E5E603E22D19}"/>
              </a:ext>
            </a:extLst>
          </p:cNvPr>
          <p:cNvPicPr>
            <a:picLocks noChangeAspect="1"/>
          </p:cNvPicPr>
          <p:nvPr/>
        </p:nvPicPr>
        <p:blipFill>
          <a:blip r:embed="rId4"/>
          <a:srcRect/>
          <a:stretch/>
        </p:blipFill>
        <p:spPr>
          <a:xfrm>
            <a:off x="753531" y="1157325"/>
            <a:ext cx="3462867" cy="4276847"/>
          </a:xfrm>
          <a:prstGeom prst="rect">
            <a:avLst/>
          </a:prstGeom>
        </p:spPr>
      </p:pic>
      <p:sp>
        <p:nvSpPr>
          <p:cNvPr id="32" name="Content Placeholder 2">
            <a:extLst>
              <a:ext uri="{FF2B5EF4-FFF2-40B4-BE49-F238E27FC236}">
                <a16:creationId xmlns:a16="http://schemas.microsoft.com/office/drawing/2014/main" id="{51D3C25E-F6F0-4166-A77E-BE49C2BA8E49}"/>
              </a:ext>
            </a:extLst>
          </p:cNvPr>
          <p:cNvSpPr txBox="1">
            <a:spLocks/>
          </p:cNvSpPr>
          <p:nvPr/>
        </p:nvSpPr>
        <p:spPr>
          <a:xfrm>
            <a:off x="4274109" y="1825625"/>
            <a:ext cx="3870823" cy="4351338"/>
          </a:xfrm>
          <a:prstGeom prst="rect">
            <a:avLst/>
          </a:prstGeom>
        </p:spPr>
        <p:txBody>
          <a:bodyPr vert="horz" lIns="54864" tIns="91440" rtlCol="0">
            <a:normAutofit lnSpcReduction="10000"/>
          </a:bodyPr>
          <a:lstStyle>
            <a:lvl1pPr marL="400050" indent="-280988" algn="l" rtl="0" eaLnBrk="1" latinLnBrk="0" hangingPunct="1">
              <a:spcBef>
                <a:spcPts val="1200"/>
              </a:spcBef>
              <a:spcAft>
                <a:spcPts val="600"/>
              </a:spcAft>
              <a:buClr>
                <a:srgbClr val="0D5097"/>
              </a:buClr>
              <a:buSzPct val="90000"/>
              <a:buFont typeface="Wingdings" charset="2"/>
              <a:buChar char="§"/>
              <a:defRPr kumimoji="0" sz="2800" kern="1200">
                <a:solidFill>
                  <a:schemeClr val="tx1"/>
                </a:solidFill>
                <a:latin typeface="Arial"/>
                <a:ea typeface="+mn-ea"/>
                <a:cs typeface="Arial"/>
              </a:defRPr>
            </a:lvl1pPr>
            <a:lvl2pPr marL="685800" indent="-273050" algn="l" rtl="0" eaLnBrk="1" latinLnBrk="0" hangingPunct="1">
              <a:spcBef>
                <a:spcPts val="0"/>
              </a:spcBef>
              <a:spcAft>
                <a:spcPts val="600"/>
              </a:spcAft>
              <a:buClrTx/>
              <a:buSzPct val="90000"/>
              <a:buFont typeface="Arial"/>
              <a:buChar char="•"/>
              <a:defRPr kumimoji="0" sz="2400" kern="1200">
                <a:solidFill>
                  <a:schemeClr val="tx1"/>
                </a:solidFill>
                <a:latin typeface="Arial"/>
                <a:ea typeface="+mn-ea"/>
                <a:cs typeface="Arial"/>
              </a:defRPr>
            </a:lvl2pPr>
            <a:lvl3pPr marL="1085850" indent="-401638" algn="l" rtl="0" eaLnBrk="1" latinLnBrk="0" hangingPunct="1">
              <a:spcBef>
                <a:spcPts val="0"/>
              </a:spcBef>
              <a:spcAft>
                <a:spcPts val="600"/>
              </a:spcAft>
              <a:buClrTx/>
              <a:buSzPct val="90000"/>
              <a:buFont typeface="Lucida Grande"/>
              <a:buChar char="—"/>
              <a:defRPr kumimoji="0" sz="2000" kern="1200">
                <a:solidFill>
                  <a:schemeClr val="tx1"/>
                </a:solidFill>
                <a:latin typeface="Arial"/>
                <a:ea typeface="+mn-ea"/>
                <a:cs typeface="Arial"/>
              </a:defRPr>
            </a:lvl3pPr>
            <a:lvl4pPr marL="1314450" indent="-242888" algn="l" rtl="0" eaLnBrk="1" latinLnBrk="0" hangingPunct="1">
              <a:spcBef>
                <a:spcPts val="0"/>
              </a:spcBef>
              <a:spcAft>
                <a:spcPts val="600"/>
              </a:spcAft>
              <a:buClrTx/>
              <a:buSzPct val="100000"/>
              <a:buFont typeface="Lucida Grande"/>
              <a:buChar char="–"/>
              <a:defRPr kumimoji="0" sz="1800" kern="1200">
                <a:solidFill>
                  <a:schemeClr val="tx1"/>
                </a:solidFill>
                <a:latin typeface="Arial"/>
                <a:ea typeface="+mn-ea"/>
                <a:cs typeface="Arial"/>
              </a:defRPr>
            </a:lvl4pPr>
            <a:lvl5pPr marL="1543050" indent="-242888" algn="l" rtl="0" eaLnBrk="1" latinLnBrk="0" hangingPunct="1">
              <a:spcBef>
                <a:spcPts val="0"/>
              </a:spcBef>
              <a:spcAft>
                <a:spcPts val="600"/>
              </a:spcAft>
              <a:buClrTx/>
              <a:buFont typeface="Arial"/>
              <a:buChar char="•"/>
              <a:defRPr kumimoji="0" lang="en-US" sz="1800" kern="1200" smtClean="0">
                <a:solidFill>
                  <a:schemeClr val="tx1"/>
                </a:solidFill>
                <a:latin typeface="Arial"/>
                <a:ea typeface="+mn-ea"/>
                <a:cs typeface="Arial"/>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2400" dirty="0"/>
              <a:t>Good representative for:</a:t>
            </a:r>
          </a:p>
          <a:p>
            <a:pPr lvl="1" defTabSz="914400"/>
            <a:r>
              <a:rPr lang="en-US" sz="2000" dirty="0"/>
              <a:t>100 kT @ 5,000’ </a:t>
            </a:r>
          </a:p>
          <a:p>
            <a:pPr defTabSz="914400"/>
            <a:r>
              <a:rPr lang="en-US" sz="2400" dirty="0"/>
              <a:t>No appreciable fallout</a:t>
            </a:r>
          </a:p>
          <a:p>
            <a:pPr lvl="1" defTabSz="914400"/>
            <a:r>
              <a:rPr lang="en-US" sz="2000" dirty="0"/>
              <a:t>10 R/h (from activation) limited to small area directly under detonation.</a:t>
            </a:r>
          </a:p>
          <a:p>
            <a:pPr lvl="1" defTabSz="914400"/>
            <a:r>
              <a:rPr lang="en-US" sz="2000" dirty="0"/>
              <a:t>0.01 R/h (from activation) limited to &lt; 1,500 yards from GZ</a:t>
            </a:r>
          </a:p>
          <a:p>
            <a:pPr lvl="1" defTabSz="914400"/>
            <a:r>
              <a:rPr lang="en-US" sz="2000" dirty="0"/>
              <a:t>Detectable (but much less than 0.01 R/h) fallout measured across the U.S.</a:t>
            </a:r>
          </a:p>
        </p:txBody>
      </p:sp>
      <p:sp>
        <p:nvSpPr>
          <p:cNvPr id="2" name="Rectangle 1">
            <a:extLst>
              <a:ext uri="{FF2B5EF4-FFF2-40B4-BE49-F238E27FC236}">
                <a16:creationId xmlns:a16="http://schemas.microsoft.com/office/drawing/2014/main" id="{B68F81C3-3A2F-4EE2-91D1-4A6FDD2D30CC}"/>
              </a:ext>
            </a:extLst>
          </p:cNvPr>
          <p:cNvSpPr/>
          <p:nvPr/>
        </p:nvSpPr>
        <p:spPr>
          <a:xfrm>
            <a:off x="753531" y="5434172"/>
            <a:ext cx="3395133" cy="600164"/>
          </a:xfrm>
          <a:prstGeom prst="rect">
            <a:avLst/>
          </a:prstGeom>
        </p:spPr>
        <p:txBody>
          <a:bodyPr wrap="square">
            <a:spAutoFit/>
          </a:bodyPr>
          <a:lstStyle/>
          <a:p>
            <a:r>
              <a:rPr lang="en-US" sz="1100" dirty="0">
                <a:solidFill>
                  <a:srgbClr val="222222"/>
                </a:solidFill>
                <a:latin typeface="Arial" panose="020B0604020202020204" pitchFamily="34" charset="0"/>
              </a:rPr>
              <a:t>Photo courtesy of National Nuclear Security Administration / Nevada Field Office.</a:t>
            </a:r>
          </a:p>
          <a:p>
            <a:r>
              <a:rPr lang="en-US" sz="1100" dirty="0">
                <a:solidFill>
                  <a:srgbClr val="222222"/>
                </a:solidFill>
                <a:latin typeface="Arial" panose="020B0604020202020204" pitchFamily="34" charset="0"/>
              </a:rPr>
              <a:t>Photo Library under number </a:t>
            </a:r>
            <a:r>
              <a:rPr lang="en-US" sz="1100" dirty="0">
                <a:solidFill>
                  <a:srgbClr val="663366"/>
                </a:solidFill>
                <a:latin typeface="Arial" panose="020B0604020202020204" pitchFamily="34" charset="0"/>
                <a:hlinkClick r:id="rId5"/>
              </a:rPr>
              <a:t>UK-53-105</a:t>
            </a:r>
            <a:r>
              <a:rPr lang="en-US" sz="1100" dirty="0">
                <a:solidFill>
                  <a:srgbClr val="222222"/>
                </a:solidFill>
                <a:latin typeface="Arial" panose="020B0604020202020204" pitchFamily="34" charset="0"/>
              </a:rPr>
              <a:t>.</a:t>
            </a:r>
            <a:endParaRPr lang="en-US" sz="1100" dirty="0"/>
          </a:p>
        </p:txBody>
      </p:sp>
    </p:spTree>
    <p:extLst>
      <p:ext uri="{BB962C8B-B14F-4D97-AF65-F5344CB8AC3E}">
        <p14:creationId xmlns:p14="http://schemas.microsoft.com/office/powerpoint/2010/main" val="162162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 of a map&#10;&#10;Description automatically generated">
            <a:extLst>
              <a:ext uri="{FF2B5EF4-FFF2-40B4-BE49-F238E27FC236}">
                <a16:creationId xmlns:a16="http://schemas.microsoft.com/office/drawing/2014/main" id="{2A0FCD64-FCB8-4700-96F2-0E366CE96D5D}"/>
              </a:ext>
            </a:extLst>
          </p:cNvPr>
          <p:cNvPicPr>
            <a:picLocks noChangeAspect="1"/>
          </p:cNvPicPr>
          <p:nvPr/>
        </p:nvPicPr>
        <p:blipFill>
          <a:blip r:embed="rId3"/>
          <a:stretch>
            <a:fillRect/>
          </a:stretch>
        </p:blipFill>
        <p:spPr>
          <a:xfrm>
            <a:off x="8056131" y="0"/>
            <a:ext cx="4145279" cy="3108960"/>
          </a:xfrm>
          <a:prstGeom prst="rect">
            <a:avLst/>
          </a:prstGeom>
        </p:spPr>
      </p:pic>
      <p:pic>
        <p:nvPicPr>
          <p:cNvPr id="7" name="Content Placeholder 6" descr="A close up of an animal&#10;&#10;Description automatically generated">
            <a:extLst>
              <a:ext uri="{FF2B5EF4-FFF2-40B4-BE49-F238E27FC236}">
                <a16:creationId xmlns:a16="http://schemas.microsoft.com/office/drawing/2014/main" id="{E16E2E4D-7E45-40BD-9130-6B0A54758767}"/>
              </a:ext>
            </a:extLst>
          </p:cNvPr>
          <p:cNvPicPr>
            <a:picLocks noGrp="1" noChangeAspect="1"/>
          </p:cNvPicPr>
          <p:nvPr>
            <p:ph sz="half" idx="2"/>
          </p:nvPr>
        </p:nvPicPr>
        <p:blipFill>
          <a:blip r:embed="rId4"/>
          <a:stretch>
            <a:fillRect/>
          </a:stretch>
        </p:blipFill>
        <p:spPr>
          <a:xfrm>
            <a:off x="-1" y="2508411"/>
            <a:ext cx="12192001" cy="3909322"/>
          </a:xfrm>
        </p:spPr>
      </p:pic>
      <p:sp>
        <p:nvSpPr>
          <p:cNvPr id="9" name="Title 1">
            <a:extLst>
              <a:ext uri="{FF2B5EF4-FFF2-40B4-BE49-F238E27FC236}">
                <a16:creationId xmlns:a16="http://schemas.microsoft.com/office/drawing/2014/main" id="{694A93B5-830B-429C-B941-0FC3AC62F9B6}"/>
              </a:ext>
            </a:extLst>
          </p:cNvPr>
          <p:cNvSpPr txBox="1">
            <a:spLocks/>
          </p:cNvSpPr>
          <p:nvPr/>
        </p:nvSpPr>
        <p:spPr>
          <a:xfrm>
            <a:off x="922867" y="225240"/>
            <a:ext cx="8158706" cy="632010"/>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lvl1pPr algn="l" rtl="0" eaLnBrk="1" latinLnBrk="0" hangingPunct="1">
              <a:lnSpc>
                <a:spcPct val="100000"/>
              </a:lnSpc>
              <a:spcBef>
                <a:spcPct val="0"/>
              </a:spcBef>
              <a:buNone/>
              <a:defRPr kumimoji="0" sz="2800" b="1" kern="1200">
                <a:solidFill>
                  <a:srgbClr val="214A8F"/>
                </a:solidFill>
                <a:effectLst/>
                <a:latin typeface="Arial"/>
                <a:ea typeface="+mj-ea"/>
                <a:cs typeface="Arial"/>
              </a:defRPr>
            </a:lvl1pPr>
          </a:lstStyle>
          <a:p>
            <a:pPr defTabSz="914400"/>
            <a:r>
              <a:rPr lang="en-US" sz="3200" dirty="0"/>
              <a:t>Priscilla “Partial Mixing” Detonation</a:t>
            </a:r>
          </a:p>
        </p:txBody>
      </p:sp>
      <p:pic>
        <p:nvPicPr>
          <p:cNvPr id="10" name="Picture 2">
            <a:extLst>
              <a:ext uri="{FF2B5EF4-FFF2-40B4-BE49-F238E27FC236}">
                <a16:creationId xmlns:a16="http://schemas.microsoft.com/office/drawing/2014/main" id="{E13C2FCD-C274-474B-9983-036C829271F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34632" r="35310" b="8023"/>
          <a:stretch/>
        </p:blipFill>
        <p:spPr bwMode="auto">
          <a:xfrm>
            <a:off x="770929" y="792977"/>
            <a:ext cx="2976226" cy="230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7924350C-3C80-48CD-9DDC-1E45A6ABCB47}"/>
              </a:ext>
            </a:extLst>
          </p:cNvPr>
          <p:cNvSpPr/>
          <p:nvPr/>
        </p:nvSpPr>
        <p:spPr>
          <a:xfrm>
            <a:off x="3261359" y="893427"/>
            <a:ext cx="4794773" cy="1785104"/>
          </a:xfrm>
          <a:prstGeom prst="rect">
            <a:avLst/>
          </a:prstGeom>
        </p:spPr>
        <p:txBody>
          <a:bodyPr wrap="square">
            <a:spAutoFit/>
          </a:bodyPr>
          <a:lstStyle/>
          <a:p>
            <a:pPr algn="ctr">
              <a:spcBef>
                <a:spcPts val="1200"/>
              </a:spcBef>
            </a:pPr>
            <a:r>
              <a:rPr lang="en-US" sz="2400" b="1" dirty="0" err="1">
                <a:solidFill>
                  <a:srgbClr val="FF0000"/>
                </a:solidFill>
                <a:effectLst>
                  <a:outerShdw blurRad="38100" dist="38100" dir="2700000" algn="tl">
                    <a:srgbClr val="000000">
                      <a:alpha val="43137"/>
                    </a:srgbClr>
                  </a:outerShdw>
                </a:effectLst>
              </a:rPr>
              <a:t>Plumbbob</a:t>
            </a:r>
            <a:r>
              <a:rPr lang="en-US" sz="2400" b="1" dirty="0">
                <a:solidFill>
                  <a:srgbClr val="FF0000"/>
                </a:solidFill>
                <a:effectLst>
                  <a:outerShdw blurRad="38100" dist="38100" dir="2700000" algn="tl">
                    <a:srgbClr val="000000">
                      <a:alpha val="43137"/>
                    </a:srgbClr>
                  </a:outerShdw>
                </a:effectLst>
              </a:rPr>
              <a:t> Priscilla Test</a:t>
            </a:r>
          </a:p>
          <a:p>
            <a:pPr algn="ctr">
              <a:spcBef>
                <a:spcPts val="1200"/>
              </a:spcBef>
            </a:pPr>
            <a:r>
              <a:rPr lang="en-US" sz="2400" b="1" dirty="0">
                <a:solidFill>
                  <a:srgbClr val="FF0000"/>
                </a:solidFill>
                <a:effectLst>
                  <a:outerShdw blurRad="38100" dist="38100" dir="2700000" algn="tl">
                    <a:srgbClr val="000000">
                      <a:alpha val="43137"/>
                    </a:srgbClr>
                  </a:outerShdw>
                </a:effectLst>
              </a:rPr>
              <a:t>37kT detonated at 700 ft</a:t>
            </a:r>
          </a:p>
          <a:p>
            <a:pPr algn="ctr">
              <a:spcBef>
                <a:spcPts val="1200"/>
              </a:spcBef>
            </a:pPr>
            <a:r>
              <a:rPr lang="en-US" b="1" i="1" dirty="0">
                <a:solidFill>
                  <a:srgbClr val="FF0000"/>
                </a:solidFill>
                <a:effectLst>
                  <a:outerShdw blurRad="38100" dist="38100" dir="2700000" algn="tl">
                    <a:srgbClr val="000000">
                      <a:alpha val="43137"/>
                    </a:srgbClr>
                  </a:outerShdw>
                </a:effectLst>
              </a:rPr>
              <a:t>(fallout free height is 760 ft for 37kT)</a:t>
            </a:r>
          </a:p>
          <a:p>
            <a:pPr algn="ctr"/>
            <a:endParaRPr lang="en-US" sz="2400" dirty="0">
              <a:solidFill>
                <a:srgbClr val="FF0000"/>
              </a:solidFill>
              <a:effectLst>
                <a:outerShdw blurRad="38100" dist="38100" dir="2700000" algn="tl">
                  <a:srgbClr val="000000">
                    <a:alpha val="43137"/>
                  </a:srgbClr>
                </a:outerShdw>
              </a:effectLst>
            </a:endParaRPr>
          </a:p>
        </p:txBody>
      </p:sp>
      <p:sp>
        <p:nvSpPr>
          <p:cNvPr id="14" name="Speech Bubble: Rectangle with Corners Rounded 13">
            <a:extLst>
              <a:ext uri="{FF2B5EF4-FFF2-40B4-BE49-F238E27FC236}">
                <a16:creationId xmlns:a16="http://schemas.microsoft.com/office/drawing/2014/main" id="{38EB6DE7-946F-48A7-814A-6AEDBBE60347}"/>
              </a:ext>
            </a:extLst>
          </p:cNvPr>
          <p:cNvSpPr/>
          <p:nvPr/>
        </p:nvSpPr>
        <p:spPr bwMode="auto">
          <a:xfrm>
            <a:off x="9036777" y="3919335"/>
            <a:ext cx="1956928" cy="826313"/>
          </a:xfrm>
          <a:prstGeom prst="wedgeRoundRectCallout">
            <a:avLst>
              <a:gd name="adj1" fmla="val 43273"/>
              <a:gd name="adj2" fmla="val -102238"/>
              <a:gd name="adj3" fmla="val 16667"/>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br>
              <a:rPr lang="en-US" sz="1400" dirty="0">
                <a:solidFill>
                  <a:srgbClr val="000000"/>
                </a:solidFill>
              </a:rPr>
            </a:br>
            <a:r>
              <a:rPr lang="en-US" sz="1400" b="1" dirty="0">
                <a:solidFill>
                  <a:srgbClr val="000000"/>
                </a:solidFill>
              </a:rPr>
              <a:t>0.01 R/h over 130 miles at Max Extent (~ 7 hours)</a:t>
            </a:r>
          </a:p>
        </p:txBody>
      </p:sp>
      <p:sp>
        <p:nvSpPr>
          <p:cNvPr id="15" name="Speech Bubble: Rectangle with Corners Rounded 14">
            <a:extLst>
              <a:ext uri="{FF2B5EF4-FFF2-40B4-BE49-F238E27FC236}">
                <a16:creationId xmlns:a16="http://schemas.microsoft.com/office/drawing/2014/main" id="{D555B4BB-DA2C-49D6-8DC5-F29ADC965AC4}"/>
              </a:ext>
            </a:extLst>
          </p:cNvPr>
          <p:cNvSpPr/>
          <p:nvPr/>
        </p:nvSpPr>
        <p:spPr bwMode="auto">
          <a:xfrm>
            <a:off x="10783523" y="1682523"/>
            <a:ext cx="1417887" cy="510204"/>
          </a:xfrm>
          <a:prstGeom prst="wedgeRoundRectCallout">
            <a:avLst>
              <a:gd name="adj1" fmla="val -84640"/>
              <a:gd name="adj2" fmla="val 7908"/>
              <a:gd name="adj3" fmla="val 16667"/>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200" dirty="0">
                <a:solidFill>
                  <a:srgbClr val="000000"/>
                </a:solidFill>
              </a:rPr>
              <a:t>10 R/h limited to</a:t>
            </a:r>
            <a:br>
              <a:rPr lang="en-US" sz="1200" dirty="0">
                <a:solidFill>
                  <a:srgbClr val="000000"/>
                </a:solidFill>
              </a:rPr>
            </a:br>
            <a:r>
              <a:rPr lang="en-US" sz="1200" dirty="0">
                <a:solidFill>
                  <a:srgbClr val="000000"/>
                </a:solidFill>
              </a:rPr>
              <a:t>within 750 yards</a:t>
            </a:r>
          </a:p>
        </p:txBody>
      </p:sp>
      <p:sp>
        <p:nvSpPr>
          <p:cNvPr id="16" name="TextBox 15">
            <a:extLst>
              <a:ext uri="{FF2B5EF4-FFF2-40B4-BE49-F238E27FC236}">
                <a16:creationId xmlns:a16="http://schemas.microsoft.com/office/drawing/2014/main" id="{D76E24F9-8457-42E2-9BED-213B20A4040A}"/>
              </a:ext>
            </a:extLst>
          </p:cNvPr>
          <p:cNvSpPr txBox="1"/>
          <p:nvPr/>
        </p:nvSpPr>
        <p:spPr>
          <a:xfrm rot="16200000">
            <a:off x="-2172533" y="2716118"/>
            <a:ext cx="519803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Partial</a:t>
            </a:r>
            <a:r>
              <a:rPr lang="en-US" sz="3600" dirty="0">
                <a:solidFill>
                  <a:srgbClr val="FF0000"/>
                </a:solidFill>
                <a:effectLst>
                  <a:outerShdw blurRad="38100" dist="38100" dir="2700000" algn="tl">
                    <a:srgbClr val="000000">
                      <a:alpha val="43137"/>
                    </a:srgbClr>
                  </a:outerShdw>
                </a:effectLst>
              </a:rPr>
              <a:t> Mixing Example</a:t>
            </a:r>
          </a:p>
        </p:txBody>
      </p:sp>
      <p:sp>
        <p:nvSpPr>
          <p:cNvPr id="17" name="TextBox 16">
            <a:extLst>
              <a:ext uri="{FF2B5EF4-FFF2-40B4-BE49-F238E27FC236}">
                <a16:creationId xmlns:a16="http://schemas.microsoft.com/office/drawing/2014/main" id="{F498775B-6309-4D1F-A8A4-A5485763A87B}"/>
              </a:ext>
            </a:extLst>
          </p:cNvPr>
          <p:cNvSpPr txBox="1"/>
          <p:nvPr/>
        </p:nvSpPr>
        <p:spPr>
          <a:xfrm>
            <a:off x="6731000" y="4923617"/>
            <a:ext cx="4262705" cy="923330"/>
          </a:xfrm>
          <a:prstGeom prst="rect">
            <a:avLst/>
          </a:prstGeom>
          <a:noFill/>
        </p:spPr>
        <p:txBody>
          <a:bodyPr wrap="none" rtlCol="0">
            <a:spAutoFit/>
          </a:bodyPr>
          <a:lstStyle/>
          <a:p>
            <a:r>
              <a:rPr lang="en-US" b="1" dirty="0">
                <a:solidFill>
                  <a:srgbClr val="FFFF00"/>
                </a:solidFill>
                <a:effectLst>
                  <a:outerShdw blurRad="38100" dist="38100" dir="2700000" algn="tl">
                    <a:srgbClr val="000000">
                      <a:alpha val="43137"/>
                    </a:srgbClr>
                  </a:outerShdw>
                </a:effectLst>
              </a:rPr>
              <a:t>PLUMBBOB Priscilla</a:t>
            </a:r>
          </a:p>
          <a:p>
            <a:r>
              <a:rPr lang="en-US" b="1" dirty="0">
                <a:solidFill>
                  <a:srgbClr val="FFFF00"/>
                </a:solidFill>
                <a:effectLst>
                  <a:outerShdw blurRad="38100" dist="38100" dir="2700000" algn="tl">
                    <a:srgbClr val="000000">
                      <a:alpha val="43137"/>
                    </a:srgbClr>
                  </a:outerShdw>
                </a:effectLst>
              </a:rPr>
              <a:t>Converted from DASA-1251 </a:t>
            </a:r>
          </a:p>
          <a:p>
            <a:r>
              <a:rPr lang="en-US" b="1" dirty="0">
                <a:solidFill>
                  <a:srgbClr val="FFFF00"/>
                </a:solidFill>
                <a:effectLst>
                  <a:outerShdw blurRad="38100" dist="38100" dir="2700000" algn="tl">
                    <a:srgbClr val="000000">
                      <a:alpha val="43137"/>
                    </a:srgbClr>
                  </a:outerShdw>
                </a:effectLst>
              </a:rPr>
              <a:t>H+1 data decay corrected to H+7 </a:t>
            </a:r>
            <a:r>
              <a:rPr lang="en-US" b="1" dirty="0" err="1">
                <a:solidFill>
                  <a:srgbClr val="FFFF00"/>
                </a:solidFill>
                <a:effectLst>
                  <a:outerShdw blurRad="38100" dist="38100" dir="2700000" algn="tl">
                    <a:srgbClr val="000000">
                      <a:alpha val="43137"/>
                    </a:srgbClr>
                  </a:outerShdw>
                </a:effectLst>
              </a:rPr>
              <a:t>hrs</a:t>
            </a:r>
            <a:r>
              <a:rPr lang="en-US" b="1" dirty="0">
                <a:solidFill>
                  <a:srgbClr val="FFFF00"/>
                </a:solidFill>
                <a:effectLst>
                  <a:outerShdw blurRad="38100" dist="38100" dir="2700000" algn="tl">
                    <a:srgbClr val="000000">
                      <a:alpha val="43137"/>
                    </a:srgbClr>
                  </a:outerShdw>
                </a:effectLst>
              </a:rPr>
              <a:t>)</a:t>
            </a:r>
          </a:p>
        </p:txBody>
      </p:sp>
      <p:sp>
        <p:nvSpPr>
          <p:cNvPr id="18" name="Rectangle 17">
            <a:extLst>
              <a:ext uri="{FF2B5EF4-FFF2-40B4-BE49-F238E27FC236}">
                <a16:creationId xmlns:a16="http://schemas.microsoft.com/office/drawing/2014/main" id="{DA65EA0F-9271-4C64-A7B6-040AF7A3E073}"/>
              </a:ext>
            </a:extLst>
          </p:cNvPr>
          <p:cNvSpPr/>
          <p:nvPr/>
        </p:nvSpPr>
        <p:spPr>
          <a:xfrm>
            <a:off x="9173387" y="2989667"/>
            <a:ext cx="870751" cy="307777"/>
          </a:xfrm>
          <a:prstGeom prst="rect">
            <a:avLst/>
          </a:prstGeom>
        </p:spPr>
        <p:txBody>
          <a:bodyPr wrap="none">
            <a:spAutoFit/>
          </a:bodyPr>
          <a:lstStyle/>
          <a:p>
            <a:r>
              <a:rPr lang="en-US" sz="1400" b="1" dirty="0">
                <a:solidFill>
                  <a:srgbClr val="FFFF00"/>
                </a:solidFill>
                <a:effectLst>
                  <a:outerShdw blurRad="38100" dist="38100" dir="2700000" algn="tl">
                    <a:srgbClr val="000000">
                      <a:alpha val="43137"/>
                    </a:srgbClr>
                  </a:outerShdw>
                </a:effectLst>
              </a:rPr>
              <a:t>0.01 R/h</a:t>
            </a:r>
            <a:endParaRPr lang="en-US" sz="1400" dirty="0"/>
          </a:p>
        </p:txBody>
      </p:sp>
      <p:sp>
        <p:nvSpPr>
          <p:cNvPr id="19" name="Rectangle 18">
            <a:extLst>
              <a:ext uri="{FF2B5EF4-FFF2-40B4-BE49-F238E27FC236}">
                <a16:creationId xmlns:a16="http://schemas.microsoft.com/office/drawing/2014/main" id="{F20C7DE2-0C6B-403F-8D1E-AF6C91958433}"/>
              </a:ext>
            </a:extLst>
          </p:cNvPr>
          <p:cNvSpPr/>
          <p:nvPr/>
        </p:nvSpPr>
        <p:spPr>
          <a:xfrm>
            <a:off x="7002480" y="3919335"/>
            <a:ext cx="870751" cy="307777"/>
          </a:xfrm>
          <a:prstGeom prst="rect">
            <a:avLst/>
          </a:prstGeom>
        </p:spPr>
        <p:txBody>
          <a:bodyPr wrap="none">
            <a:spAutoFit/>
          </a:bodyPr>
          <a:lstStyle/>
          <a:p>
            <a:r>
              <a:rPr lang="en-US" sz="1400" b="1" dirty="0">
                <a:solidFill>
                  <a:srgbClr val="E74034"/>
                </a:solidFill>
                <a:effectLst>
                  <a:outerShdw blurRad="38100" dist="38100" dir="2700000" algn="tl">
                    <a:srgbClr val="000000">
                      <a:alpha val="43137"/>
                    </a:srgbClr>
                  </a:outerShdw>
                </a:effectLst>
              </a:rPr>
              <a:t>0.02 R/h</a:t>
            </a:r>
            <a:endParaRPr lang="en-US" sz="1400" dirty="0">
              <a:solidFill>
                <a:srgbClr val="E74034"/>
              </a:solidFill>
            </a:endParaRPr>
          </a:p>
        </p:txBody>
      </p:sp>
      <p:sp>
        <p:nvSpPr>
          <p:cNvPr id="20" name="Rectangle 19">
            <a:extLst>
              <a:ext uri="{FF2B5EF4-FFF2-40B4-BE49-F238E27FC236}">
                <a16:creationId xmlns:a16="http://schemas.microsoft.com/office/drawing/2014/main" id="{2A079531-2A3B-4FF1-9DD1-4198E04F87C4}"/>
              </a:ext>
            </a:extLst>
          </p:cNvPr>
          <p:cNvSpPr/>
          <p:nvPr/>
        </p:nvSpPr>
        <p:spPr>
          <a:xfrm>
            <a:off x="3389973" y="4923617"/>
            <a:ext cx="771365" cy="307777"/>
          </a:xfrm>
          <a:prstGeom prst="rect">
            <a:avLst/>
          </a:prstGeom>
        </p:spPr>
        <p:txBody>
          <a:bodyPr wrap="none">
            <a:spAutoFit/>
          </a:bodyPr>
          <a:lstStyle/>
          <a:p>
            <a:r>
              <a:rPr lang="en-US" sz="1400" b="1" dirty="0">
                <a:solidFill>
                  <a:srgbClr val="6B0C0F"/>
                </a:solidFill>
                <a:effectLst>
                  <a:outerShdw blurRad="38100" dist="38100" dir="2700000" algn="tl">
                    <a:srgbClr val="000000">
                      <a:alpha val="43137"/>
                    </a:srgbClr>
                  </a:outerShdw>
                </a:effectLst>
              </a:rPr>
              <a:t>0.1 R/h</a:t>
            </a:r>
            <a:endParaRPr lang="en-US" sz="1400" dirty="0">
              <a:solidFill>
                <a:srgbClr val="6B0C0F"/>
              </a:solidFill>
            </a:endParaRPr>
          </a:p>
        </p:txBody>
      </p:sp>
      <p:sp>
        <p:nvSpPr>
          <p:cNvPr id="23" name="Rectangle 22">
            <a:extLst>
              <a:ext uri="{FF2B5EF4-FFF2-40B4-BE49-F238E27FC236}">
                <a16:creationId xmlns:a16="http://schemas.microsoft.com/office/drawing/2014/main" id="{BCDF7F9F-C0AB-422A-9C4B-39506A090173}"/>
              </a:ext>
            </a:extLst>
          </p:cNvPr>
          <p:cNvSpPr/>
          <p:nvPr/>
        </p:nvSpPr>
        <p:spPr>
          <a:xfrm>
            <a:off x="8115333" y="2142525"/>
            <a:ext cx="3973350" cy="369332"/>
          </a:xfrm>
          <a:prstGeom prst="rect">
            <a:avLst/>
          </a:prstGeom>
        </p:spPr>
        <p:txBody>
          <a:bodyPr wrap="square">
            <a:spAutoFit/>
          </a:bodyPr>
          <a:lstStyle/>
          <a:p>
            <a:r>
              <a:rPr lang="en-US" b="1" dirty="0">
                <a:effectLst>
                  <a:outerShdw blurRad="38100" dist="38100" dir="2700000" algn="tl">
                    <a:srgbClr val="000000">
                      <a:alpha val="43137"/>
                    </a:srgbClr>
                  </a:outerShdw>
                </a:effectLst>
              </a:rPr>
              <a:t>H+1 data from DASA-1251 </a:t>
            </a:r>
          </a:p>
        </p:txBody>
      </p:sp>
      <p:sp>
        <p:nvSpPr>
          <p:cNvPr id="24" name="Rectangle 23">
            <a:extLst>
              <a:ext uri="{FF2B5EF4-FFF2-40B4-BE49-F238E27FC236}">
                <a16:creationId xmlns:a16="http://schemas.microsoft.com/office/drawing/2014/main" id="{BF98FC75-84E5-4E1E-9A5B-02626189315D}"/>
              </a:ext>
            </a:extLst>
          </p:cNvPr>
          <p:cNvSpPr/>
          <p:nvPr/>
        </p:nvSpPr>
        <p:spPr>
          <a:xfrm>
            <a:off x="11107163" y="386841"/>
            <a:ext cx="529312" cy="261610"/>
          </a:xfrm>
          <a:prstGeom prst="rect">
            <a:avLst/>
          </a:prstGeom>
        </p:spPr>
        <p:txBody>
          <a:bodyPr wrap="none">
            <a:spAutoFit/>
          </a:bodyPr>
          <a:lstStyle/>
          <a:p>
            <a:r>
              <a:rPr lang="en-US" sz="1100" b="1" dirty="0">
                <a:solidFill>
                  <a:srgbClr val="FFFF00"/>
                </a:solidFill>
                <a:effectLst>
                  <a:outerShdw blurRad="38100" dist="38100" dir="2700000" algn="tl">
                    <a:srgbClr val="000000">
                      <a:alpha val="43137"/>
                    </a:srgbClr>
                  </a:outerShdw>
                </a:effectLst>
              </a:rPr>
              <a:t>1 R/h</a:t>
            </a:r>
            <a:endParaRPr lang="en-US" sz="1100" dirty="0"/>
          </a:p>
        </p:txBody>
      </p:sp>
      <p:sp>
        <p:nvSpPr>
          <p:cNvPr id="25" name="Rectangle 24">
            <a:extLst>
              <a:ext uri="{FF2B5EF4-FFF2-40B4-BE49-F238E27FC236}">
                <a16:creationId xmlns:a16="http://schemas.microsoft.com/office/drawing/2014/main" id="{71441F72-0956-460C-B55D-8AFDAEE9F890}"/>
              </a:ext>
            </a:extLst>
          </p:cNvPr>
          <p:cNvSpPr/>
          <p:nvPr/>
        </p:nvSpPr>
        <p:spPr>
          <a:xfrm>
            <a:off x="9840942" y="256036"/>
            <a:ext cx="529312" cy="261610"/>
          </a:xfrm>
          <a:prstGeom prst="rect">
            <a:avLst/>
          </a:prstGeom>
        </p:spPr>
        <p:txBody>
          <a:bodyPr wrap="none">
            <a:spAutoFit/>
          </a:bodyPr>
          <a:lstStyle/>
          <a:p>
            <a:r>
              <a:rPr lang="en-US" sz="1100" b="1" dirty="0">
                <a:solidFill>
                  <a:srgbClr val="F2DF4E"/>
                </a:solidFill>
                <a:effectLst>
                  <a:outerShdw blurRad="38100" dist="38100" dir="2700000" algn="tl">
                    <a:srgbClr val="000000">
                      <a:alpha val="43137"/>
                    </a:srgbClr>
                  </a:outerShdw>
                </a:effectLst>
              </a:rPr>
              <a:t>5 R/h</a:t>
            </a:r>
            <a:endParaRPr lang="en-US" sz="1100" dirty="0">
              <a:solidFill>
                <a:srgbClr val="F2DF4E"/>
              </a:solidFill>
            </a:endParaRPr>
          </a:p>
        </p:txBody>
      </p:sp>
      <p:sp>
        <p:nvSpPr>
          <p:cNvPr id="26" name="Rectangle 25">
            <a:extLst>
              <a:ext uri="{FF2B5EF4-FFF2-40B4-BE49-F238E27FC236}">
                <a16:creationId xmlns:a16="http://schemas.microsoft.com/office/drawing/2014/main" id="{2AB14113-E4A2-41DF-AF7F-DF77065BDFEC}"/>
              </a:ext>
            </a:extLst>
          </p:cNvPr>
          <p:cNvSpPr/>
          <p:nvPr/>
        </p:nvSpPr>
        <p:spPr>
          <a:xfrm>
            <a:off x="9790438" y="540032"/>
            <a:ext cx="607859" cy="261610"/>
          </a:xfrm>
          <a:prstGeom prst="rect">
            <a:avLst/>
          </a:prstGeom>
        </p:spPr>
        <p:txBody>
          <a:bodyPr wrap="none">
            <a:spAutoFit/>
          </a:bodyPr>
          <a:lstStyle/>
          <a:p>
            <a:r>
              <a:rPr lang="en-US" sz="1100" b="1" dirty="0">
                <a:solidFill>
                  <a:srgbClr val="F19D46"/>
                </a:solidFill>
                <a:effectLst>
                  <a:outerShdw blurRad="38100" dist="38100" dir="2700000" algn="tl">
                    <a:srgbClr val="000000">
                      <a:alpha val="43137"/>
                    </a:srgbClr>
                  </a:outerShdw>
                </a:effectLst>
              </a:rPr>
              <a:t>10 R/h</a:t>
            </a:r>
            <a:endParaRPr lang="en-US" sz="1100" dirty="0">
              <a:solidFill>
                <a:srgbClr val="F19D46"/>
              </a:solidFill>
            </a:endParaRPr>
          </a:p>
        </p:txBody>
      </p:sp>
      <p:sp>
        <p:nvSpPr>
          <p:cNvPr id="27" name="Rectangle 26">
            <a:extLst>
              <a:ext uri="{FF2B5EF4-FFF2-40B4-BE49-F238E27FC236}">
                <a16:creationId xmlns:a16="http://schemas.microsoft.com/office/drawing/2014/main" id="{CEBCC83D-BA08-4D22-88AC-F80F000F4C55}"/>
              </a:ext>
            </a:extLst>
          </p:cNvPr>
          <p:cNvSpPr/>
          <p:nvPr/>
        </p:nvSpPr>
        <p:spPr>
          <a:xfrm>
            <a:off x="9831234" y="843412"/>
            <a:ext cx="607859" cy="261610"/>
          </a:xfrm>
          <a:prstGeom prst="rect">
            <a:avLst/>
          </a:prstGeom>
        </p:spPr>
        <p:txBody>
          <a:bodyPr wrap="none">
            <a:spAutoFit/>
          </a:bodyPr>
          <a:lstStyle/>
          <a:p>
            <a:r>
              <a:rPr lang="en-US" sz="1100" b="1" dirty="0">
                <a:solidFill>
                  <a:srgbClr val="F66123"/>
                </a:solidFill>
                <a:effectLst>
                  <a:outerShdw blurRad="38100" dist="38100" dir="2700000" algn="tl">
                    <a:srgbClr val="000000">
                      <a:alpha val="43137"/>
                    </a:srgbClr>
                  </a:outerShdw>
                </a:effectLst>
              </a:rPr>
              <a:t>50 R/h</a:t>
            </a:r>
            <a:endParaRPr lang="en-US" sz="1100" dirty="0">
              <a:solidFill>
                <a:srgbClr val="F66123"/>
              </a:solidFill>
            </a:endParaRPr>
          </a:p>
        </p:txBody>
      </p:sp>
      <p:sp>
        <p:nvSpPr>
          <p:cNvPr id="28" name="Rectangle 27">
            <a:extLst>
              <a:ext uri="{FF2B5EF4-FFF2-40B4-BE49-F238E27FC236}">
                <a16:creationId xmlns:a16="http://schemas.microsoft.com/office/drawing/2014/main" id="{43F17265-0A99-4C48-8C16-4BB5C3863997}"/>
              </a:ext>
            </a:extLst>
          </p:cNvPr>
          <p:cNvSpPr/>
          <p:nvPr/>
        </p:nvSpPr>
        <p:spPr>
          <a:xfrm>
            <a:off x="9866342" y="1208218"/>
            <a:ext cx="410690" cy="415498"/>
          </a:xfrm>
          <a:prstGeom prst="rect">
            <a:avLst/>
          </a:prstGeom>
        </p:spPr>
        <p:txBody>
          <a:bodyPr wrap="none">
            <a:spAutoFit/>
          </a:bodyPr>
          <a:lstStyle/>
          <a:p>
            <a:r>
              <a:rPr lang="en-US" sz="1050" b="1" dirty="0">
                <a:solidFill>
                  <a:srgbClr val="E10F18"/>
                </a:solidFill>
                <a:effectLst>
                  <a:outerShdw blurRad="38100" dist="38100" dir="2700000" algn="tl">
                    <a:srgbClr val="000000">
                      <a:alpha val="43137"/>
                    </a:srgbClr>
                  </a:outerShdw>
                </a:effectLst>
              </a:rPr>
              <a:t>500</a:t>
            </a:r>
            <a:br>
              <a:rPr lang="en-US" sz="1050" b="1" dirty="0">
                <a:solidFill>
                  <a:srgbClr val="E10F18"/>
                </a:solidFill>
                <a:effectLst>
                  <a:outerShdw blurRad="38100" dist="38100" dir="2700000" algn="tl">
                    <a:srgbClr val="000000">
                      <a:alpha val="43137"/>
                    </a:srgbClr>
                  </a:outerShdw>
                </a:effectLst>
              </a:rPr>
            </a:br>
            <a:r>
              <a:rPr lang="en-US" sz="1000" b="1" dirty="0">
                <a:solidFill>
                  <a:srgbClr val="E10F18"/>
                </a:solidFill>
                <a:effectLst>
                  <a:outerShdw blurRad="38100" dist="38100" dir="2700000" algn="tl">
                    <a:srgbClr val="000000">
                      <a:alpha val="43137"/>
                    </a:srgbClr>
                  </a:outerShdw>
                </a:effectLst>
              </a:rPr>
              <a:t>R/h</a:t>
            </a:r>
            <a:endParaRPr lang="en-US" sz="1050" dirty="0">
              <a:solidFill>
                <a:srgbClr val="E10F18"/>
              </a:solidFill>
            </a:endParaRPr>
          </a:p>
        </p:txBody>
      </p:sp>
      <p:sp>
        <p:nvSpPr>
          <p:cNvPr id="29" name="Rectangle 28">
            <a:extLst>
              <a:ext uri="{FF2B5EF4-FFF2-40B4-BE49-F238E27FC236}">
                <a16:creationId xmlns:a16="http://schemas.microsoft.com/office/drawing/2014/main" id="{3BDBF9E5-DCB2-4FFB-A9D8-E163214BD90B}"/>
              </a:ext>
            </a:extLst>
          </p:cNvPr>
          <p:cNvSpPr/>
          <p:nvPr/>
        </p:nvSpPr>
        <p:spPr>
          <a:xfrm>
            <a:off x="11442352" y="767041"/>
            <a:ext cx="646331" cy="261610"/>
          </a:xfrm>
          <a:prstGeom prst="rect">
            <a:avLst/>
          </a:prstGeom>
        </p:spPr>
        <p:txBody>
          <a:bodyPr wrap="none">
            <a:spAutoFit/>
          </a:bodyPr>
          <a:lstStyle/>
          <a:p>
            <a:r>
              <a:rPr lang="en-US" sz="1100" b="1" dirty="0">
                <a:solidFill>
                  <a:srgbClr val="ABC595"/>
                </a:solidFill>
                <a:effectLst>
                  <a:outerShdw blurRad="38100" dist="38100" dir="2700000" algn="tl">
                    <a:srgbClr val="000000">
                      <a:alpha val="43137"/>
                    </a:srgbClr>
                  </a:outerShdw>
                </a:effectLst>
              </a:rPr>
              <a:t>0.5 R/h</a:t>
            </a:r>
            <a:endParaRPr lang="en-US" sz="1100" dirty="0">
              <a:solidFill>
                <a:srgbClr val="ABC595"/>
              </a:solidFill>
            </a:endParaRPr>
          </a:p>
        </p:txBody>
      </p:sp>
      <p:sp>
        <p:nvSpPr>
          <p:cNvPr id="30" name="Rectangle 29">
            <a:extLst>
              <a:ext uri="{FF2B5EF4-FFF2-40B4-BE49-F238E27FC236}">
                <a16:creationId xmlns:a16="http://schemas.microsoft.com/office/drawing/2014/main" id="{5DE40692-FE3A-4358-B382-88424E9004D0}"/>
              </a:ext>
            </a:extLst>
          </p:cNvPr>
          <p:cNvSpPr/>
          <p:nvPr/>
        </p:nvSpPr>
        <p:spPr>
          <a:xfrm>
            <a:off x="11636475" y="1201345"/>
            <a:ext cx="646331" cy="261610"/>
          </a:xfrm>
          <a:prstGeom prst="rect">
            <a:avLst/>
          </a:prstGeom>
        </p:spPr>
        <p:txBody>
          <a:bodyPr wrap="none">
            <a:spAutoFit/>
          </a:bodyPr>
          <a:lstStyle/>
          <a:p>
            <a:r>
              <a:rPr lang="en-US" sz="1100" b="1" dirty="0">
                <a:solidFill>
                  <a:srgbClr val="7EA2A5"/>
                </a:solidFill>
                <a:effectLst>
                  <a:outerShdw blurRad="38100" dist="38100" dir="2700000" algn="tl">
                    <a:srgbClr val="000000">
                      <a:alpha val="43137"/>
                    </a:srgbClr>
                  </a:outerShdw>
                </a:effectLst>
              </a:rPr>
              <a:t>0.1 R/h</a:t>
            </a:r>
            <a:endParaRPr lang="en-US" sz="1100" dirty="0">
              <a:solidFill>
                <a:srgbClr val="7EA2A5"/>
              </a:solidFill>
            </a:endParaRPr>
          </a:p>
        </p:txBody>
      </p:sp>
      <p:pic>
        <p:nvPicPr>
          <p:cNvPr id="31" name="Picture 30" descr="A close up of a map&#10;&#10;Description automatically generated">
            <a:extLst>
              <a:ext uri="{FF2B5EF4-FFF2-40B4-BE49-F238E27FC236}">
                <a16:creationId xmlns:a16="http://schemas.microsoft.com/office/drawing/2014/main" id="{66163FB3-0E16-4514-AD2C-213DC29F2B6E}"/>
              </a:ext>
            </a:extLst>
          </p:cNvPr>
          <p:cNvPicPr>
            <a:picLocks noChangeAspect="1"/>
          </p:cNvPicPr>
          <p:nvPr/>
        </p:nvPicPr>
        <p:blipFill rotWithShape="1">
          <a:blip r:embed="rId3"/>
          <a:srcRect l="65546" t="96672"/>
          <a:stretch/>
        </p:blipFill>
        <p:spPr>
          <a:xfrm>
            <a:off x="8056130" y="1304"/>
            <a:ext cx="1428202" cy="103472"/>
          </a:xfrm>
          <a:prstGeom prst="rect">
            <a:avLst/>
          </a:prstGeom>
        </p:spPr>
      </p:pic>
    </p:spTree>
    <p:extLst>
      <p:ext uri="{BB962C8B-B14F-4D97-AF65-F5344CB8AC3E}">
        <p14:creationId xmlns:p14="http://schemas.microsoft.com/office/powerpoint/2010/main" val="3506492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76E24F9-8457-42E2-9BED-213B20A4040A}"/>
              </a:ext>
            </a:extLst>
          </p:cNvPr>
          <p:cNvSpPr txBox="1"/>
          <p:nvPr/>
        </p:nvSpPr>
        <p:spPr>
          <a:xfrm rot="16200000">
            <a:off x="-2531559" y="3075144"/>
            <a:ext cx="591608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rPr>
              <a:t>Significant</a:t>
            </a:r>
            <a:r>
              <a:rPr lang="en-US" sz="3600" dirty="0">
                <a:solidFill>
                  <a:srgbClr val="FF0000"/>
                </a:solidFill>
                <a:effectLst>
                  <a:outerShdw blurRad="38100" dist="38100" dir="2700000" algn="tl">
                    <a:srgbClr val="000000">
                      <a:alpha val="43137"/>
                    </a:srgbClr>
                  </a:outerShdw>
                </a:effectLst>
              </a:rPr>
              <a:t> Mixing Example</a:t>
            </a:r>
          </a:p>
        </p:txBody>
      </p:sp>
      <p:sp>
        <p:nvSpPr>
          <p:cNvPr id="20" name="Rectangle 19">
            <a:extLst>
              <a:ext uri="{FF2B5EF4-FFF2-40B4-BE49-F238E27FC236}">
                <a16:creationId xmlns:a16="http://schemas.microsoft.com/office/drawing/2014/main" id="{2A079531-2A3B-4FF1-9DD1-4198E04F87C4}"/>
              </a:ext>
            </a:extLst>
          </p:cNvPr>
          <p:cNvSpPr/>
          <p:nvPr/>
        </p:nvSpPr>
        <p:spPr>
          <a:xfrm>
            <a:off x="3775655" y="5745946"/>
            <a:ext cx="771365" cy="307777"/>
          </a:xfrm>
          <a:prstGeom prst="rect">
            <a:avLst/>
          </a:prstGeom>
        </p:spPr>
        <p:txBody>
          <a:bodyPr wrap="none">
            <a:spAutoFit/>
          </a:bodyPr>
          <a:lstStyle/>
          <a:p>
            <a:r>
              <a:rPr lang="en-US" sz="1400" b="1" dirty="0">
                <a:solidFill>
                  <a:srgbClr val="6B0C0F"/>
                </a:solidFill>
                <a:effectLst>
                  <a:outerShdw blurRad="38100" dist="38100" dir="2700000" algn="tl">
                    <a:srgbClr val="000000">
                      <a:alpha val="43137"/>
                    </a:srgbClr>
                  </a:outerShdw>
                </a:effectLst>
              </a:rPr>
              <a:t>0.1 R/h</a:t>
            </a:r>
            <a:endParaRPr lang="en-US" sz="1400" dirty="0">
              <a:solidFill>
                <a:srgbClr val="6B0C0F"/>
              </a:solidFill>
            </a:endParaRPr>
          </a:p>
        </p:txBody>
      </p:sp>
      <p:pic>
        <p:nvPicPr>
          <p:cNvPr id="31" name="Picture 30">
            <a:extLst>
              <a:ext uri="{FF2B5EF4-FFF2-40B4-BE49-F238E27FC236}">
                <a16:creationId xmlns:a16="http://schemas.microsoft.com/office/drawing/2014/main" id="{F38AC50B-026E-4FD8-9014-B7C4EC453A4D}"/>
              </a:ext>
            </a:extLst>
          </p:cNvPr>
          <p:cNvPicPr>
            <a:picLocks noChangeAspect="1"/>
          </p:cNvPicPr>
          <p:nvPr/>
        </p:nvPicPr>
        <p:blipFill rotWithShape="1">
          <a:blip r:embed="rId3"/>
          <a:srcRect l="31776" r="22425"/>
          <a:stretch/>
        </p:blipFill>
        <p:spPr>
          <a:xfrm>
            <a:off x="776510" y="987972"/>
            <a:ext cx="2712023" cy="4882055"/>
          </a:xfrm>
          <a:prstGeom prst="rect">
            <a:avLst/>
          </a:prstGeom>
        </p:spPr>
      </p:pic>
      <p:pic>
        <p:nvPicPr>
          <p:cNvPr id="5" name="Picture 4" descr="A close up of a map&#10;&#10;Description automatically generated">
            <a:extLst>
              <a:ext uri="{FF2B5EF4-FFF2-40B4-BE49-F238E27FC236}">
                <a16:creationId xmlns:a16="http://schemas.microsoft.com/office/drawing/2014/main" id="{F6E3E360-910A-4718-9813-1BF5A85172A7}"/>
              </a:ext>
            </a:extLst>
          </p:cNvPr>
          <p:cNvPicPr>
            <a:picLocks noChangeAspect="1"/>
          </p:cNvPicPr>
          <p:nvPr/>
        </p:nvPicPr>
        <p:blipFill>
          <a:blip r:embed="rId4"/>
          <a:stretch>
            <a:fillRect/>
          </a:stretch>
        </p:blipFill>
        <p:spPr>
          <a:xfrm>
            <a:off x="7907311" y="-25787"/>
            <a:ext cx="4284689" cy="6858000"/>
          </a:xfrm>
          <a:prstGeom prst="rect">
            <a:avLst/>
          </a:prstGeom>
        </p:spPr>
      </p:pic>
      <p:sp>
        <p:nvSpPr>
          <p:cNvPr id="11" name="Rectangle 10">
            <a:extLst>
              <a:ext uri="{FF2B5EF4-FFF2-40B4-BE49-F238E27FC236}">
                <a16:creationId xmlns:a16="http://schemas.microsoft.com/office/drawing/2014/main" id="{7924350C-3C80-48CD-9DDC-1E45A6ABCB47}"/>
              </a:ext>
            </a:extLst>
          </p:cNvPr>
          <p:cNvSpPr/>
          <p:nvPr/>
        </p:nvSpPr>
        <p:spPr>
          <a:xfrm>
            <a:off x="3249777" y="825637"/>
            <a:ext cx="5692445" cy="830997"/>
          </a:xfrm>
          <a:prstGeom prst="rect">
            <a:avLst/>
          </a:prstGeom>
        </p:spPr>
        <p:txBody>
          <a:bodyPr wrap="square">
            <a:spAutoFit/>
          </a:bodyPr>
          <a:lstStyle/>
          <a:p>
            <a:pPr algn="ctr">
              <a:spcBef>
                <a:spcPts val="1200"/>
              </a:spcBef>
            </a:pPr>
            <a:r>
              <a:rPr lang="en-US" sz="2400" b="1" dirty="0">
                <a:solidFill>
                  <a:srgbClr val="FF0000"/>
                </a:solidFill>
                <a:effectLst>
                  <a:outerShdw blurRad="38100" dist="38100" dir="2700000" algn="tl">
                    <a:srgbClr val="000000">
                      <a:alpha val="43137"/>
                    </a:srgbClr>
                  </a:outerShdw>
                </a:effectLst>
              </a:rPr>
              <a:t>Upshot-Knothole Simon</a:t>
            </a:r>
            <a:br>
              <a:rPr lang="en-US" sz="2400" b="1" dirty="0">
                <a:solidFill>
                  <a:srgbClr val="FF0000"/>
                </a:solidFill>
                <a:effectLst>
                  <a:outerShdw blurRad="38100" dist="38100" dir="2700000" algn="tl">
                    <a:srgbClr val="000000">
                      <a:alpha val="43137"/>
                    </a:srgbClr>
                  </a:outerShdw>
                </a:effectLst>
              </a:rPr>
            </a:br>
            <a:r>
              <a:rPr lang="en-US" sz="2400" b="1" dirty="0">
                <a:solidFill>
                  <a:srgbClr val="FF0000"/>
                </a:solidFill>
                <a:effectLst>
                  <a:outerShdw blurRad="38100" dist="38100" dir="2700000" algn="tl">
                    <a:srgbClr val="000000">
                      <a:alpha val="43137"/>
                    </a:srgbClr>
                  </a:outerShdw>
                </a:effectLst>
              </a:rPr>
              <a:t>43 kT, Tower 300’, 25 Apr 1953</a:t>
            </a:r>
            <a:endParaRPr lang="en-US" sz="2400" dirty="0">
              <a:solidFill>
                <a:srgbClr val="FF0000"/>
              </a:solidFill>
              <a:effectLst>
                <a:outerShdw blurRad="38100" dist="38100" dir="2700000" algn="tl">
                  <a:srgbClr val="000000">
                    <a:alpha val="43137"/>
                  </a:srgbClr>
                </a:outerShdw>
              </a:effectLst>
            </a:endParaRPr>
          </a:p>
        </p:txBody>
      </p:sp>
      <p:sp>
        <p:nvSpPr>
          <p:cNvPr id="32" name="Rectangle 31">
            <a:extLst>
              <a:ext uri="{FF2B5EF4-FFF2-40B4-BE49-F238E27FC236}">
                <a16:creationId xmlns:a16="http://schemas.microsoft.com/office/drawing/2014/main" id="{AC979A97-793E-46F5-BC7C-8480E310119F}"/>
              </a:ext>
            </a:extLst>
          </p:cNvPr>
          <p:cNvSpPr/>
          <p:nvPr/>
        </p:nvSpPr>
        <p:spPr>
          <a:xfrm>
            <a:off x="8942222" y="112546"/>
            <a:ext cx="2743134" cy="338554"/>
          </a:xfrm>
          <a:prstGeom prst="rect">
            <a:avLst/>
          </a:prstGeom>
        </p:spPr>
        <p:txBody>
          <a:bodyPr wrap="square">
            <a:spAutoFit/>
          </a:bodyPr>
          <a:lstStyle/>
          <a:p>
            <a:r>
              <a:rPr lang="en-US" sz="1600" b="1" dirty="0">
                <a:solidFill>
                  <a:srgbClr val="7030A0"/>
                </a:solidFill>
                <a:effectLst>
                  <a:outerShdw blurRad="38100" dist="38100" dir="2700000" algn="tl">
                    <a:srgbClr val="000000">
                      <a:alpha val="43137"/>
                    </a:srgbClr>
                  </a:outerShdw>
                </a:effectLst>
              </a:rPr>
              <a:t>H+1 data from DASA-1251 </a:t>
            </a:r>
          </a:p>
        </p:txBody>
      </p:sp>
      <p:sp>
        <p:nvSpPr>
          <p:cNvPr id="33" name="Speech Bubble: Rectangle with Corners Rounded 32">
            <a:extLst>
              <a:ext uri="{FF2B5EF4-FFF2-40B4-BE49-F238E27FC236}">
                <a16:creationId xmlns:a16="http://schemas.microsoft.com/office/drawing/2014/main" id="{A12FFCAB-67BA-41FD-8EAB-175F8ADB20EF}"/>
              </a:ext>
            </a:extLst>
          </p:cNvPr>
          <p:cNvSpPr/>
          <p:nvPr/>
        </p:nvSpPr>
        <p:spPr bwMode="auto">
          <a:xfrm>
            <a:off x="6483928" y="1866123"/>
            <a:ext cx="2202872" cy="1302588"/>
          </a:xfrm>
          <a:prstGeom prst="wedgeRoundRectCallout">
            <a:avLst>
              <a:gd name="adj1" fmla="val 89109"/>
              <a:gd name="adj2" fmla="val -136960"/>
              <a:gd name="adj3" fmla="val 16667"/>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br>
              <a:rPr lang="en-US" sz="1400" dirty="0">
                <a:solidFill>
                  <a:srgbClr val="000000"/>
                </a:solidFill>
              </a:rPr>
            </a:br>
            <a:r>
              <a:rPr lang="en-US" sz="1400" b="1" dirty="0">
                <a:solidFill>
                  <a:srgbClr val="000000"/>
                </a:solidFill>
              </a:rPr>
              <a:t>0.01 R/h goes out &gt; 220 miles. At 10 hours</a:t>
            </a:r>
          </a:p>
          <a:p>
            <a:pPr algn="ctr">
              <a:spcBef>
                <a:spcPct val="0"/>
              </a:spcBef>
            </a:pPr>
            <a:r>
              <a:rPr lang="en-US" sz="1400" b="1" dirty="0">
                <a:solidFill>
                  <a:srgbClr val="000000"/>
                </a:solidFill>
              </a:rPr>
              <a:t>0.01 R/h contours exceed offsite monitoring</a:t>
            </a:r>
          </a:p>
        </p:txBody>
      </p:sp>
      <p:pic>
        <p:nvPicPr>
          <p:cNvPr id="34" name="Picture 33" descr="A close up of a map&#10;&#10;Description automatically generated">
            <a:extLst>
              <a:ext uri="{FF2B5EF4-FFF2-40B4-BE49-F238E27FC236}">
                <a16:creationId xmlns:a16="http://schemas.microsoft.com/office/drawing/2014/main" id="{8C0C93F7-1996-4BE6-8F40-FB4FA53C56E2}"/>
              </a:ext>
            </a:extLst>
          </p:cNvPr>
          <p:cNvPicPr>
            <a:picLocks noChangeAspect="1"/>
          </p:cNvPicPr>
          <p:nvPr/>
        </p:nvPicPr>
        <p:blipFill rotWithShape="1">
          <a:blip r:embed="rId4"/>
          <a:srcRect l="12626" t="63643" r="4083" b="5987"/>
          <a:stretch/>
        </p:blipFill>
        <p:spPr>
          <a:xfrm>
            <a:off x="3092623" y="3429000"/>
            <a:ext cx="5049635" cy="2947028"/>
          </a:xfrm>
          <a:prstGeom prst="rect">
            <a:avLst/>
          </a:prstGeom>
          <a:ln w="47625" cmpd="thickThin">
            <a:solidFill>
              <a:srgbClr val="0F6FC6"/>
            </a:solidFill>
          </a:ln>
        </p:spPr>
      </p:pic>
      <p:sp>
        <p:nvSpPr>
          <p:cNvPr id="12" name="Rectangle 11">
            <a:extLst>
              <a:ext uri="{FF2B5EF4-FFF2-40B4-BE49-F238E27FC236}">
                <a16:creationId xmlns:a16="http://schemas.microsoft.com/office/drawing/2014/main" id="{C3CAB008-11E5-441E-B8EC-8518AFC3A2B8}"/>
              </a:ext>
            </a:extLst>
          </p:cNvPr>
          <p:cNvSpPr/>
          <p:nvPr/>
        </p:nvSpPr>
        <p:spPr bwMode="auto">
          <a:xfrm>
            <a:off x="8456239" y="4298322"/>
            <a:ext cx="3502324" cy="2069480"/>
          </a:xfrm>
          <a:prstGeom prst="rect">
            <a:avLst/>
          </a:prstGeom>
          <a:noFill/>
          <a:ln>
            <a:headEnd/>
            <a:tailEnd/>
          </a:ln>
        </p:spPr>
        <p:style>
          <a:lnRef idx="2">
            <a:schemeClr val="accent1"/>
          </a:lnRef>
          <a:fillRef idx="1">
            <a:schemeClr val="lt1"/>
          </a:fillRef>
          <a:effectRef idx="0">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4" name="Speech Bubble: Rectangle with Corners Rounded 13">
            <a:extLst>
              <a:ext uri="{FF2B5EF4-FFF2-40B4-BE49-F238E27FC236}">
                <a16:creationId xmlns:a16="http://schemas.microsoft.com/office/drawing/2014/main" id="{38EB6DE7-946F-48A7-814A-6AEDBBE60347}"/>
              </a:ext>
            </a:extLst>
          </p:cNvPr>
          <p:cNvSpPr/>
          <p:nvPr/>
        </p:nvSpPr>
        <p:spPr bwMode="auto">
          <a:xfrm>
            <a:off x="2990428" y="2372672"/>
            <a:ext cx="3397194" cy="929494"/>
          </a:xfrm>
          <a:prstGeom prst="wedgeRoundRectCallout">
            <a:avLst>
              <a:gd name="adj1" fmla="val 26073"/>
              <a:gd name="adj2" fmla="val 125775"/>
              <a:gd name="adj3" fmla="val 16667"/>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r>
              <a:rPr lang="en-US" sz="1400" b="1" dirty="0">
                <a:solidFill>
                  <a:srgbClr val="000000"/>
                </a:solidFill>
              </a:rPr>
              <a:t>Dangerous Radiation Zone </a:t>
            </a:r>
            <a:r>
              <a:rPr lang="en-US" sz="1400" dirty="0">
                <a:solidFill>
                  <a:srgbClr val="000000"/>
                </a:solidFill>
              </a:rPr>
              <a:t>(</a:t>
            </a:r>
            <a:r>
              <a:rPr lang="en-US" sz="1400" b="1" dirty="0">
                <a:solidFill>
                  <a:srgbClr val="000000"/>
                </a:solidFill>
              </a:rPr>
              <a:t>10 R/h) reaches max extent ~ 1.75 hrs and goes past 40 miles. </a:t>
            </a:r>
          </a:p>
          <a:p>
            <a:pPr algn="ctr">
              <a:spcBef>
                <a:spcPct val="0"/>
              </a:spcBef>
            </a:pPr>
            <a:r>
              <a:rPr lang="en-US" sz="1400" b="1" dirty="0">
                <a:solidFill>
                  <a:srgbClr val="7030A0"/>
                </a:solidFill>
                <a:effectLst>
                  <a:outerShdw blurRad="38100" dist="38100" dir="2700000" algn="tl">
                    <a:srgbClr val="000000">
                      <a:alpha val="43137"/>
                    </a:srgbClr>
                  </a:outerShdw>
                </a:effectLst>
              </a:rPr>
              <a:t>H+1 data decay corrected to H+1.75</a:t>
            </a:r>
            <a:endParaRPr lang="en-US" sz="1400" b="1" dirty="0">
              <a:solidFill>
                <a:srgbClr val="7030A0"/>
              </a:solidFill>
            </a:endParaRPr>
          </a:p>
        </p:txBody>
      </p:sp>
      <p:cxnSp>
        <p:nvCxnSpPr>
          <p:cNvPr id="21" name="Straight Connector 20">
            <a:extLst>
              <a:ext uri="{FF2B5EF4-FFF2-40B4-BE49-F238E27FC236}">
                <a16:creationId xmlns:a16="http://schemas.microsoft.com/office/drawing/2014/main" id="{C0E88FBD-644E-432E-80B0-653A3FA057CA}"/>
              </a:ext>
            </a:extLst>
          </p:cNvPr>
          <p:cNvCxnSpPr>
            <a:cxnSpLocks/>
          </p:cNvCxnSpPr>
          <p:nvPr/>
        </p:nvCxnSpPr>
        <p:spPr>
          <a:xfrm flipH="1" flipV="1">
            <a:off x="8142258" y="3429000"/>
            <a:ext cx="313982" cy="86932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4BE71AF-74F8-4BBF-8C2E-F0A49C27861E}"/>
              </a:ext>
            </a:extLst>
          </p:cNvPr>
          <p:cNvCxnSpPr>
            <a:cxnSpLocks/>
          </p:cNvCxnSpPr>
          <p:nvPr/>
        </p:nvCxnSpPr>
        <p:spPr>
          <a:xfrm flipH="1">
            <a:off x="8142258" y="6367802"/>
            <a:ext cx="313982" cy="8226"/>
          </a:xfrm>
          <a:prstGeom prst="line">
            <a:avLst/>
          </a:prstGeom>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694A93B5-830B-429C-B941-0FC3AC62F9B6}"/>
              </a:ext>
            </a:extLst>
          </p:cNvPr>
          <p:cNvSpPr txBox="1">
            <a:spLocks/>
          </p:cNvSpPr>
          <p:nvPr/>
        </p:nvSpPr>
        <p:spPr>
          <a:xfrm>
            <a:off x="907717" y="268834"/>
            <a:ext cx="8892411" cy="632010"/>
          </a:xfrm>
          <a:prstGeom prst="rect">
            <a:avLst/>
          </a:prstGeom>
          <a:effectLst/>
        </p:spPr>
        <p:txBody>
          <a:bodyPr vert="horz" lIns="91440" rIns="45720" rtlCol="0" anchor="b" anchorCtr="0">
            <a:noAutofit/>
            <a:scene3d>
              <a:camera prst="orthographicFront"/>
              <a:lightRig rig="threePt" dir="t">
                <a:rot lat="0" lon="0" rev="4800000"/>
              </a:lightRig>
            </a:scene3d>
            <a:sp3d prstMaterial="matte">
              <a:bevelT w="50800" h="10160"/>
            </a:sp3d>
          </a:bodyPr>
          <a:lstStyle>
            <a:lvl1pPr algn="l" rtl="0" eaLnBrk="1" latinLnBrk="0" hangingPunct="1">
              <a:lnSpc>
                <a:spcPct val="100000"/>
              </a:lnSpc>
              <a:spcBef>
                <a:spcPct val="0"/>
              </a:spcBef>
              <a:buNone/>
              <a:defRPr kumimoji="0" sz="2800" b="1" kern="1200">
                <a:solidFill>
                  <a:srgbClr val="214A8F"/>
                </a:solidFill>
                <a:effectLst/>
                <a:latin typeface="Arial"/>
                <a:ea typeface="+mj-ea"/>
                <a:cs typeface="Arial"/>
              </a:defRPr>
            </a:lvl1pPr>
          </a:lstStyle>
          <a:p>
            <a:pPr defTabSz="914400"/>
            <a:r>
              <a:rPr lang="en-US" sz="3200" dirty="0"/>
              <a:t>Simon “Significant Mixing” Detonation</a:t>
            </a:r>
          </a:p>
        </p:txBody>
      </p:sp>
      <p:sp>
        <p:nvSpPr>
          <p:cNvPr id="2" name="Rectangle 1">
            <a:extLst>
              <a:ext uri="{FF2B5EF4-FFF2-40B4-BE49-F238E27FC236}">
                <a16:creationId xmlns:a16="http://schemas.microsoft.com/office/drawing/2014/main" id="{23C625C0-B010-44A4-BC58-D99DA460C4EA}"/>
              </a:ext>
            </a:extLst>
          </p:cNvPr>
          <p:cNvSpPr/>
          <p:nvPr/>
        </p:nvSpPr>
        <p:spPr>
          <a:xfrm>
            <a:off x="719680" y="5870027"/>
            <a:ext cx="2429774" cy="461665"/>
          </a:xfrm>
          <a:prstGeom prst="rect">
            <a:avLst/>
          </a:prstGeom>
        </p:spPr>
        <p:txBody>
          <a:bodyPr wrap="square">
            <a:spAutoFit/>
          </a:bodyPr>
          <a:lstStyle/>
          <a:p>
            <a:r>
              <a:rPr lang="en-US" sz="1200" dirty="0">
                <a:solidFill>
                  <a:srgbClr val="222222"/>
                </a:solidFill>
                <a:latin typeface="Arial" panose="020B0604020202020204" pitchFamily="34" charset="0"/>
              </a:rPr>
              <a:t>Nevada Site Office Photo Library under number </a:t>
            </a:r>
            <a:r>
              <a:rPr lang="en-US" sz="1200" dirty="0">
                <a:solidFill>
                  <a:srgbClr val="663366"/>
                </a:solidFill>
                <a:latin typeface="Arial" panose="020B0604020202020204" pitchFamily="34" charset="0"/>
                <a:hlinkClick r:id="rId5"/>
              </a:rPr>
              <a:t>UK-53-102</a:t>
            </a:r>
            <a:endParaRPr lang="en-US" sz="1200" dirty="0"/>
          </a:p>
        </p:txBody>
      </p:sp>
    </p:spTree>
    <p:extLst>
      <p:ext uri="{BB962C8B-B14F-4D97-AF65-F5344CB8AC3E}">
        <p14:creationId xmlns:p14="http://schemas.microsoft.com/office/powerpoint/2010/main" val="99817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99F6D7-C33E-4226-92A6-A61B8EE8BC88}"/>
              </a:ext>
            </a:extLst>
          </p:cNvPr>
          <p:cNvPicPr>
            <a:picLocks noChangeAspect="1"/>
          </p:cNvPicPr>
          <p:nvPr/>
        </p:nvPicPr>
        <p:blipFill>
          <a:blip r:embed="rId3"/>
          <a:stretch>
            <a:fillRect/>
          </a:stretch>
        </p:blipFill>
        <p:spPr>
          <a:xfrm>
            <a:off x="887348" y="770764"/>
            <a:ext cx="8934773" cy="5585587"/>
          </a:xfrm>
          <a:prstGeom prst="rect">
            <a:avLst/>
          </a:prstGeom>
        </p:spPr>
      </p:pic>
      <p:sp>
        <p:nvSpPr>
          <p:cNvPr id="4" name="Slide Number Placeholder 3">
            <a:extLst>
              <a:ext uri="{FF2B5EF4-FFF2-40B4-BE49-F238E27FC236}">
                <a16:creationId xmlns:a16="http://schemas.microsoft.com/office/drawing/2014/main" id="{6C64F1D6-2A6B-4CBD-9C87-B33A9D230C97}"/>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4A6616-7120-43C6-8BD1-CC5CECB4933E}" type="slidenum">
              <a:rPr lang="en-US" smtClean="0"/>
              <a:pPr/>
              <a:t>35</a:t>
            </a:fld>
            <a:endParaRPr lang="en-US"/>
          </a:p>
        </p:txBody>
      </p:sp>
      <p:graphicFrame>
        <p:nvGraphicFramePr>
          <p:cNvPr id="8" name="Table 2">
            <a:extLst>
              <a:ext uri="{FF2B5EF4-FFF2-40B4-BE49-F238E27FC236}">
                <a16:creationId xmlns:a16="http://schemas.microsoft.com/office/drawing/2014/main" id="{3EAB7E6A-BBCA-40D5-B2EF-26B1D5BCD134}"/>
              </a:ext>
            </a:extLst>
          </p:cNvPr>
          <p:cNvGraphicFramePr>
            <a:graphicFrameLocks noGrp="1"/>
          </p:cNvGraphicFramePr>
          <p:nvPr>
            <p:extLst>
              <p:ext uri="{D42A27DB-BD31-4B8C-83A1-F6EECF244321}">
                <p14:modId xmlns:p14="http://schemas.microsoft.com/office/powerpoint/2010/main" val="3327762477"/>
              </p:ext>
            </p:extLst>
          </p:nvPr>
        </p:nvGraphicFramePr>
        <p:xfrm>
          <a:off x="8747393" y="3080272"/>
          <a:ext cx="3444608" cy="3366370"/>
        </p:xfrm>
        <a:graphic>
          <a:graphicData uri="http://schemas.openxmlformats.org/drawingml/2006/table">
            <a:tbl>
              <a:tblPr firstRow="1" bandRow="1">
                <a:tableStyleId>{5C22544A-7EE6-4342-B048-85BDC9FD1C3A}</a:tableStyleId>
              </a:tblPr>
              <a:tblGrid>
                <a:gridCol w="705079">
                  <a:extLst>
                    <a:ext uri="{9D8B030D-6E8A-4147-A177-3AD203B41FA5}">
                      <a16:colId xmlns:a16="http://schemas.microsoft.com/office/drawing/2014/main" val="3670432480"/>
                    </a:ext>
                  </a:extLst>
                </a:gridCol>
                <a:gridCol w="2739529">
                  <a:extLst>
                    <a:ext uri="{9D8B030D-6E8A-4147-A177-3AD203B41FA5}">
                      <a16:colId xmlns:a16="http://schemas.microsoft.com/office/drawing/2014/main" val="3637939746"/>
                    </a:ext>
                  </a:extLst>
                </a:gridCol>
              </a:tblGrid>
              <a:tr h="318370">
                <a:tc>
                  <a:txBody>
                    <a:bodyPr/>
                    <a:lstStyle/>
                    <a:p>
                      <a:r>
                        <a:rPr lang="en-US" sz="1400" dirty="0"/>
                        <a:t>Date</a:t>
                      </a:r>
                    </a:p>
                  </a:txBody>
                  <a:tcPr/>
                </a:tc>
                <a:tc>
                  <a:txBody>
                    <a:bodyPr/>
                    <a:lstStyle/>
                    <a:p>
                      <a:r>
                        <a:rPr lang="en-US" sz="1400" dirty="0"/>
                        <a:t>Fallout Location and Type</a:t>
                      </a:r>
                    </a:p>
                  </a:txBody>
                  <a:tcPr/>
                </a:tc>
                <a:extLst>
                  <a:ext uri="{0D108BD9-81ED-4DB2-BD59-A6C34878D82A}">
                    <a16:rowId xmlns:a16="http://schemas.microsoft.com/office/drawing/2014/main" val="3559615163"/>
                  </a:ext>
                </a:extLst>
              </a:tr>
              <a:tr h="444846">
                <a:tc>
                  <a:txBody>
                    <a:bodyPr/>
                    <a:lstStyle/>
                    <a:p>
                      <a:r>
                        <a:rPr lang="en-AU" sz="1400" dirty="0"/>
                        <a:t>25 Apr</a:t>
                      </a:r>
                    </a:p>
                  </a:txBody>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AU"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Significant dry deposition in NV, UT, and AZ</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06194040"/>
                  </a:ext>
                </a:extLst>
              </a:tr>
              <a:tr h="1177533">
                <a:tc>
                  <a:txBody>
                    <a:bodyPr/>
                    <a:lstStyle/>
                    <a:p>
                      <a:r>
                        <a:rPr lang="en-AU" sz="1400" dirty="0"/>
                        <a:t>26 Apr</a:t>
                      </a:r>
                    </a:p>
                  </a:txBody>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A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Significant dry deposition in UT, NM, and TX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AU"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Extreme</a:t>
                      </a:r>
                      <a:r>
                        <a:rPr lang="en-A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AU" sz="1400" b="1"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rainout</a:t>
                      </a:r>
                      <a:r>
                        <a:rPr lang="en-A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event in Albany, NY  (Highest deposition of Upshot-Knothole tests outside the Nevada Test Site)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49699540"/>
                  </a:ext>
                </a:extLst>
              </a:tr>
              <a:tr h="811189">
                <a:tc>
                  <a:txBody>
                    <a:bodyPr/>
                    <a:lstStyle/>
                    <a:p>
                      <a:r>
                        <a:rPr lang="en-AU" sz="1400" dirty="0"/>
                        <a:t>27 Apr</a:t>
                      </a:r>
                    </a:p>
                  </a:txBody>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A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Dry deposition over most of Central 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AU"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Rainout events occurred in Northeast 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623250597"/>
                  </a:ext>
                </a:extLst>
              </a:tr>
            </a:tbl>
          </a:graphicData>
        </a:graphic>
      </p:graphicFrame>
      <p:sp>
        <p:nvSpPr>
          <p:cNvPr id="5" name="TextBox 4">
            <a:extLst>
              <a:ext uri="{FF2B5EF4-FFF2-40B4-BE49-F238E27FC236}">
                <a16:creationId xmlns:a16="http://schemas.microsoft.com/office/drawing/2014/main" id="{75117F1B-E640-466E-A022-E04E39EA42FF}"/>
              </a:ext>
            </a:extLst>
          </p:cNvPr>
          <p:cNvSpPr txBox="1"/>
          <p:nvPr/>
        </p:nvSpPr>
        <p:spPr>
          <a:xfrm rot="16200000">
            <a:off x="-2145325" y="3075167"/>
            <a:ext cx="528526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FF0000"/>
                </a:solidFill>
                <a:effectLst>
                  <a:outerShdw blurRad="38100" dist="38100" dir="2700000" algn="tl">
                    <a:srgbClr val="000000">
                      <a:alpha val="43137"/>
                    </a:srgbClr>
                  </a:outerShdw>
                </a:effectLst>
              </a:rPr>
              <a:t>Significant</a:t>
            </a:r>
            <a:r>
              <a:rPr lang="en-US" sz="3200" dirty="0">
                <a:solidFill>
                  <a:srgbClr val="FF0000"/>
                </a:solidFill>
                <a:effectLst>
                  <a:outerShdw blurRad="38100" dist="38100" dir="2700000" algn="tl">
                    <a:srgbClr val="000000">
                      <a:alpha val="43137"/>
                    </a:srgbClr>
                  </a:outerShdw>
                </a:effectLst>
              </a:rPr>
              <a:t> Mixing Example</a:t>
            </a:r>
          </a:p>
        </p:txBody>
      </p:sp>
      <p:sp>
        <p:nvSpPr>
          <p:cNvPr id="6" name="Title 1">
            <a:extLst>
              <a:ext uri="{FF2B5EF4-FFF2-40B4-BE49-F238E27FC236}">
                <a16:creationId xmlns:a16="http://schemas.microsoft.com/office/drawing/2014/main" id="{8B2AFC02-34AB-4AE0-A69D-9C49C36E60F9}"/>
              </a:ext>
            </a:extLst>
          </p:cNvPr>
          <p:cNvSpPr txBox="1">
            <a:spLocks/>
          </p:cNvSpPr>
          <p:nvPr/>
        </p:nvSpPr>
        <p:spPr>
          <a:xfrm>
            <a:off x="887348" y="-9180"/>
            <a:ext cx="9294301" cy="734104"/>
          </a:xfrm>
          <a:prstGeom prst="rect">
            <a:avLst/>
          </a:prstGeom>
          <a:solidFill>
            <a:schemeClr val="accent1">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800" b="1" dirty="0"/>
              <a:t>Upshot-Knothole Simon; 43 kT, 300’ HOB, 25 Apr 1953</a:t>
            </a:r>
            <a:endParaRPr lang="en-US" sz="2800" b="1" dirty="0"/>
          </a:p>
        </p:txBody>
      </p:sp>
    </p:spTree>
    <p:extLst>
      <p:ext uri="{BB962C8B-B14F-4D97-AF65-F5344CB8AC3E}">
        <p14:creationId xmlns:p14="http://schemas.microsoft.com/office/powerpoint/2010/main" val="3448488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91B053EA-8814-98F9-2522-B1976212B245}"/>
              </a:ext>
            </a:extLst>
          </p:cNvPr>
          <p:cNvPicPr>
            <a:picLocks noChangeAspect="1"/>
          </p:cNvPicPr>
          <p:nvPr/>
        </p:nvPicPr>
        <p:blipFill rotWithShape="1">
          <a:blip r:embed="rId2"/>
          <a:srcRect l="16047" t="13324" r="56138" b="42243"/>
          <a:stretch/>
        </p:blipFill>
        <p:spPr>
          <a:xfrm>
            <a:off x="7906782" y="3940284"/>
            <a:ext cx="1386113" cy="1674274"/>
          </a:xfrm>
          <a:prstGeom prst="rect">
            <a:avLst/>
          </a:prstGeom>
        </p:spPr>
      </p:pic>
      <p:sp>
        <p:nvSpPr>
          <p:cNvPr id="7" name="Title 6">
            <a:extLst>
              <a:ext uri="{FF2B5EF4-FFF2-40B4-BE49-F238E27FC236}">
                <a16:creationId xmlns:a16="http://schemas.microsoft.com/office/drawing/2014/main" id="{6ECE6B93-0E2F-0D4F-3AD6-A60A5A9735BA}"/>
              </a:ext>
            </a:extLst>
          </p:cNvPr>
          <p:cNvSpPr>
            <a:spLocks noGrp="1"/>
          </p:cNvSpPr>
          <p:nvPr>
            <p:ph type="title"/>
          </p:nvPr>
        </p:nvSpPr>
        <p:spPr>
          <a:xfrm>
            <a:off x="508000" y="152402"/>
            <a:ext cx="10261600" cy="565304"/>
          </a:xfrm>
        </p:spPr>
        <p:txBody>
          <a:bodyPr/>
          <a:lstStyle/>
          <a:p>
            <a:r>
              <a:rPr lang="en-US" dirty="0"/>
              <a:t>Variations Based on Height of Burst</a:t>
            </a:r>
          </a:p>
        </p:txBody>
      </p:sp>
      <p:sp>
        <p:nvSpPr>
          <p:cNvPr id="8" name="Content Placeholder 7">
            <a:extLst>
              <a:ext uri="{FF2B5EF4-FFF2-40B4-BE49-F238E27FC236}">
                <a16:creationId xmlns:a16="http://schemas.microsoft.com/office/drawing/2014/main" id="{02965440-B5AA-1CC2-ABCA-A4310E8DEA6B}"/>
              </a:ext>
            </a:extLst>
          </p:cNvPr>
          <p:cNvSpPr>
            <a:spLocks noGrp="1"/>
          </p:cNvSpPr>
          <p:nvPr>
            <p:ph idx="1"/>
          </p:nvPr>
        </p:nvSpPr>
        <p:spPr>
          <a:xfrm>
            <a:off x="593614" y="705746"/>
            <a:ext cx="4101758" cy="5002596"/>
          </a:xfrm>
        </p:spPr>
        <p:txBody>
          <a:bodyPr/>
          <a:lstStyle/>
          <a:p>
            <a:r>
              <a:rPr lang="en-US" dirty="0"/>
              <a:t>For elevated detonations, Fallout related zones may be reduced or absent. </a:t>
            </a:r>
          </a:p>
        </p:txBody>
      </p:sp>
      <p:pic>
        <p:nvPicPr>
          <p:cNvPr id="9" name="Picture 8">
            <a:extLst>
              <a:ext uri="{FF2B5EF4-FFF2-40B4-BE49-F238E27FC236}">
                <a16:creationId xmlns:a16="http://schemas.microsoft.com/office/drawing/2014/main" id="{26FE9217-1E64-C5F8-B68E-0C727D969E19}"/>
              </a:ext>
            </a:extLst>
          </p:cNvPr>
          <p:cNvPicPr>
            <a:picLocks noChangeAspect="1"/>
          </p:cNvPicPr>
          <p:nvPr/>
        </p:nvPicPr>
        <p:blipFill>
          <a:blip r:embed="rId3"/>
          <a:stretch>
            <a:fillRect/>
          </a:stretch>
        </p:blipFill>
        <p:spPr>
          <a:xfrm>
            <a:off x="4847772" y="717705"/>
            <a:ext cx="7344228" cy="3200466"/>
          </a:xfrm>
          <a:prstGeom prst="rect">
            <a:avLst/>
          </a:prstGeom>
        </p:spPr>
      </p:pic>
      <p:pic>
        <p:nvPicPr>
          <p:cNvPr id="15" name="Picture 14" descr="A picture containing chart&#10;&#10;Description automatically generated">
            <a:extLst>
              <a:ext uri="{FF2B5EF4-FFF2-40B4-BE49-F238E27FC236}">
                <a16:creationId xmlns:a16="http://schemas.microsoft.com/office/drawing/2014/main" id="{8CB6297F-E12E-765F-3FFA-7529A8FB48C3}"/>
              </a:ext>
            </a:extLst>
          </p:cNvPr>
          <p:cNvPicPr>
            <a:picLocks noChangeAspect="1"/>
          </p:cNvPicPr>
          <p:nvPr/>
        </p:nvPicPr>
        <p:blipFill rotWithShape="1">
          <a:blip r:embed="rId4"/>
          <a:srcRect l="10479" t="14120" r="57137" b="12097"/>
          <a:stretch/>
        </p:blipFill>
        <p:spPr>
          <a:xfrm>
            <a:off x="9792882" y="3918170"/>
            <a:ext cx="1745977" cy="2486153"/>
          </a:xfrm>
          <a:prstGeom prst="rect">
            <a:avLst/>
          </a:prstGeom>
        </p:spPr>
      </p:pic>
      <p:cxnSp>
        <p:nvCxnSpPr>
          <p:cNvPr id="21" name="Straight Connector 20">
            <a:extLst>
              <a:ext uri="{FF2B5EF4-FFF2-40B4-BE49-F238E27FC236}">
                <a16:creationId xmlns:a16="http://schemas.microsoft.com/office/drawing/2014/main" id="{1031CF31-6B09-5B2F-5E0F-E06042337B3C}"/>
              </a:ext>
            </a:extLst>
          </p:cNvPr>
          <p:cNvCxnSpPr/>
          <p:nvPr/>
        </p:nvCxnSpPr>
        <p:spPr bwMode="auto">
          <a:xfrm>
            <a:off x="9398000" y="3141946"/>
            <a:ext cx="0" cy="3135086"/>
          </a:xfrm>
          <a:prstGeom prst="lin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22" name="Straight Connector 21">
            <a:extLst>
              <a:ext uri="{FF2B5EF4-FFF2-40B4-BE49-F238E27FC236}">
                <a16:creationId xmlns:a16="http://schemas.microsoft.com/office/drawing/2014/main" id="{17131AB1-3BA7-6832-177F-B4C838C7065A}"/>
              </a:ext>
            </a:extLst>
          </p:cNvPr>
          <p:cNvCxnSpPr/>
          <p:nvPr/>
        </p:nvCxnSpPr>
        <p:spPr bwMode="auto">
          <a:xfrm>
            <a:off x="7645403" y="3174603"/>
            <a:ext cx="0" cy="3135086"/>
          </a:xfrm>
          <a:prstGeom prst="line">
            <a:avLst/>
          </a:prstGeom>
          <a:ln>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24" name="TextBox 23">
            <a:extLst>
              <a:ext uri="{FF2B5EF4-FFF2-40B4-BE49-F238E27FC236}">
                <a16:creationId xmlns:a16="http://schemas.microsoft.com/office/drawing/2014/main" id="{F5095664-2DDC-9C88-4310-E9830969899B}"/>
              </a:ext>
            </a:extLst>
          </p:cNvPr>
          <p:cNvSpPr txBox="1"/>
          <p:nvPr/>
        </p:nvSpPr>
        <p:spPr>
          <a:xfrm>
            <a:off x="7843161" y="5614558"/>
            <a:ext cx="1386113" cy="707694"/>
          </a:xfrm>
          <a:prstGeom prst="rect">
            <a:avLst/>
          </a:prstGeom>
          <a:noFill/>
        </p:spPr>
        <p:txBody>
          <a:bodyPr wrap="square" rtlCol="0">
            <a:spAutoFit/>
          </a:bodyPr>
          <a:lstStyle/>
          <a:p>
            <a:pPr algn="ctr"/>
            <a:r>
              <a:rPr lang="en-US" sz="1333" dirty="0"/>
              <a:t>Reduced fallout intensity and area (no DRZ)</a:t>
            </a:r>
          </a:p>
        </p:txBody>
      </p:sp>
      <p:sp>
        <p:nvSpPr>
          <p:cNvPr id="25" name="TextBox 24">
            <a:extLst>
              <a:ext uri="{FF2B5EF4-FFF2-40B4-BE49-F238E27FC236}">
                <a16:creationId xmlns:a16="http://schemas.microsoft.com/office/drawing/2014/main" id="{6D025116-F626-0FCA-38D9-37001A8C968B}"/>
              </a:ext>
            </a:extLst>
          </p:cNvPr>
          <p:cNvSpPr txBox="1"/>
          <p:nvPr/>
        </p:nvSpPr>
        <p:spPr>
          <a:xfrm>
            <a:off x="5780007" y="5570014"/>
            <a:ext cx="1386113" cy="502573"/>
          </a:xfrm>
          <a:prstGeom prst="rect">
            <a:avLst/>
          </a:prstGeom>
          <a:noFill/>
        </p:spPr>
        <p:txBody>
          <a:bodyPr wrap="square" rtlCol="0">
            <a:spAutoFit/>
          </a:bodyPr>
          <a:lstStyle/>
          <a:p>
            <a:pPr algn="ctr"/>
            <a:r>
              <a:rPr lang="en-US" sz="1333" dirty="0"/>
              <a:t>No hazardous local fallout</a:t>
            </a:r>
          </a:p>
        </p:txBody>
      </p:sp>
      <p:pic>
        <p:nvPicPr>
          <p:cNvPr id="5" name="Picture 4">
            <a:extLst>
              <a:ext uri="{FF2B5EF4-FFF2-40B4-BE49-F238E27FC236}">
                <a16:creationId xmlns:a16="http://schemas.microsoft.com/office/drawing/2014/main" id="{B5AD332F-3357-FBC3-A592-82F6EC586642}"/>
              </a:ext>
            </a:extLst>
          </p:cNvPr>
          <p:cNvPicPr>
            <a:picLocks noChangeAspect="1"/>
          </p:cNvPicPr>
          <p:nvPr/>
        </p:nvPicPr>
        <p:blipFill rotWithShape="1">
          <a:blip r:embed="rId5"/>
          <a:srcRect l="17817" t="13627" r="62001" b="52789"/>
          <a:stretch/>
        </p:blipFill>
        <p:spPr>
          <a:xfrm>
            <a:off x="5970187" y="4046697"/>
            <a:ext cx="1005753" cy="1265465"/>
          </a:xfrm>
          <a:prstGeom prst="rect">
            <a:avLst/>
          </a:prstGeom>
        </p:spPr>
      </p:pic>
      <p:pic>
        <p:nvPicPr>
          <p:cNvPr id="12" name="Picture 11">
            <a:extLst>
              <a:ext uri="{FF2B5EF4-FFF2-40B4-BE49-F238E27FC236}">
                <a16:creationId xmlns:a16="http://schemas.microsoft.com/office/drawing/2014/main" id="{D2D4D459-1E03-C619-5190-F6394FCCB441}"/>
              </a:ext>
            </a:extLst>
          </p:cNvPr>
          <p:cNvPicPr>
            <a:picLocks noChangeAspect="1"/>
          </p:cNvPicPr>
          <p:nvPr/>
        </p:nvPicPr>
        <p:blipFill>
          <a:blip r:embed="rId6"/>
          <a:stretch>
            <a:fillRect/>
          </a:stretch>
        </p:blipFill>
        <p:spPr>
          <a:xfrm>
            <a:off x="742765" y="2833319"/>
            <a:ext cx="3691311" cy="3135086"/>
          </a:xfrm>
          <a:prstGeom prst="rect">
            <a:avLst/>
          </a:prstGeom>
        </p:spPr>
      </p:pic>
    </p:spTree>
    <p:extLst>
      <p:ext uri="{BB962C8B-B14F-4D97-AF65-F5344CB8AC3E}">
        <p14:creationId xmlns:p14="http://schemas.microsoft.com/office/powerpoint/2010/main" val="2683836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116770-D050-4410-B2A8-CF90377479A2}"/>
              </a:ext>
            </a:extLst>
          </p:cNvPr>
          <p:cNvSpPr>
            <a:spLocks noGrp="1"/>
          </p:cNvSpPr>
          <p:nvPr>
            <p:ph idx="1"/>
          </p:nvPr>
        </p:nvSpPr>
        <p:spPr>
          <a:xfrm>
            <a:off x="587828" y="1009859"/>
            <a:ext cx="11321406" cy="5511521"/>
          </a:xfrm>
        </p:spPr>
        <p:txBody>
          <a:bodyPr>
            <a:normAutofit fontScale="85000" lnSpcReduction="10000"/>
          </a:bodyPr>
          <a:lstStyle/>
          <a:p>
            <a:pPr lvl="0"/>
            <a:r>
              <a:rPr lang="en-US" dirty="0"/>
              <a:t>The additional scenarios introduce new phenomenology concerns</a:t>
            </a:r>
          </a:p>
          <a:p>
            <a:pPr lvl="1"/>
            <a:r>
              <a:rPr lang="en-US" dirty="0"/>
              <a:t>Higher yields add longer range thermal pulse concerns</a:t>
            </a:r>
          </a:p>
          <a:p>
            <a:pPr lvl="1"/>
            <a:r>
              <a:rPr lang="en-US" dirty="0"/>
              <a:t>Elevated detonations may increase some prompt effects, but reduce fallout concerns</a:t>
            </a:r>
          </a:p>
          <a:p>
            <a:pPr lvl="1"/>
            <a:r>
              <a:rPr lang="en-US" dirty="0"/>
              <a:t>Activation becomes the primary local residual radiation concern for elevated detonations</a:t>
            </a:r>
          </a:p>
          <a:p>
            <a:pPr lvl="1"/>
            <a:r>
              <a:rPr lang="en-US" dirty="0"/>
              <a:t>Less local fallout from detonations in the partial mixing zone (e.g., the 100 kT @ 1,000’), but it can be more challenging to characterize.</a:t>
            </a:r>
          </a:p>
          <a:p>
            <a:pPr lvl="0"/>
            <a:r>
              <a:rPr lang="en-US" dirty="0"/>
              <a:t>Rainout hot spots can be generated well downwind of the detonation</a:t>
            </a:r>
          </a:p>
          <a:p>
            <a:pPr lvl="1"/>
            <a:r>
              <a:rPr lang="en-US" dirty="0"/>
              <a:t>Can be present even with detonations in the minimal mixing regime (e.g., 100 kT @ 5,000’)</a:t>
            </a:r>
          </a:p>
          <a:p>
            <a:pPr lvl="1"/>
            <a:r>
              <a:rPr lang="en-US" dirty="0"/>
              <a:t>Can occur at long ranges (though the longer the range, the lower the activity deposited)</a:t>
            </a:r>
          </a:p>
          <a:p>
            <a:pPr lvl="1"/>
            <a:r>
              <a:rPr lang="en-US" dirty="0"/>
              <a:t>If rainout occurs locally (within a few hundred miles) it can potentially generate dangerous radiation levels (&gt; 10 R/h), especially for significant or partial mixing events.</a:t>
            </a:r>
          </a:p>
          <a:p>
            <a:pPr lvl="0"/>
            <a:r>
              <a:rPr lang="en-US" dirty="0"/>
              <a:t>Low hazard (&lt; 10 mR/h), but easily detectable, radiation levels will likely be found for hundreds (or more) of miles.  This may generate significant public concern.</a:t>
            </a:r>
          </a:p>
          <a:p>
            <a:endParaRPr lang="en-US" dirty="0"/>
          </a:p>
        </p:txBody>
      </p:sp>
      <p:sp>
        <p:nvSpPr>
          <p:cNvPr id="3" name="Title 2">
            <a:extLst>
              <a:ext uri="{FF2B5EF4-FFF2-40B4-BE49-F238E27FC236}">
                <a16:creationId xmlns:a16="http://schemas.microsoft.com/office/drawing/2014/main" id="{580A1100-FD7F-49D1-8548-6878B6E408B0}"/>
              </a:ext>
            </a:extLst>
          </p:cNvPr>
          <p:cNvSpPr>
            <a:spLocks noGrp="1"/>
          </p:cNvSpPr>
          <p:nvPr>
            <p:ph type="title"/>
          </p:nvPr>
        </p:nvSpPr>
        <p:spPr>
          <a:xfrm>
            <a:off x="587828" y="422359"/>
            <a:ext cx="10972800" cy="527210"/>
          </a:xfrm>
        </p:spPr>
        <p:txBody>
          <a:bodyPr/>
          <a:lstStyle/>
          <a:p>
            <a:r>
              <a:rPr lang="en-US" dirty="0"/>
              <a:t>Technical Team Summary of Fallout Considerations</a:t>
            </a:r>
          </a:p>
        </p:txBody>
      </p:sp>
    </p:spTree>
    <p:extLst>
      <p:ext uri="{BB962C8B-B14F-4D97-AF65-F5344CB8AC3E}">
        <p14:creationId xmlns:p14="http://schemas.microsoft.com/office/powerpoint/2010/main" val="64855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 calcmode="lin" valueType="num">
                                      <p:cBhvr additive="base">
                                        <p:cTn id="1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a:t>Electromagnetic Pulses (EMPs)</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B5D"/>
                </a:solidFill>
                <a:effectLst/>
                <a:uLnTx/>
                <a:uFillTx/>
                <a:latin typeface="Arial"/>
                <a:ea typeface="+mn-ea"/>
                <a:cs typeface="Arial"/>
              </a:rPr>
              <a:t>Federal Emergency Management Agency</a:t>
            </a:r>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5A5B5D"/>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1A984A0C-ACF2-4806-B0A4-9481D81596E8}"/>
              </a:ext>
            </a:extLst>
          </p:cNvPr>
          <p:cNvSpPr>
            <a:spLocks noGrp="1"/>
          </p:cNvSpPr>
          <p:nvPr>
            <p:ph sz="half" idx="1"/>
          </p:nvPr>
        </p:nvSpPr>
        <p:spPr>
          <a:xfrm>
            <a:off x="842753" y="2179641"/>
            <a:ext cx="5790027" cy="3994150"/>
          </a:xfrm>
        </p:spPr>
        <p:txBody>
          <a:bodyPr>
            <a:normAutofit/>
          </a:bodyPr>
          <a:lstStyle/>
          <a:p>
            <a:r>
              <a:rPr lang="en-US" altLang="en-US" dirty="0"/>
              <a:t>Although not a direct physical hazard, EMPs can disrupt or damage some electronic equipment, including power grid components. </a:t>
            </a:r>
          </a:p>
          <a:p>
            <a:pPr lvl="1"/>
            <a:r>
              <a:rPr lang="en-US" altLang="en-US" sz="2000" dirty="0"/>
              <a:t>EMPs can cause disruptive power surges on power lines within tens miles of the detonation, inducing cascading disruptions further from the detonation site.</a:t>
            </a:r>
          </a:p>
          <a:p>
            <a:r>
              <a:rPr lang="en-US" altLang="en-US" dirty="0"/>
              <a:t>Electronic equipment and infrastructure damage can seriously impact response operations.</a:t>
            </a:r>
          </a:p>
        </p:txBody>
      </p:sp>
      <p:sp>
        <p:nvSpPr>
          <p:cNvPr id="16" name="TextBox 15">
            <a:extLst>
              <a:ext uri="{FF2B5EF4-FFF2-40B4-BE49-F238E27FC236}">
                <a16:creationId xmlns:a16="http://schemas.microsoft.com/office/drawing/2014/main" id="{CB659BD3-F8D7-46C7-843C-C9401377E464}"/>
              </a:ext>
            </a:extLst>
          </p:cNvPr>
          <p:cNvSpPr txBox="1"/>
          <p:nvPr/>
        </p:nvSpPr>
        <p:spPr>
          <a:xfrm>
            <a:off x="752703" y="1424577"/>
            <a:ext cx="5790027"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srgbClr val="4F5052"/>
                </a:solidFill>
                <a:effectLst/>
                <a:uLnTx/>
                <a:uFillTx/>
                <a:latin typeface="Franklin Gothic Medium" panose="020B0603020102020204"/>
                <a:ea typeface="+mn-ea"/>
                <a:cs typeface="+mn-cs"/>
              </a:rPr>
              <a:t>The initial nuclear radiation from nuclear detonations generates an electromagnetic pulse.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17" name="Picture 6" descr="Broadband Over Power Lines A White Paper">
            <a:extLst>
              <a:ext uri="{FF2B5EF4-FFF2-40B4-BE49-F238E27FC236}">
                <a16:creationId xmlns:a16="http://schemas.microsoft.com/office/drawing/2014/main" id="{3733227C-38DD-471B-9696-6243844E6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715" y="1414814"/>
            <a:ext cx="3932446" cy="4419193"/>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06E563D-12AA-40E5-A43B-2051E29A904B}"/>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 name="TextBox 19">
            <a:extLst>
              <a:ext uri="{FF2B5EF4-FFF2-40B4-BE49-F238E27FC236}">
                <a16:creationId xmlns:a16="http://schemas.microsoft.com/office/drawing/2014/main" id="{A80F523C-1DD9-4409-9A96-FC80FE41335F}"/>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1</a:t>
            </a:r>
          </a:p>
        </p:txBody>
      </p:sp>
    </p:spTree>
    <p:extLst>
      <p:ext uri="{BB962C8B-B14F-4D97-AF65-F5344CB8AC3E}">
        <p14:creationId xmlns:p14="http://schemas.microsoft.com/office/powerpoint/2010/main" val="2909656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719E8C-82F0-BC12-CD6F-376A8F8D9A45}"/>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DB9A6DAC-5557-9F50-D002-87FEF4379542}"/>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B5D"/>
                </a:solidFill>
                <a:effectLst/>
                <a:uLnTx/>
                <a:uFillTx/>
                <a:latin typeface="Arial"/>
                <a:ea typeface="+mn-ea"/>
                <a:cs typeface="Arial"/>
              </a:rPr>
              <a:t>Federal Emergency Management Agency</a:t>
            </a:r>
            <a:endParaRPr kumimoji="0" lang="en-US" sz="1200" b="0" i="0" u="none" strike="noStrike" kern="1200" cap="none" spc="0" normalizeH="0" baseline="0" noProof="0" dirty="0">
              <a:ln>
                <a:noFill/>
              </a:ln>
              <a:solidFill>
                <a:srgbClr val="5A5B5D"/>
              </a:solidFill>
              <a:effectLst/>
              <a:uLnTx/>
              <a:uFillTx/>
              <a:latin typeface="Arial"/>
              <a:ea typeface="+mn-ea"/>
              <a:cs typeface="Arial"/>
            </a:endParaRPr>
          </a:p>
        </p:txBody>
      </p:sp>
      <p:sp>
        <p:nvSpPr>
          <p:cNvPr id="6" name="Slide Number Placeholder 5">
            <a:extLst>
              <a:ext uri="{FF2B5EF4-FFF2-40B4-BE49-F238E27FC236}">
                <a16:creationId xmlns:a16="http://schemas.microsoft.com/office/drawing/2014/main" id="{4768641B-17FA-69AF-0F13-BA558CC41F5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pic>
        <p:nvPicPr>
          <p:cNvPr id="12" name="Content Placeholder 11" descr="Diagram&#10;&#10;Description automatically generated">
            <a:extLst>
              <a:ext uri="{FF2B5EF4-FFF2-40B4-BE49-F238E27FC236}">
                <a16:creationId xmlns:a16="http://schemas.microsoft.com/office/drawing/2014/main" id="{E0F3662D-236F-4778-1E1C-AD1415EB842C}"/>
              </a:ext>
            </a:extLst>
          </p:cNvPr>
          <p:cNvPicPr>
            <a:picLocks noGrp="1" noChangeAspect="1"/>
          </p:cNvPicPr>
          <p:nvPr>
            <p:ph sz="half" idx="1"/>
          </p:nvPr>
        </p:nvPicPr>
        <p:blipFill>
          <a:blip r:embed="rId2"/>
          <a:stretch>
            <a:fillRect/>
          </a:stretch>
        </p:blipFill>
        <p:spPr>
          <a:xfrm>
            <a:off x="10993" y="279432"/>
            <a:ext cx="12181008" cy="5664168"/>
          </a:xfrm>
        </p:spPr>
      </p:pic>
    </p:spTree>
    <p:extLst>
      <p:ext uri="{BB962C8B-B14F-4D97-AF65-F5344CB8AC3E}">
        <p14:creationId xmlns:p14="http://schemas.microsoft.com/office/powerpoint/2010/main" val="43480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738189" y="916327"/>
            <a:ext cx="5117441" cy="743347"/>
          </a:xfrm>
        </p:spPr>
        <p:txBody>
          <a:bodyPr/>
          <a:lstStyle/>
          <a:p>
            <a:r>
              <a:rPr lang="en-US" dirty="0"/>
              <a:t>Guidance Overview</a:t>
            </a:r>
          </a:p>
        </p:txBody>
      </p:sp>
      <p:sp>
        <p:nvSpPr>
          <p:cNvPr id="2" name="Footer Placeholder 1">
            <a:extLst>
              <a:ext uri="{FF2B5EF4-FFF2-40B4-BE49-F238E27FC236}">
                <a16:creationId xmlns:a16="http://schemas.microsoft.com/office/drawing/2014/main" id="{D4C0C8F8-81A0-734E-8888-5BE2CB2CC11F}"/>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Federal Emergency Management Agency</a:t>
            </a:r>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9" name="Content Placeholder 1">
            <a:extLst>
              <a:ext uri="{FF2B5EF4-FFF2-40B4-BE49-F238E27FC236}">
                <a16:creationId xmlns:a16="http://schemas.microsoft.com/office/drawing/2014/main" id="{9E492AE9-2072-4114-B251-6E3D581A79FC}"/>
              </a:ext>
            </a:extLst>
          </p:cNvPr>
          <p:cNvSpPr txBox="1">
            <a:spLocks/>
          </p:cNvSpPr>
          <p:nvPr/>
        </p:nvSpPr>
        <p:spPr>
          <a:xfrm>
            <a:off x="738189" y="1659674"/>
            <a:ext cx="5129793" cy="3473276"/>
          </a:xfrm>
          <a:prstGeom prst="rect">
            <a:avLst/>
          </a:prstGeom>
        </p:spPr>
        <p:txBody>
          <a:bodyPr vert="horz" lIns="91440" tIns="45720" rIns="91440" bIns="45720" rtlCol="0" anchor="t">
            <a:normAutofit fontScale="92500" lnSpcReduction="10000"/>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marR="0" lvl="0" indent="-347345" algn="l" defTabSz="457200" rtl="0" eaLnBrk="1" fontAlgn="auto" latinLnBrk="0" hangingPunct="1">
              <a:lnSpc>
                <a:spcPct val="171428"/>
              </a:lnSpc>
              <a:spcBef>
                <a:spcPts val="1000"/>
              </a:spcBef>
              <a:spcAft>
                <a:spcPts val="0"/>
              </a:spcAft>
              <a:buClr>
                <a:srgbClr val="BABBBD">
                  <a:lumMod val="75000"/>
                </a:srgbClr>
              </a:buClr>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rPr>
              <a:t>Describes considerations, planning factors, and available resources, to craft a successful response plan for nuclear detonations.</a:t>
            </a:r>
            <a:endParaRPr lang="en-US">
              <a:ea typeface="+mn-ea"/>
              <a:cs typeface="+mn-cs"/>
            </a:endParaRPr>
          </a:p>
          <a:p>
            <a:pPr marL="342900" marR="0" lvl="0" indent="-347345" algn="l" defTabSz="457200" rtl="0" eaLnBrk="1" fontAlgn="auto" latinLnBrk="0" hangingPunct="1">
              <a:lnSpc>
                <a:spcPct val="171428"/>
              </a:lnSpc>
              <a:spcBef>
                <a:spcPts val="1000"/>
              </a:spcBef>
              <a:spcAft>
                <a:spcPts val="0"/>
              </a:spcAft>
              <a:buClr>
                <a:srgbClr val="BABBBD">
                  <a:lumMod val="75000"/>
                </a:srgbClr>
              </a:buClr>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rPr>
              <a:t>Focuses on the first 24-72 hours after a detonation, when early actions can save many lives, but majority of federal support has yet to arrive.</a:t>
            </a:r>
            <a:endParaRPr lang="en-US" sz="2000" b="0" i="0" u="none" strike="noStrike" kern="1200" cap="none" spc="0" normalizeH="0" baseline="0" noProof="0" dirty="0">
              <a:ln>
                <a:noFill/>
              </a:ln>
              <a:solidFill>
                <a:srgbClr val="000000"/>
              </a:solidFill>
              <a:effectLst/>
              <a:uLnTx/>
              <a:uFillTx/>
              <a:latin typeface="Franklin Gothic Book" panose="020B0503020102020204"/>
            </a:endParaRPr>
          </a:p>
        </p:txBody>
      </p:sp>
      <p:sp>
        <p:nvSpPr>
          <p:cNvPr id="14" name="Title 4">
            <a:extLst>
              <a:ext uri="{FF2B5EF4-FFF2-40B4-BE49-F238E27FC236}">
                <a16:creationId xmlns:a16="http://schemas.microsoft.com/office/drawing/2014/main" id="{78051801-D908-44AC-B252-1A463A65ADCB}"/>
              </a:ext>
            </a:extLst>
          </p:cNvPr>
          <p:cNvSpPr txBox="1">
            <a:spLocks/>
          </p:cNvSpPr>
          <p:nvPr/>
        </p:nvSpPr>
        <p:spPr>
          <a:xfrm>
            <a:off x="6478589" y="916327"/>
            <a:ext cx="5117441" cy="7433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Primary Audiences</a:t>
            </a:r>
          </a:p>
        </p:txBody>
      </p:sp>
      <p:sp>
        <p:nvSpPr>
          <p:cNvPr id="15" name="Content Placeholder 1">
            <a:extLst>
              <a:ext uri="{FF2B5EF4-FFF2-40B4-BE49-F238E27FC236}">
                <a16:creationId xmlns:a16="http://schemas.microsoft.com/office/drawing/2014/main" id="{525454AD-8695-43A7-A105-89A47DD9435F}"/>
              </a:ext>
            </a:extLst>
          </p:cNvPr>
          <p:cNvSpPr txBox="1">
            <a:spLocks/>
          </p:cNvSpPr>
          <p:nvPr/>
        </p:nvSpPr>
        <p:spPr>
          <a:xfrm>
            <a:off x="6478589" y="1659674"/>
            <a:ext cx="5129793" cy="3473276"/>
          </a:xfrm>
          <a:prstGeom prst="rect">
            <a:avLst/>
          </a:prstGeom>
        </p:spPr>
        <p:txBody>
          <a:bodyPr vert="horz" lIns="91440" tIns="45720" rIns="91440" bIns="45720" rtlCol="0">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marR="0" lvl="0" indent="-342900" algn="l" defTabSz="457200" rtl="0" eaLnBrk="1" fontAlgn="auto" latinLnBrk="0" hangingPunct="1">
              <a:lnSpc>
                <a:spcPct val="120000"/>
              </a:lnSpc>
              <a:spcBef>
                <a:spcPts val="0"/>
              </a:spcBef>
              <a:spcAft>
                <a:spcPts val="1200"/>
              </a:spcAft>
              <a:buClr>
                <a:srgbClr val="FFFFFF"/>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Planners</a:t>
            </a:r>
            <a:r>
              <a:rPr kumimoji="0" lang="en-US" sz="18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Fire response, emergency medical service, HAZMAT response, utility service, public works emergency, transportation, public health, medical provider (e.g., hospitals)</a:t>
            </a:r>
          </a:p>
          <a:p>
            <a:pPr marL="342900" marR="0" lvl="0" indent="-342900" algn="l" defTabSz="457200" rtl="0" eaLnBrk="1" fontAlgn="auto" latinLnBrk="0" hangingPunct="1">
              <a:lnSpc>
                <a:spcPct val="120000"/>
              </a:lnSpc>
              <a:spcBef>
                <a:spcPts val="0"/>
              </a:spcBef>
              <a:spcAft>
                <a:spcPts val="1200"/>
              </a:spcAft>
              <a:buClr>
                <a:srgbClr val="FFFFFF"/>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Mass care providers (e.g., American Red Cross)</a:t>
            </a:r>
          </a:p>
          <a:p>
            <a:pPr marL="342900" marR="0" lvl="0" indent="-342900" algn="l" defTabSz="457200" rtl="0" eaLnBrk="1" fontAlgn="auto" latinLnBrk="0" hangingPunct="1">
              <a:lnSpc>
                <a:spcPct val="120000"/>
              </a:lnSpc>
              <a:spcBef>
                <a:spcPts val="0"/>
              </a:spcBef>
              <a:spcAft>
                <a:spcPts val="1200"/>
              </a:spcAft>
              <a:buClr>
                <a:srgbClr val="FFFFFF"/>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Local &amp; regional private sector industries capable of supporting immediate response</a:t>
            </a:r>
          </a:p>
          <a:p>
            <a:pPr marL="342900" marR="0" lvl="0" indent="-342900" algn="l" defTabSz="457200" rtl="0" eaLnBrk="1" fontAlgn="auto" latinLnBrk="0" hangingPunct="1">
              <a:lnSpc>
                <a:spcPct val="120000"/>
              </a:lnSpc>
              <a:spcBef>
                <a:spcPts val="0"/>
              </a:spcBef>
              <a:spcAft>
                <a:spcPts val="1200"/>
              </a:spcAft>
              <a:buClr>
                <a:srgbClr val="FFFFFF"/>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Other organizations that represent disciplines that conduct emergency response activities</a:t>
            </a: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a:t>
            </a:r>
          </a:p>
        </p:txBody>
      </p:sp>
    </p:spTree>
    <p:extLst>
      <p:ext uri="{BB962C8B-B14F-4D97-AF65-F5344CB8AC3E}">
        <p14:creationId xmlns:p14="http://schemas.microsoft.com/office/powerpoint/2010/main" val="2872666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C96FA-C5FB-4CC3-9579-4573289B20E7}"/>
              </a:ext>
            </a:extLst>
          </p:cNvPr>
          <p:cNvSpPr>
            <a:spLocks noGrp="1"/>
          </p:cNvSpPr>
          <p:nvPr>
            <p:ph idx="1"/>
          </p:nvPr>
        </p:nvSpPr>
        <p:spPr>
          <a:xfrm>
            <a:off x="122831" y="1015253"/>
            <a:ext cx="11865222" cy="5420387"/>
          </a:xfrm>
        </p:spPr>
        <p:txBody>
          <a:bodyPr>
            <a:normAutofit/>
          </a:bodyPr>
          <a:lstStyle/>
          <a:p>
            <a:r>
              <a:rPr lang="en-US" b="1" dirty="0"/>
              <a:t>Scenarios introduce new considerations</a:t>
            </a:r>
            <a:endParaRPr lang="en-US" dirty="0"/>
          </a:p>
          <a:p>
            <a:pPr lvl="1">
              <a:spcAft>
                <a:spcPts val="1200"/>
              </a:spcAft>
            </a:pPr>
            <a:r>
              <a:rPr lang="en-US" dirty="0"/>
              <a:t>The current Severe, Moderate, and Light damage zone construct is still valid as the yield and HOB changes.  However, some outdoor thermal injuries can extend into the into the light damage zone for higher yield / air bursts.</a:t>
            </a:r>
          </a:p>
          <a:p>
            <a:pPr lvl="1">
              <a:spcAft>
                <a:spcPts val="1200"/>
              </a:spcAft>
            </a:pPr>
            <a:r>
              <a:rPr lang="en-US" dirty="0"/>
              <a:t>Fallout mixing regimes and neutron activation adds some complexity.</a:t>
            </a:r>
          </a:p>
          <a:p>
            <a:pPr lvl="1">
              <a:spcAft>
                <a:spcPts val="1200"/>
              </a:spcAft>
            </a:pPr>
            <a:r>
              <a:rPr lang="en-US" dirty="0"/>
              <a:t>Potential for rain events causing isolated dangerous hot spots (&gt; 10 R/h).</a:t>
            </a:r>
          </a:p>
          <a:p>
            <a:pPr lvl="1">
              <a:spcAft>
                <a:spcPts val="1200"/>
              </a:spcAft>
            </a:pPr>
            <a:r>
              <a:rPr lang="en-US" dirty="0"/>
              <a:t>Fire and thermal effect concerns are more extensive with higher yields and HOB.</a:t>
            </a:r>
          </a:p>
        </p:txBody>
      </p:sp>
      <p:sp>
        <p:nvSpPr>
          <p:cNvPr id="3" name="Title 2">
            <a:extLst>
              <a:ext uri="{FF2B5EF4-FFF2-40B4-BE49-F238E27FC236}">
                <a16:creationId xmlns:a16="http://schemas.microsoft.com/office/drawing/2014/main" id="{6145A55B-80A0-4529-A422-86B198AA1051}"/>
              </a:ext>
            </a:extLst>
          </p:cNvPr>
          <p:cNvSpPr>
            <a:spLocks noGrp="1"/>
          </p:cNvSpPr>
          <p:nvPr>
            <p:ph type="title"/>
          </p:nvPr>
        </p:nvSpPr>
        <p:spPr>
          <a:xfrm>
            <a:off x="587828" y="422359"/>
            <a:ext cx="10972800" cy="525659"/>
          </a:xfrm>
        </p:spPr>
        <p:txBody>
          <a:bodyPr/>
          <a:lstStyle/>
          <a:p>
            <a:r>
              <a:rPr lang="en-US" dirty="0"/>
              <a:t>Chapter 1: Summary of Technical Team Findings</a:t>
            </a:r>
          </a:p>
        </p:txBody>
      </p:sp>
    </p:spTree>
    <p:extLst>
      <p:ext uri="{BB962C8B-B14F-4D97-AF65-F5344CB8AC3E}">
        <p14:creationId xmlns:p14="http://schemas.microsoft.com/office/powerpoint/2010/main" val="352154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6973F-FDD2-12A1-29D1-49DBFFA47CCF}"/>
              </a:ext>
            </a:extLst>
          </p:cNvPr>
          <p:cNvPicPr>
            <a:picLocks noChangeAspect="1"/>
          </p:cNvPicPr>
          <p:nvPr/>
        </p:nvPicPr>
        <p:blipFill rotWithShape="1">
          <a:blip r:embed="rId3"/>
          <a:srcRect l="10417" t="14447" r="21174" b="11657"/>
          <a:stretch/>
        </p:blipFill>
        <p:spPr>
          <a:xfrm>
            <a:off x="9055101" y="1453873"/>
            <a:ext cx="3136900" cy="2117806"/>
          </a:xfrm>
          <a:prstGeom prst="rect">
            <a:avLst/>
          </a:prstGeom>
        </p:spPr>
      </p:pic>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Chapter 2: A Zoned Approach</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5892800" y="2238272"/>
            <a:ext cx="5357816" cy="3648808"/>
          </a:xfrm>
        </p:spPr>
        <p:txBody>
          <a:bodyPr>
            <a:normAutofit/>
          </a:bodyPr>
          <a:lstStyle/>
          <a:p>
            <a:r>
              <a:rPr lang="en-US" sz="2400" dirty="0"/>
              <a:t>5 Hazard Zones</a:t>
            </a:r>
          </a:p>
          <a:p>
            <a:pPr lvl="1"/>
            <a:r>
              <a:rPr lang="en-US" sz="2000" dirty="0"/>
              <a:t>3 Blast Damage Zones</a:t>
            </a:r>
          </a:p>
          <a:p>
            <a:pPr lvl="1"/>
            <a:r>
              <a:rPr lang="en-US" sz="2000" dirty="0"/>
              <a:t>2 Radiation Zones</a:t>
            </a:r>
          </a:p>
          <a:p>
            <a:endParaRPr lang="en-US" sz="2400" dirty="0"/>
          </a:p>
          <a:p>
            <a:r>
              <a:rPr lang="en-US" sz="2400" dirty="0"/>
              <a:t>Emergency Worker Safety</a:t>
            </a:r>
          </a:p>
          <a:p>
            <a:r>
              <a:rPr lang="en-US" sz="2400" dirty="0"/>
              <a:t>Critical Infrastructure Decontamination</a:t>
            </a:r>
          </a:p>
          <a:p>
            <a:r>
              <a:rPr lang="en-US" sz="2400" dirty="0"/>
              <a:t>Radioactive Waste Management</a:t>
            </a:r>
          </a:p>
          <a:p>
            <a:pPr marL="0" indent="0">
              <a:buNone/>
            </a:pPr>
            <a:endParaRPr lang="en-US" sz="2400" dirty="0"/>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5711D258-7491-4758-8253-CE9065F328FB}"/>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7E62ABDC-93FE-4477-8CC7-4A639FFB7E44}"/>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2</a:t>
            </a:r>
          </a:p>
        </p:txBody>
      </p:sp>
      <p:sp>
        <p:nvSpPr>
          <p:cNvPr id="12" name="Content Placeholder 1">
            <a:extLst>
              <a:ext uri="{FF2B5EF4-FFF2-40B4-BE49-F238E27FC236}">
                <a16:creationId xmlns:a16="http://schemas.microsoft.com/office/drawing/2014/main" id="{FF4C87EB-2F2F-4F92-B397-96AEC6D075A0}"/>
              </a:ext>
            </a:extLst>
          </p:cNvPr>
          <p:cNvSpPr txBox="1">
            <a:spLocks/>
          </p:cNvSpPr>
          <p:nvPr/>
        </p:nvSpPr>
        <p:spPr>
          <a:xfrm>
            <a:off x="559592" y="1521138"/>
            <a:ext cx="5154616" cy="4259176"/>
          </a:xfrm>
          <a:prstGeom prst="roundRect">
            <a:avLst/>
          </a:prstGeom>
          <a:solidFill>
            <a:schemeClr val="tx2"/>
          </a:solidFill>
        </p:spPr>
        <p:txBody>
          <a:bodyPr vert="horz" lIns="91440" tIns="45720" rIns="91440" bIns="45720" rtlCol="0">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marR="0" lvl="0" indent="-342900" algn="l" defTabSz="457200" rtl="0" eaLnBrk="1" fontAlgn="auto" latinLnBrk="0" hangingPunct="1">
              <a:lnSpc>
                <a:spcPct val="120000"/>
              </a:lnSpc>
              <a:spcBef>
                <a:spcPts val="0"/>
              </a:spcBef>
              <a:spcAft>
                <a:spcPts val="1200"/>
              </a:spcAft>
              <a:buClr>
                <a:srgbClr val="BABBBD">
                  <a:lumMod val="75000"/>
                </a:srgbClr>
              </a:buClr>
              <a:buSzTx/>
              <a:buFont typeface="Wingdings" charset="2"/>
              <a:buChar char="§"/>
              <a:tabLst/>
              <a:defRPr/>
            </a:pPr>
            <a:r>
              <a:rPr kumimoji="0" lang="en-US" sz="2000" b="0" i="0" u="none" strike="noStrike" kern="800" cap="none" spc="-1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An adaptable, zoned approach to prioritize response activities and coordinate </a:t>
            </a:r>
            <a:r>
              <a:rPr kumimoji="0" lang="en-US" sz="2000" b="0" i="0" u="none" strike="noStrike" kern="8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collective</a:t>
            </a:r>
            <a:r>
              <a:rPr kumimoji="0" lang="en-US" sz="2000" b="0" i="0" u="none" strike="noStrike" kern="8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allocation of scarce</a:t>
            </a:r>
            <a:r>
              <a:rPr kumimoji="0" lang="en-US" sz="2000" b="0" i="0" u="none" strike="noStrike" kern="8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resources among jurisdictions,</a:t>
            </a:r>
            <a:r>
              <a:rPr kumimoji="0" lang="en-US" sz="2000" b="0" i="0" u="none" strike="noStrike" kern="800" cap="none" spc="-5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states,</a:t>
            </a:r>
            <a:r>
              <a:rPr kumimoji="0" lang="en-US" sz="2000" b="0" i="0" u="none" strike="noStrike" kern="800" cap="none" spc="-5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and regional organizations.</a:t>
            </a:r>
            <a:endParaRPr kumimoji="0" lang="en-US" sz="2000" b="0" i="0" u="none" strike="noStrike" kern="800" cap="none" spc="-17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20000"/>
              </a:lnSpc>
              <a:spcBef>
                <a:spcPts val="0"/>
              </a:spcBef>
              <a:spcAft>
                <a:spcPts val="1200"/>
              </a:spcAft>
              <a:buClr>
                <a:srgbClr val="BABBBD">
                  <a:lumMod val="75000"/>
                </a:srgbClr>
              </a:buClr>
              <a:buSzTx/>
              <a:buFont typeface="Wingdings" charset="2"/>
              <a:buChar char="§"/>
              <a:tabLst/>
              <a:defRPr/>
            </a:pP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a:t>
            </a:r>
            <a:r>
              <a:rPr kumimoji="0" lang="en-US" sz="2000" b="0" i="0" u="none" strike="noStrike" kern="800" cap="none" spc="-2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rovides flexibility to responders who must process an overwhelming </a:t>
            </a:r>
            <a:r>
              <a:rPr kumimoji="0" lang="en-US" sz="2000" b="0" i="0" u="none" strike="noStrike" kern="800" cap="none" spc="-1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amount of incident information</a:t>
            </a:r>
            <a:r>
              <a:rPr kumimoji="0" lang="en-US" sz="2000" b="0" i="0" u="none" strike="noStrike" kern="8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and</a:t>
            </a:r>
            <a:r>
              <a:rPr kumimoji="0" lang="en-US" sz="2000" b="0" i="0" u="none" strike="noStrike" kern="8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rapidly</a:t>
            </a:r>
            <a:r>
              <a:rPr kumimoji="0" lang="en-US" sz="2000" b="0" i="0" u="none" strike="noStrike" kern="8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generate</a:t>
            </a:r>
            <a:r>
              <a:rPr kumimoji="0" lang="en-US" sz="2000" b="0" i="0" u="none" strike="noStrike" kern="800" cap="none" spc="1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prioritized</a:t>
            </a:r>
            <a:r>
              <a:rPr kumimoji="0" lang="en-US" sz="2000" b="0" i="0" u="none" strike="noStrike" kern="800" cap="none" spc="1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response</a:t>
            </a:r>
            <a:r>
              <a:rPr kumimoji="0" lang="en-US" sz="2000" b="0" i="0" u="none" strike="noStrike" kern="800" cap="none" spc="1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actions.</a:t>
            </a:r>
          </a:p>
        </p:txBody>
      </p:sp>
    </p:spTree>
    <p:extLst>
      <p:ext uri="{BB962C8B-B14F-4D97-AF65-F5344CB8AC3E}">
        <p14:creationId xmlns:p14="http://schemas.microsoft.com/office/powerpoint/2010/main" val="3121333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rcRect/>
          <a:stretch/>
        </p:blipFill>
        <p:spPr>
          <a:xfrm>
            <a:off x="629727" y="25537"/>
            <a:ext cx="10248181" cy="6832462"/>
          </a:xfrm>
        </p:spPr>
      </p:pic>
      <p:sp>
        <p:nvSpPr>
          <p:cNvPr id="2" name="Rectangle: Rounded Corners 1">
            <a:extLst>
              <a:ext uri="{FF2B5EF4-FFF2-40B4-BE49-F238E27FC236}">
                <a16:creationId xmlns:a16="http://schemas.microsoft.com/office/drawing/2014/main" id="{BF7ADFC8-BBAE-D307-ADB9-2578C3B57466}"/>
              </a:ext>
            </a:extLst>
          </p:cNvPr>
          <p:cNvSpPr/>
          <p:nvPr/>
        </p:nvSpPr>
        <p:spPr>
          <a:xfrm>
            <a:off x="629727" y="1051034"/>
            <a:ext cx="3248590" cy="1103587"/>
          </a:xfrm>
          <a:prstGeom prst="roundRect">
            <a:avLst/>
          </a:prstGeom>
          <a:noFill/>
          <a:ln w="38100">
            <a:solidFill>
              <a:srgbClr val="7030A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C2C5526-0BC4-3E50-AA31-849282A4F41A}"/>
              </a:ext>
            </a:extLst>
          </p:cNvPr>
          <p:cNvSpPr txBox="1"/>
          <p:nvPr/>
        </p:nvSpPr>
        <p:spPr>
          <a:xfrm>
            <a:off x="3951889" y="1141162"/>
            <a:ext cx="1545021" cy="923330"/>
          </a:xfrm>
          <a:prstGeom prst="rect">
            <a:avLst/>
          </a:prstGeom>
          <a:noFill/>
        </p:spPr>
        <p:txBody>
          <a:bodyPr wrap="square" rtlCol="0">
            <a:spAutoFit/>
          </a:bodyPr>
          <a:lstStyle/>
          <a:p>
            <a:r>
              <a:rPr lang="en-US" dirty="0">
                <a:solidFill>
                  <a:srgbClr val="7030A0"/>
                </a:solidFill>
              </a:rPr>
              <a:t>Formally Dangerous </a:t>
            </a:r>
            <a:r>
              <a:rPr lang="en-US" i="1" u="sng" dirty="0">
                <a:solidFill>
                  <a:srgbClr val="7030A0"/>
                </a:solidFill>
              </a:rPr>
              <a:t>Fallout</a:t>
            </a:r>
            <a:r>
              <a:rPr lang="en-US" dirty="0">
                <a:solidFill>
                  <a:srgbClr val="7030A0"/>
                </a:solidFill>
              </a:rPr>
              <a:t> Zone</a:t>
            </a:r>
          </a:p>
        </p:txBody>
      </p:sp>
    </p:spTree>
    <p:extLst>
      <p:ext uri="{BB962C8B-B14F-4D97-AF65-F5344CB8AC3E}">
        <p14:creationId xmlns:p14="http://schemas.microsoft.com/office/powerpoint/2010/main" val="217520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p:txBody>
          <a:bodyPr vert="horz" lIns="182880" tIns="91440" rIns="91440" bIns="45720" rtlCol="0">
            <a:normAutofit/>
          </a:bodyPr>
          <a:lstStyle/>
          <a:p>
            <a:pPr marL="342886" lvl="1" indent="-342886">
              <a:lnSpc>
                <a:spcPct val="80000"/>
              </a:lnSpc>
              <a:buSzPct val="65000"/>
              <a:buFont typeface="Wingdings" pitchFamily="2" charset="2"/>
              <a:buChar char="n"/>
              <a:defRPr/>
            </a:pPr>
            <a:r>
              <a:rPr lang="en-US" sz="2667" dirty="0"/>
              <a:t>Defining zones can be a useful approach to planning: </a:t>
            </a:r>
          </a:p>
          <a:p>
            <a:pPr lvl="1">
              <a:lnSpc>
                <a:spcPct val="80000"/>
              </a:lnSpc>
              <a:spcBef>
                <a:spcPct val="45000"/>
              </a:spcBef>
              <a:buFontTx/>
              <a:buChar char="•"/>
              <a:defRPr/>
            </a:pPr>
            <a:r>
              <a:rPr lang="en-US" sz="2667" dirty="0"/>
              <a:t>Identify priority zones</a:t>
            </a:r>
          </a:p>
          <a:p>
            <a:pPr lvl="1">
              <a:lnSpc>
                <a:spcPct val="80000"/>
              </a:lnSpc>
              <a:spcBef>
                <a:spcPct val="45000"/>
              </a:spcBef>
              <a:buFontTx/>
              <a:buChar char="•"/>
              <a:defRPr/>
            </a:pPr>
            <a:r>
              <a:rPr lang="en-US" sz="2667" dirty="0"/>
              <a:t>Prioritize actions within each zone</a:t>
            </a:r>
          </a:p>
          <a:p>
            <a:pPr lvl="1" eaLnBrk="1" hangingPunct="1">
              <a:lnSpc>
                <a:spcPct val="80000"/>
              </a:lnSpc>
              <a:spcBef>
                <a:spcPct val="45000"/>
              </a:spcBef>
              <a:buFontTx/>
              <a:buChar char="•"/>
              <a:defRPr/>
            </a:pPr>
            <a:r>
              <a:rPr lang="en-US" sz="2667" dirty="0"/>
              <a:t>Identify responder protection in each zone</a:t>
            </a:r>
          </a:p>
          <a:p>
            <a:pPr lvl="1">
              <a:lnSpc>
                <a:spcPct val="80000"/>
              </a:lnSpc>
              <a:spcBef>
                <a:spcPct val="45000"/>
              </a:spcBef>
              <a:buFontTx/>
              <a:buChar char="•"/>
              <a:defRPr/>
            </a:pPr>
            <a:r>
              <a:rPr lang="en-US" sz="2667" dirty="0"/>
              <a:t>Determining where to locate staging areas</a:t>
            </a:r>
            <a:endParaRPr lang="en-US" dirty="0"/>
          </a:p>
        </p:txBody>
      </p:sp>
      <p:sp>
        <p:nvSpPr>
          <p:cNvPr id="4098"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C0C0C0"/>
                  </a:outerShdw>
                </a:effectLst>
              </a:rPr>
              <a:t>Zoned Approach to Response</a:t>
            </a:r>
          </a:p>
        </p:txBody>
      </p:sp>
      <p:sp>
        <p:nvSpPr>
          <p:cNvPr id="6148" name="Text Box 4"/>
          <p:cNvSpPr txBox="1">
            <a:spLocks noChangeArrowheads="1"/>
          </p:cNvSpPr>
          <p:nvPr/>
        </p:nvSpPr>
        <p:spPr bwMode="auto">
          <a:xfrm>
            <a:off x="632848" y="4347990"/>
            <a:ext cx="10509634" cy="16002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defTabSz="914363" eaLnBrk="0" hangingPunct="0">
              <a:defRPr/>
            </a:pPr>
            <a:r>
              <a:rPr lang="en-US" sz="2667" dirty="0">
                <a:solidFill>
                  <a:srgbClr val="000000"/>
                </a:solidFill>
                <a:latin typeface="Times New Roman" pitchFamily="18" charset="0"/>
                <a:cs typeface="Times New Roman" pitchFamily="18" charset="0"/>
              </a:rPr>
              <a:t>“The goal of a zoned approach to nuclear detonation response is to save lives, while managing risks to emergency response worker life and health.”</a:t>
            </a:r>
          </a:p>
          <a:p>
            <a:pPr algn="ctr" defTabSz="914363" eaLnBrk="0" hangingPunct="0">
              <a:defRPr/>
            </a:pPr>
            <a:r>
              <a:rPr lang="en-US" sz="2667" dirty="0">
                <a:solidFill>
                  <a:srgbClr val="000000"/>
                </a:solidFill>
                <a:latin typeface="Times New Roman" pitchFamily="18" charset="0"/>
                <a:cs typeface="Times New Roman" pitchFamily="18" charset="0"/>
              </a:rPr>
              <a:t>2</a:t>
            </a:r>
            <a:r>
              <a:rPr lang="en-US" sz="2667" baseline="30000" dirty="0">
                <a:solidFill>
                  <a:srgbClr val="000000"/>
                </a:solidFill>
                <a:latin typeface="Times New Roman" pitchFamily="18" charset="0"/>
                <a:cs typeface="Times New Roman" pitchFamily="18" charset="0"/>
              </a:rPr>
              <a:t>nd</a:t>
            </a:r>
            <a:r>
              <a:rPr lang="en-US" sz="2667" dirty="0">
                <a:solidFill>
                  <a:srgbClr val="000000"/>
                </a:solidFill>
                <a:latin typeface="Times New Roman" pitchFamily="18" charset="0"/>
                <a:cs typeface="Times New Roman" pitchFamily="18" charset="0"/>
              </a:rPr>
              <a:t> Ed. Planning Guidance for Response to a Nuclear Detonation</a:t>
            </a:r>
          </a:p>
        </p:txBody>
      </p:sp>
    </p:spTree>
    <p:extLst>
      <p:ext uri="{BB962C8B-B14F-4D97-AF65-F5344CB8AC3E}">
        <p14:creationId xmlns:p14="http://schemas.microsoft.com/office/powerpoint/2010/main" val="1781007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5779">
                                            <p:txEl>
                                              <p:pRg st="3" end="3"/>
                                            </p:txEl>
                                          </p:spTgt>
                                        </p:tgtEl>
                                        <p:attrNameLst>
                                          <p:attrName>style.visibility</p:attrName>
                                        </p:attrNameLst>
                                      </p:cBhvr>
                                      <p:to>
                                        <p:strVal val="visible"/>
                                      </p:to>
                                    </p:set>
                                    <p:anim calcmode="lin" valueType="num">
                                      <p:cBhvr additive="base">
                                        <p:cTn id="25" dur="500" fill="hold"/>
                                        <p:tgtEl>
                                          <p:spTgt spid="757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57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5779">
                                            <p:txEl>
                                              <p:pRg st="4" end="4"/>
                                            </p:txEl>
                                          </p:spTgt>
                                        </p:tgtEl>
                                        <p:attrNameLst>
                                          <p:attrName>style.visibility</p:attrName>
                                        </p:attrNameLst>
                                      </p:cBhvr>
                                      <p:to>
                                        <p:strVal val="visible"/>
                                      </p:to>
                                    </p:set>
                                    <p:anim calcmode="lin" valueType="num">
                                      <p:cBhvr additive="base">
                                        <p:cTn id="31" dur="500" fill="hold"/>
                                        <p:tgtEl>
                                          <p:spTgt spid="757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57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48"/>
                                        </p:tgtEl>
                                        <p:attrNameLst>
                                          <p:attrName>style.visibility</p:attrName>
                                        </p:attrNameLst>
                                      </p:cBhvr>
                                      <p:to>
                                        <p:strVal val="visible"/>
                                      </p:to>
                                    </p:set>
                                    <p:animEffect transition="in" filter="fade">
                                      <p:cBhvr>
                                        <p:cTn id="3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6" name="Content Placeholder 10" descr="Shape&#10;&#10;Description automatically generated">
            <a:extLst>
              <a:ext uri="{FF2B5EF4-FFF2-40B4-BE49-F238E27FC236}">
                <a16:creationId xmlns:a16="http://schemas.microsoft.com/office/drawing/2014/main" id="{DE4F2D5A-C31D-37CF-1F7B-867F91A4E8CD}"/>
              </a:ext>
            </a:extLst>
          </p:cNvPr>
          <p:cNvPicPr>
            <a:picLocks noChangeAspect="1"/>
          </p:cNvPicPr>
          <p:nvPr/>
        </p:nvPicPr>
        <p:blipFill rotWithShape="1">
          <a:blip r:embed="rId5"/>
          <a:srcRect l="-1375" r="-1"/>
          <a:stretch/>
        </p:blipFill>
        <p:spPr>
          <a:xfrm>
            <a:off x="6569136" y="4106351"/>
            <a:ext cx="5494773" cy="2180149"/>
          </a:xfrm>
          <a:prstGeom prst="rect">
            <a:avLst/>
          </a:prstGeom>
        </p:spPr>
      </p:pic>
      <p:sp>
        <p:nvSpPr>
          <p:cNvPr id="430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63"/>
                </a:solidFill>
                <a:latin typeface="Arial" pitchFamily="34" charset="0"/>
              </a:defRPr>
            </a:lvl1pPr>
            <a:lvl2pPr marL="742920" indent="-285739" eaLnBrk="0" hangingPunct="0">
              <a:defRPr sz="2000">
                <a:solidFill>
                  <a:srgbClr val="000063"/>
                </a:solidFill>
                <a:latin typeface="Arial" pitchFamily="34" charset="0"/>
              </a:defRPr>
            </a:lvl2pPr>
            <a:lvl3pPr marL="1142954" indent="-228591" eaLnBrk="0" hangingPunct="0">
              <a:defRPr sz="2000">
                <a:solidFill>
                  <a:srgbClr val="000063"/>
                </a:solidFill>
                <a:latin typeface="Arial" pitchFamily="34" charset="0"/>
              </a:defRPr>
            </a:lvl3pPr>
            <a:lvl4pPr marL="1600136" indent="-228591" eaLnBrk="0" hangingPunct="0">
              <a:defRPr sz="2000">
                <a:solidFill>
                  <a:srgbClr val="000063"/>
                </a:solidFill>
                <a:latin typeface="Arial" pitchFamily="34" charset="0"/>
              </a:defRPr>
            </a:lvl4pPr>
            <a:lvl5pPr marL="2057318" indent="-228591" eaLnBrk="0" hangingPunct="0">
              <a:defRPr sz="2000">
                <a:solidFill>
                  <a:srgbClr val="000063"/>
                </a:solidFill>
                <a:latin typeface="Arial" pitchFamily="34" charset="0"/>
              </a:defRPr>
            </a:lvl5pPr>
            <a:lvl6pPr marL="2514499" indent="-228591" eaLnBrk="0" fontAlgn="base" hangingPunct="0">
              <a:spcBef>
                <a:spcPct val="0"/>
              </a:spcBef>
              <a:spcAft>
                <a:spcPct val="0"/>
              </a:spcAft>
              <a:defRPr sz="2000">
                <a:solidFill>
                  <a:srgbClr val="000063"/>
                </a:solidFill>
                <a:latin typeface="Arial" pitchFamily="34" charset="0"/>
              </a:defRPr>
            </a:lvl6pPr>
            <a:lvl7pPr marL="2971681" indent="-228591" eaLnBrk="0" fontAlgn="base" hangingPunct="0">
              <a:spcBef>
                <a:spcPct val="0"/>
              </a:spcBef>
              <a:spcAft>
                <a:spcPct val="0"/>
              </a:spcAft>
              <a:defRPr sz="2000">
                <a:solidFill>
                  <a:srgbClr val="000063"/>
                </a:solidFill>
                <a:latin typeface="Arial" pitchFamily="34" charset="0"/>
              </a:defRPr>
            </a:lvl7pPr>
            <a:lvl8pPr marL="3428863" indent="-228591" eaLnBrk="0" fontAlgn="base" hangingPunct="0">
              <a:spcBef>
                <a:spcPct val="0"/>
              </a:spcBef>
              <a:spcAft>
                <a:spcPct val="0"/>
              </a:spcAft>
              <a:defRPr sz="2000">
                <a:solidFill>
                  <a:srgbClr val="000063"/>
                </a:solidFill>
                <a:latin typeface="Arial" pitchFamily="34" charset="0"/>
              </a:defRPr>
            </a:lvl8pPr>
            <a:lvl9pPr marL="3886045" indent="-228591" eaLnBrk="0" fontAlgn="base" hangingPunct="0">
              <a:spcBef>
                <a:spcPct val="0"/>
              </a:spcBef>
              <a:spcAft>
                <a:spcPct val="0"/>
              </a:spcAft>
              <a:defRPr sz="2000">
                <a:solidFill>
                  <a:srgbClr val="000063"/>
                </a:solidFill>
                <a:latin typeface="Arial" pitchFamily="34" charset="0"/>
              </a:defRPr>
            </a:lvl9pPr>
          </a:lstStyle>
          <a:p>
            <a:pPr algn="ctr"/>
            <a:fld id="{0E843F03-D28C-49C2-A0BA-A965EDEFCAD2}" type="slidenum">
              <a:rPr lang="en-US" altLang="en-US" sz="2400">
                <a:solidFill>
                  <a:srgbClr val="000000"/>
                </a:solidFill>
                <a:latin typeface="Times" pitchFamily="18" charset="0"/>
                <a:ea typeface="MS PGothic" pitchFamily="34" charset="-128"/>
              </a:rPr>
              <a:pPr algn="ctr"/>
              <a:t>44</a:t>
            </a:fld>
            <a:endParaRPr lang="en-US" altLang="en-US" sz="2400">
              <a:solidFill>
                <a:srgbClr val="000000"/>
              </a:solidFill>
              <a:latin typeface="Times" pitchFamily="18" charset="0"/>
              <a:ea typeface="MS PGothic" pitchFamily="34" charset="-128"/>
            </a:endParaRPr>
          </a:p>
        </p:txBody>
      </p:sp>
      <p:sp>
        <p:nvSpPr>
          <p:cNvPr id="43010" name="Title 1"/>
          <p:cNvSpPr>
            <a:spLocks noGrp="1"/>
          </p:cNvSpPr>
          <p:nvPr>
            <p:ph type="title"/>
          </p:nvPr>
        </p:nvSpPr>
        <p:spPr>
          <a:xfrm>
            <a:off x="4371975" y="432273"/>
            <a:ext cx="7439025" cy="623511"/>
          </a:xfrm>
        </p:spPr>
        <p:txBody>
          <a:bodyPr/>
          <a:lstStyle/>
          <a:p>
            <a:pPr eaLnBrk="1" hangingPunct="1"/>
            <a:r>
              <a:rPr lang="en-US" altLang="en-US" dirty="0"/>
              <a:t>Key Fallout Considerations</a:t>
            </a:r>
          </a:p>
        </p:txBody>
      </p:sp>
      <p:pic>
        <p:nvPicPr>
          <p:cNvPr id="2" name="Rock_GammaWMV">
            <a:hlinkClick r:id="" action="ppaction://media"/>
            <a:extLst>
              <a:ext uri="{FF2B5EF4-FFF2-40B4-BE49-F238E27FC236}">
                <a16:creationId xmlns:a16="http://schemas.microsoft.com/office/drawing/2014/main" id="{D1A8C45C-C534-8927-FFF4-572B7A81D8F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394485" y="1833850"/>
            <a:ext cx="3470150" cy="1951960"/>
          </a:xfrm>
          <a:prstGeom prst="rect">
            <a:avLst/>
          </a:prstGeom>
        </p:spPr>
      </p:pic>
      <p:sp>
        <p:nvSpPr>
          <p:cNvPr id="4" name="Rectangle 3">
            <a:extLst>
              <a:ext uri="{FF2B5EF4-FFF2-40B4-BE49-F238E27FC236}">
                <a16:creationId xmlns:a16="http://schemas.microsoft.com/office/drawing/2014/main" id="{D98CBBB5-4591-5AB0-0066-93BF9E5C05A2}"/>
              </a:ext>
            </a:extLst>
          </p:cNvPr>
          <p:cNvSpPr/>
          <p:nvPr/>
        </p:nvSpPr>
        <p:spPr bwMode="auto">
          <a:xfrm>
            <a:off x="6458858" y="3882572"/>
            <a:ext cx="1197428"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805624" fontAlgn="base">
              <a:spcBef>
                <a:spcPct val="0"/>
              </a:spcBef>
              <a:spcAft>
                <a:spcPct val="0"/>
              </a:spcAft>
            </a:pPr>
            <a:endParaRPr lang="en-US" sz="2000">
              <a:latin typeface="Times New Roman" pitchFamily="18" charset="0"/>
            </a:endParaRPr>
          </a:p>
        </p:txBody>
      </p:sp>
      <p:sp>
        <p:nvSpPr>
          <p:cNvPr id="3" name="Content Placeholder 2"/>
          <p:cNvSpPr>
            <a:spLocks noGrp="1"/>
          </p:cNvSpPr>
          <p:nvPr>
            <p:ph sz="quarter" idx="20"/>
          </p:nvPr>
        </p:nvSpPr>
        <p:spPr>
          <a:xfrm>
            <a:off x="671286" y="1714500"/>
            <a:ext cx="7601857" cy="4572001"/>
          </a:xfrm>
        </p:spPr>
        <p:txBody>
          <a:bodyPr>
            <a:normAutofit fontScale="92500" lnSpcReduction="10000"/>
          </a:bodyPr>
          <a:lstStyle/>
          <a:p>
            <a:pPr>
              <a:spcBef>
                <a:spcPts val="1200"/>
              </a:spcBef>
            </a:pPr>
            <a:r>
              <a:rPr lang="en-US" altLang="en-US" b="1" i="1" dirty="0"/>
              <a:t>Fallout Decays Rapidly </a:t>
            </a:r>
            <a:r>
              <a:rPr lang="en-US" altLang="en-US" dirty="0"/>
              <a:t>(releasing more than half of its energy in the first hour)</a:t>
            </a:r>
          </a:p>
          <a:p>
            <a:pPr>
              <a:spcBef>
                <a:spcPts val="1200"/>
              </a:spcBef>
            </a:pPr>
            <a:r>
              <a:rPr lang="en-US" altLang="en-US" dirty="0"/>
              <a:t>Primary hazard from fallout is exposure to penetrating radiation from the particles</a:t>
            </a:r>
          </a:p>
          <a:p>
            <a:pPr>
              <a:spcBef>
                <a:spcPts val="1200"/>
              </a:spcBef>
            </a:pPr>
            <a:r>
              <a:rPr lang="en-US" altLang="en-US" dirty="0"/>
              <a:t>Fallout is not a significant inhalation hazard</a:t>
            </a:r>
          </a:p>
          <a:p>
            <a:pPr>
              <a:spcBef>
                <a:spcPts val="1200"/>
              </a:spcBef>
            </a:pPr>
            <a:r>
              <a:rPr lang="en-US" altLang="en-US" dirty="0"/>
              <a:t>Dangerous levels of fallout is visible</a:t>
            </a:r>
            <a:br>
              <a:rPr lang="en-US" altLang="en-US" dirty="0"/>
            </a:br>
            <a:r>
              <a:rPr lang="en-US" altLang="en-US" dirty="0"/>
              <a:t>as it falls</a:t>
            </a:r>
          </a:p>
          <a:p>
            <a:pPr>
              <a:spcBef>
                <a:spcPts val="1200"/>
              </a:spcBef>
            </a:pPr>
            <a:r>
              <a:rPr lang="en-US" altLang="en-US" dirty="0"/>
              <a:t>Being outside or in a car will not protect you</a:t>
            </a:r>
          </a:p>
          <a:p>
            <a:pPr>
              <a:spcBef>
                <a:spcPts val="1200"/>
              </a:spcBef>
            </a:pPr>
            <a:r>
              <a:rPr lang="en-US" altLang="en-US" dirty="0"/>
              <a:t>The radiation penetrates through</a:t>
            </a:r>
            <a:br>
              <a:rPr lang="en-US" altLang="en-US" dirty="0"/>
            </a:br>
            <a:r>
              <a:rPr lang="en-US" altLang="en-US" dirty="0"/>
              <a:t>windows and walls, but exposure </a:t>
            </a:r>
            <a:br>
              <a:rPr lang="en-US" altLang="en-US" dirty="0"/>
            </a:br>
            <a:r>
              <a:rPr lang="en-US" altLang="en-US" dirty="0"/>
              <a:t>decreases with distance and </a:t>
            </a:r>
            <a:br>
              <a:rPr lang="en-US" altLang="en-US" dirty="0"/>
            </a:br>
            <a:r>
              <a:rPr lang="en-US" altLang="en-US" dirty="0"/>
              <a:t>intervening materials (shielding).</a:t>
            </a:r>
          </a:p>
          <a:p>
            <a:pPr eaLnBrk="1" hangingPunct="1"/>
            <a:endParaRPr lang="en-US" altLang="en-US" dirty="0"/>
          </a:p>
        </p:txBody>
      </p:sp>
    </p:spTree>
    <p:custDataLst>
      <p:tags r:id="rId1"/>
    </p:custDataLst>
    <p:extLst>
      <p:ext uri="{BB962C8B-B14F-4D97-AF65-F5344CB8AC3E}">
        <p14:creationId xmlns:p14="http://schemas.microsoft.com/office/powerpoint/2010/main" val="1983885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 presetClass="mediacall" presetSubtype="0" fill="hold" nodeType="afterEffect">
                                  <p:stCondLst>
                                    <p:cond delay="0"/>
                                  </p:stCondLst>
                                  <p:childTnLst>
                                    <p:cmd type="call" cmd="playFrom(0.0)">
                                      <p:cBhvr>
                                        <p:cTn id="11" dur="9999"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3026"/>
                                        </p:tgtEl>
                                        <p:attrNameLst>
                                          <p:attrName>style.visibility</p:attrName>
                                        </p:attrNameLst>
                                      </p:cBhvr>
                                      <p:to>
                                        <p:strVal val="visible"/>
                                      </p:to>
                                    </p:set>
                                    <p:animEffect transition="in" filter="fade">
                                      <p:cBhvr>
                                        <p:cTn id="32" dur="500"/>
                                        <p:tgtEl>
                                          <p:spTgt spid="430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
                </p:tgtEl>
              </p:cMediaNode>
            </p:vide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E3C253-E920-1B84-4B60-0C4D472EAC4D}"/>
              </a:ext>
            </a:extLst>
          </p:cNvPr>
          <p:cNvSpPr>
            <a:spLocks noGrp="1"/>
          </p:cNvSpPr>
          <p:nvPr>
            <p:ph type="sldNum" sz="quarter" idx="12"/>
          </p:nvPr>
        </p:nvSpPr>
        <p:spPr/>
        <p:txBody>
          <a:bodyPr/>
          <a:lstStyle/>
          <a:p>
            <a:fld id="{FE7A4BB3-E848-5A44-82DF-322201952CD8}" type="slidenum">
              <a:rPr lang="en-US" smtClean="0"/>
              <a:pPr/>
              <a:t>45</a:t>
            </a:fld>
            <a:endParaRPr lang="en-US" dirty="0"/>
          </a:p>
        </p:txBody>
      </p:sp>
      <p:sp>
        <p:nvSpPr>
          <p:cNvPr id="3" name="Title 2">
            <a:extLst>
              <a:ext uri="{FF2B5EF4-FFF2-40B4-BE49-F238E27FC236}">
                <a16:creationId xmlns:a16="http://schemas.microsoft.com/office/drawing/2014/main" id="{9FFB8BDA-1687-5773-C7B7-46C02B814B32}"/>
              </a:ext>
            </a:extLst>
          </p:cNvPr>
          <p:cNvSpPr>
            <a:spLocks noGrp="1"/>
          </p:cNvSpPr>
          <p:nvPr>
            <p:ph type="title"/>
          </p:nvPr>
        </p:nvSpPr>
        <p:spPr>
          <a:xfrm>
            <a:off x="661013" y="278106"/>
            <a:ext cx="11149988" cy="586788"/>
          </a:xfrm>
        </p:spPr>
        <p:txBody>
          <a:bodyPr/>
          <a:lstStyle/>
          <a:p>
            <a:r>
              <a:rPr lang="en-US" dirty="0"/>
              <a:t>Zones are based on </a:t>
            </a:r>
            <a:r>
              <a:rPr lang="en-US" i="1" u="sng" dirty="0"/>
              <a:t>Observables</a:t>
            </a:r>
            <a:r>
              <a:rPr lang="en-US" dirty="0"/>
              <a:t>, not models.</a:t>
            </a:r>
          </a:p>
        </p:txBody>
      </p:sp>
      <p:graphicFrame>
        <p:nvGraphicFramePr>
          <p:cNvPr id="9" name="Content Placeholder 8">
            <a:extLst>
              <a:ext uri="{FF2B5EF4-FFF2-40B4-BE49-F238E27FC236}">
                <a16:creationId xmlns:a16="http://schemas.microsoft.com/office/drawing/2014/main" id="{5C0C382A-420B-BD1A-2B3E-6BB7E42E33B6}"/>
              </a:ext>
            </a:extLst>
          </p:cNvPr>
          <p:cNvGraphicFramePr>
            <a:graphicFrameLocks noGrp="1"/>
          </p:cNvGraphicFramePr>
          <p:nvPr>
            <p:ph sz="quarter" idx="20"/>
            <p:extLst>
              <p:ext uri="{D42A27DB-BD31-4B8C-83A1-F6EECF244321}">
                <p14:modId xmlns:p14="http://schemas.microsoft.com/office/powerpoint/2010/main" val="1212369880"/>
              </p:ext>
            </p:extLst>
          </p:nvPr>
        </p:nvGraphicFramePr>
        <p:xfrm>
          <a:off x="661012" y="1140545"/>
          <a:ext cx="7678643" cy="5771886"/>
        </p:xfrm>
        <a:graphic>
          <a:graphicData uri="http://schemas.openxmlformats.org/drawingml/2006/table">
            <a:tbl>
              <a:tblPr firstRow="1" firstCol="1" bandRow="1"/>
              <a:tblGrid>
                <a:gridCol w="1723737">
                  <a:extLst>
                    <a:ext uri="{9D8B030D-6E8A-4147-A177-3AD203B41FA5}">
                      <a16:colId xmlns:a16="http://schemas.microsoft.com/office/drawing/2014/main" val="1248999215"/>
                    </a:ext>
                  </a:extLst>
                </a:gridCol>
                <a:gridCol w="5954906">
                  <a:extLst>
                    <a:ext uri="{9D8B030D-6E8A-4147-A177-3AD203B41FA5}">
                      <a16:colId xmlns:a16="http://schemas.microsoft.com/office/drawing/2014/main" val="573526015"/>
                    </a:ext>
                  </a:extLst>
                </a:gridCol>
              </a:tblGrid>
              <a:tr h="361686">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2300" dirty="0">
                          <a:effectLst/>
                        </a:rPr>
                        <a:t>Zone</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2300" dirty="0">
                          <a:effectLst/>
                        </a:rPr>
                        <a:t>Observables </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444001638"/>
                  </a:ext>
                </a:extLst>
              </a:tr>
              <a:tr h="1017270">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rgbClr val="000000"/>
                          </a:solidFill>
                          <a:effectLst>
                            <a:glow rad="152400">
                              <a:schemeClr val="bg1">
                                <a:lumMod val="95000"/>
                                <a:alpha val="67000"/>
                              </a:schemeClr>
                            </a:glow>
                          </a:effectLst>
                        </a:rPr>
                        <a:t>LDZ</a:t>
                      </a:r>
                      <a:endParaRPr lang="en-US" sz="3300" dirty="0">
                        <a:solidFill>
                          <a:srgbClr val="000000"/>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indent="0" algn="ctr">
                        <a:lnSpc>
                          <a:spcPct val="90000"/>
                        </a:lnSpc>
                        <a:spcBef>
                          <a:spcPts val="300"/>
                        </a:spcBef>
                        <a:spcAft>
                          <a:spcPts val="0"/>
                        </a:spcAft>
                        <a:buFont typeface="Arial" panose="020B0604020202020204" pitchFamily="34" charset="0"/>
                        <a:buNone/>
                      </a:pPr>
                      <a:r>
                        <a:rPr lang="en-US" sz="1700" b="1" dirty="0">
                          <a:solidFill>
                            <a:srgbClr val="000000"/>
                          </a:solidFill>
                          <a:effectLst/>
                        </a:rPr>
                        <a:t>Extensive window/exterior damage</a:t>
                      </a:r>
                      <a:endParaRPr lang="en-US" sz="2000" b="1" dirty="0">
                        <a:solidFill>
                          <a:srgbClr val="000000"/>
                        </a:solidFill>
                        <a:effectLst/>
                      </a:endParaRPr>
                    </a:p>
                    <a:p>
                      <a:pPr marL="285750" marR="0" lvl="0" indent="-285750"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lang="en-US" sz="1500" dirty="0">
                          <a:solidFill>
                            <a:srgbClr val="000000"/>
                          </a:solidFill>
                          <a:effectLst/>
                        </a:rPr>
                        <a:t>Structures intact, but most windows broken </a:t>
                      </a: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Some (mostly) minor injuries due to glass &amp; debris</a:t>
                      </a:r>
                      <a:endParaRPr lang="en-US" sz="1700" dirty="0">
                        <a:solidFill>
                          <a:srgbClr val="000000"/>
                        </a:solidFill>
                        <a:effectLst/>
                      </a:endParaRP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Fires possible, especially near MDZ</a:t>
                      </a:r>
                      <a:endParaRPr lang="en-US" sz="1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15983" marT="38100" marB="381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4364852"/>
                  </a:ext>
                </a:extLst>
              </a:tr>
              <a:tr h="1017270">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rgbClr val="000000"/>
                          </a:solidFill>
                          <a:effectLst>
                            <a:glow rad="152400">
                              <a:schemeClr val="bg1">
                                <a:lumMod val="95000"/>
                                <a:alpha val="67000"/>
                              </a:schemeClr>
                            </a:glow>
                          </a:effectLst>
                        </a:rPr>
                        <a:t>MDZ</a:t>
                      </a:r>
                      <a:endParaRPr lang="en-US" sz="3300" dirty="0">
                        <a:solidFill>
                          <a:srgbClr val="000000"/>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indent="0" algn="ctr">
                        <a:lnSpc>
                          <a:spcPct val="90000"/>
                        </a:lnSpc>
                        <a:spcBef>
                          <a:spcPts val="300"/>
                        </a:spcBef>
                        <a:spcAft>
                          <a:spcPts val="0"/>
                        </a:spcAft>
                        <a:buFont typeface="Arial" panose="020B0604020202020204" pitchFamily="34" charset="0"/>
                        <a:buNone/>
                      </a:pPr>
                      <a:r>
                        <a:rPr lang="en-US" sz="1700" b="1" dirty="0">
                          <a:solidFill>
                            <a:srgbClr val="000000"/>
                          </a:solidFill>
                          <a:effectLst/>
                        </a:rPr>
                        <a:t>Significant Damage and Injuries</a:t>
                      </a:r>
                      <a:endParaRPr lang="en-US" sz="2000" b="1" dirty="0">
                        <a:solidFill>
                          <a:srgbClr val="000000"/>
                        </a:solidFill>
                        <a:effectLst/>
                      </a:endParaRPr>
                    </a:p>
                    <a:p>
                      <a:pPr marL="285750" marR="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Large number of collapsed &amp; unstable structures</a:t>
                      </a:r>
                      <a:endParaRPr lang="en-US" sz="1700" dirty="0">
                        <a:solidFill>
                          <a:srgbClr val="000000"/>
                        </a:solidFill>
                        <a:effectLst/>
                      </a:endParaRPr>
                    </a:p>
                    <a:p>
                      <a:pPr marL="285750" marR="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Many fatalities and severely injured. </a:t>
                      </a:r>
                      <a:endParaRPr lang="en-US" sz="1700" dirty="0">
                        <a:solidFill>
                          <a:srgbClr val="000000"/>
                        </a:solidFill>
                        <a:effectLst/>
                      </a:endParaRPr>
                    </a:p>
                    <a:p>
                      <a:pPr marL="285750" marR="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Rubble and fires, potential for firestorm</a:t>
                      </a:r>
                      <a:endParaRPr lang="en-US" sz="1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15983" marT="38100" marB="381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79480490"/>
                  </a:ext>
                </a:extLst>
              </a:tr>
              <a:tr h="779780">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rgbClr val="000000"/>
                          </a:solidFill>
                          <a:effectLst>
                            <a:glow rad="165100">
                              <a:schemeClr val="bg1">
                                <a:lumMod val="95000"/>
                                <a:alpha val="55000"/>
                              </a:schemeClr>
                            </a:glow>
                          </a:effectLst>
                        </a:rPr>
                        <a:t>SDZ</a:t>
                      </a:r>
                      <a:endParaRPr lang="en-US" sz="3300" dirty="0">
                        <a:solidFill>
                          <a:srgbClr val="000000"/>
                        </a:solidFill>
                        <a:effectLst>
                          <a:glow rad="165100">
                            <a:schemeClr val="bg1">
                              <a:lumMod val="95000"/>
                              <a:alpha val="55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0000"/>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indent="0" algn="ctr">
                        <a:lnSpc>
                          <a:spcPct val="90000"/>
                        </a:lnSpc>
                        <a:spcBef>
                          <a:spcPts val="300"/>
                        </a:spcBef>
                        <a:spcAft>
                          <a:spcPts val="0"/>
                        </a:spcAft>
                        <a:buFont typeface="Arial" panose="020B0604020202020204" pitchFamily="34" charset="0"/>
                        <a:buNone/>
                      </a:pPr>
                      <a:r>
                        <a:rPr lang="en-US" sz="1700" b="1" dirty="0">
                          <a:solidFill>
                            <a:srgbClr val="000000"/>
                          </a:solidFill>
                          <a:effectLst/>
                        </a:rPr>
                        <a:t>Complete destruction of most buildings</a:t>
                      </a:r>
                      <a:endParaRPr lang="en-US" sz="2000" b="1" dirty="0">
                        <a:solidFill>
                          <a:srgbClr val="000000"/>
                        </a:solidFill>
                        <a:effectLst/>
                      </a:endParaRPr>
                    </a:p>
                    <a:p>
                      <a:pPr marL="285750" marR="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The few survivors, only in large buildings or underground.</a:t>
                      </a:r>
                      <a:endParaRPr lang="en-US" sz="1700" dirty="0">
                        <a:solidFill>
                          <a:srgbClr val="000000"/>
                        </a:solidFill>
                        <a:effectLst/>
                      </a:endParaRPr>
                    </a:p>
                    <a:p>
                      <a:pPr marL="285750" marR="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High radiation hazard from activation and fallout.</a:t>
                      </a:r>
                      <a:endParaRPr lang="en-US" sz="1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15983" marT="38100" marB="381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31722910"/>
                  </a:ext>
                </a:extLst>
              </a:tr>
              <a:tr h="1017270">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rgbClr val="000000"/>
                          </a:solidFill>
                          <a:effectLst>
                            <a:glow rad="152400">
                              <a:schemeClr val="bg1">
                                <a:lumMod val="95000"/>
                                <a:alpha val="67000"/>
                              </a:schemeClr>
                            </a:glow>
                          </a:effectLst>
                        </a:rPr>
                        <a:t>DRZ</a:t>
                      </a:r>
                      <a:endParaRPr lang="en-US" sz="3300" dirty="0">
                        <a:solidFill>
                          <a:srgbClr val="000000"/>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pattFill prst="wdDnDiag">
                      <a:fgClr>
                        <a:srgbClr val="997FAD"/>
                      </a:fgClr>
                      <a:bgClr>
                        <a:sysClr val="window" lastClr="FFFFFF"/>
                      </a:bgClr>
                    </a:patt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indent="0" algn="ctr">
                        <a:lnSpc>
                          <a:spcPct val="90000"/>
                        </a:lnSpc>
                        <a:spcBef>
                          <a:spcPts val="300"/>
                        </a:spcBef>
                        <a:spcAft>
                          <a:spcPts val="0"/>
                        </a:spcAft>
                        <a:buFont typeface="Arial" panose="020B0604020202020204" pitchFamily="34" charset="0"/>
                        <a:buNone/>
                      </a:pPr>
                      <a:r>
                        <a:rPr lang="en-US" sz="1700" b="1" dirty="0">
                          <a:solidFill>
                            <a:srgbClr val="000000"/>
                          </a:solidFill>
                          <a:effectLst/>
                        </a:rPr>
                        <a:t>Dangerous radiation levels outdoors</a:t>
                      </a:r>
                      <a:endParaRPr lang="en-US" sz="2000" b="1" dirty="0">
                        <a:solidFill>
                          <a:srgbClr val="000000"/>
                        </a:solidFill>
                        <a:effectLst/>
                      </a:endParaRP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&gt; 10 R/h outdoor dose rates</a:t>
                      </a: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Radiation hazard primarily first few hours, will overlap MDZ &amp; LDZ</a:t>
                      </a: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Outdoor radiation hazard, recedes over first day</a:t>
                      </a:r>
                      <a:endParaRPr lang="en-US" sz="1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15983" marT="38100" marB="381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379853708"/>
                  </a:ext>
                </a:extLst>
              </a:tr>
              <a:tr h="1254760">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rgbClr val="000000"/>
                          </a:solidFill>
                          <a:effectLst>
                            <a:glow rad="152400">
                              <a:schemeClr val="bg1">
                                <a:lumMod val="95000"/>
                                <a:alpha val="67000"/>
                              </a:schemeClr>
                            </a:glow>
                          </a:effectLst>
                        </a:rPr>
                        <a:t>Hot Zone</a:t>
                      </a:r>
                      <a:endParaRPr lang="en-US" sz="3300" dirty="0">
                        <a:solidFill>
                          <a:srgbClr val="000000"/>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pattFill prst="pct20">
                      <a:fgClr>
                        <a:srgbClr val="997FAD"/>
                      </a:fgClr>
                      <a:bgClr>
                        <a:sysClr val="window" lastClr="FFFFFF"/>
                      </a:bgClr>
                    </a:patt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indent="0" algn="ctr">
                        <a:lnSpc>
                          <a:spcPct val="90000"/>
                        </a:lnSpc>
                        <a:spcBef>
                          <a:spcPts val="300"/>
                        </a:spcBef>
                        <a:spcAft>
                          <a:spcPts val="0"/>
                        </a:spcAft>
                        <a:buFont typeface="Arial" panose="020B0604020202020204" pitchFamily="34" charset="0"/>
                        <a:buNone/>
                      </a:pPr>
                      <a:r>
                        <a:rPr lang="en-US" sz="1700" b="1" dirty="0">
                          <a:solidFill>
                            <a:srgbClr val="000000"/>
                          </a:solidFill>
                          <a:effectLst/>
                        </a:rPr>
                        <a:t>Elevated radiation levels</a:t>
                      </a:r>
                      <a:endParaRPr lang="en-US" sz="2000" b="1" dirty="0">
                        <a:solidFill>
                          <a:srgbClr val="000000"/>
                        </a:solidFill>
                        <a:effectLst/>
                      </a:endParaRP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&gt; 0.01 R/h outdoor dose rates</a:t>
                      </a: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Potentially large area (100s of miles), will overlap MDZ &amp; LDZ</a:t>
                      </a:r>
                      <a:endParaRPr lang="en-US" sz="1700" dirty="0">
                        <a:solidFill>
                          <a:srgbClr val="000000"/>
                        </a:solidFill>
                        <a:effectLst/>
                      </a:endParaRP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Protective public to reduce reduce long term cancer concern.</a:t>
                      </a:r>
                      <a:endParaRPr lang="en-US" sz="1700" dirty="0">
                        <a:solidFill>
                          <a:srgbClr val="000000"/>
                        </a:solidFill>
                        <a:effectLst/>
                      </a:endParaRPr>
                    </a:p>
                    <a:p>
                      <a:pPr marL="285750" marR="0" lvl="0" indent="-285750">
                        <a:lnSpc>
                          <a:spcPct val="90000"/>
                        </a:lnSpc>
                        <a:spcBef>
                          <a:spcPts val="300"/>
                        </a:spcBef>
                        <a:spcAft>
                          <a:spcPts val="0"/>
                        </a:spcAft>
                        <a:buFont typeface="Arial" panose="020B0604020202020204" pitchFamily="34" charset="0"/>
                        <a:buChar char="•"/>
                      </a:pPr>
                      <a:r>
                        <a:rPr lang="en-US" sz="1500" dirty="0">
                          <a:solidFill>
                            <a:srgbClr val="000000"/>
                          </a:solidFill>
                          <a:effectLst/>
                        </a:rPr>
                        <a:t>May take hours for fallout to arrive in outlaying areas, recedes after a day</a:t>
                      </a:r>
                      <a:endParaRPr lang="en-US" sz="17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2860" marR="15983" marT="38100" marB="381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870811949"/>
                  </a:ext>
                </a:extLst>
              </a:tr>
            </a:tbl>
          </a:graphicData>
        </a:graphic>
      </p:graphicFrame>
      <p:pic>
        <p:nvPicPr>
          <p:cNvPr id="5" name="object 5">
            <a:extLst>
              <a:ext uri="{FF2B5EF4-FFF2-40B4-BE49-F238E27FC236}">
                <a16:creationId xmlns:a16="http://schemas.microsoft.com/office/drawing/2014/main" id="{A6AC2EEB-CC88-EAE0-A13F-C5B6B0D8E20C}"/>
              </a:ext>
            </a:extLst>
          </p:cNvPr>
          <p:cNvPicPr/>
          <p:nvPr/>
        </p:nvPicPr>
        <p:blipFill>
          <a:blip r:embed="rId3" cstate="print"/>
          <a:stretch>
            <a:fillRect/>
          </a:stretch>
        </p:blipFill>
        <p:spPr>
          <a:xfrm>
            <a:off x="8464627" y="2653229"/>
            <a:ext cx="3630453" cy="3943152"/>
          </a:xfrm>
          <a:prstGeom prst="rect">
            <a:avLst/>
          </a:prstGeom>
        </p:spPr>
      </p:pic>
      <p:sp>
        <p:nvSpPr>
          <p:cNvPr id="10" name="TextBox 9">
            <a:extLst>
              <a:ext uri="{FF2B5EF4-FFF2-40B4-BE49-F238E27FC236}">
                <a16:creationId xmlns:a16="http://schemas.microsoft.com/office/drawing/2014/main" id="{9DCEED7C-F64A-07C5-6D11-B11E05F02F08}"/>
              </a:ext>
            </a:extLst>
          </p:cNvPr>
          <p:cNvSpPr txBox="1"/>
          <p:nvPr/>
        </p:nvSpPr>
        <p:spPr>
          <a:xfrm>
            <a:off x="8464627" y="1191291"/>
            <a:ext cx="3630453" cy="1201611"/>
          </a:xfrm>
          <a:prstGeom prst="rect">
            <a:avLst/>
          </a:prstGeom>
          <a:noFill/>
        </p:spPr>
        <p:txBody>
          <a:bodyPr wrap="square" rtlCol="0">
            <a:spAutoFit/>
          </a:bodyPr>
          <a:lstStyle/>
          <a:p>
            <a:pPr marL="304788" indent="-304788">
              <a:lnSpc>
                <a:spcPct val="85000"/>
              </a:lnSpc>
              <a:spcBef>
                <a:spcPts val="1000"/>
              </a:spcBef>
              <a:buFont typeface="Arial" panose="020B0604020202020204" pitchFamily="34" charset="0"/>
              <a:buChar char="•"/>
            </a:pPr>
            <a:r>
              <a:rPr lang="en-US" sz="1500" dirty="0"/>
              <a:t>Zones are based on </a:t>
            </a:r>
            <a:r>
              <a:rPr lang="en-US" sz="1500" b="1" dirty="0"/>
              <a:t>observables</a:t>
            </a:r>
            <a:r>
              <a:rPr lang="en-US" sz="1500" dirty="0"/>
              <a:t> and </a:t>
            </a:r>
            <a:r>
              <a:rPr lang="en-US" sz="1500" b="1" dirty="0"/>
              <a:t>measurable</a:t>
            </a:r>
            <a:r>
              <a:rPr lang="en-US" sz="1500" dirty="0"/>
              <a:t> radiation levels.</a:t>
            </a:r>
          </a:p>
          <a:p>
            <a:pPr marL="304788" indent="-304788">
              <a:lnSpc>
                <a:spcPct val="85000"/>
              </a:lnSpc>
              <a:spcBef>
                <a:spcPts val="1000"/>
              </a:spcBef>
              <a:buFont typeface="Arial" panose="020B0604020202020204" pitchFamily="34" charset="0"/>
              <a:buChar char="•"/>
            </a:pPr>
            <a:r>
              <a:rPr lang="en-US" sz="1500" dirty="0"/>
              <a:t>Information should be reported back to a centralized location to help build a </a:t>
            </a:r>
            <a:r>
              <a:rPr lang="en-US" sz="1500" b="1" dirty="0"/>
              <a:t>Common Operational Picture</a:t>
            </a:r>
          </a:p>
        </p:txBody>
      </p:sp>
    </p:spTree>
    <p:extLst>
      <p:ext uri="{BB962C8B-B14F-4D97-AF65-F5344CB8AC3E}">
        <p14:creationId xmlns:p14="http://schemas.microsoft.com/office/powerpoint/2010/main" val="1915776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BB5D6C5D-938F-5EA5-44F0-C12BA0162A40}"/>
              </a:ext>
            </a:extLst>
          </p:cNvPr>
          <p:cNvPicPr>
            <a:picLocks noChangeAspect="1"/>
          </p:cNvPicPr>
          <p:nvPr/>
        </p:nvPicPr>
        <p:blipFill>
          <a:blip r:embed="rId2"/>
          <a:stretch>
            <a:fillRect/>
          </a:stretch>
        </p:blipFill>
        <p:spPr>
          <a:xfrm>
            <a:off x="973667" y="762000"/>
            <a:ext cx="10837333" cy="6096000"/>
          </a:xfrm>
          <a:prstGeom prst="rect">
            <a:avLst/>
          </a:prstGeom>
        </p:spPr>
      </p:pic>
      <p:sp>
        <p:nvSpPr>
          <p:cNvPr id="75" name="TextBox 74">
            <a:extLst>
              <a:ext uri="{FF2B5EF4-FFF2-40B4-BE49-F238E27FC236}">
                <a16:creationId xmlns:a16="http://schemas.microsoft.com/office/drawing/2014/main" id="{8535C0E6-901B-B644-E9CC-1072CD1E3F08}"/>
              </a:ext>
            </a:extLst>
          </p:cNvPr>
          <p:cNvSpPr txBox="1"/>
          <p:nvPr/>
        </p:nvSpPr>
        <p:spPr>
          <a:xfrm>
            <a:off x="7242125" y="3559210"/>
            <a:ext cx="4446718" cy="1554272"/>
          </a:xfrm>
          <a:prstGeom prst="rect">
            <a:avLst/>
          </a:prstGeom>
          <a:solidFill>
            <a:srgbClr val="FFC000"/>
          </a:solidFill>
        </p:spPr>
        <p:txBody>
          <a:bodyPr wrap="square">
            <a:spAutoFit/>
          </a:bodyPr>
          <a:lstStyle/>
          <a:p>
            <a:pPr marL="238115" indent="-238115">
              <a:lnSpc>
                <a:spcPct val="90000"/>
              </a:lnSpc>
              <a:spcBef>
                <a:spcPts val="250"/>
              </a:spcBef>
              <a:buFont typeface="Arial" panose="020B0604020202020204" pitchFamily="34" charset="0"/>
              <a:buChar char="•"/>
            </a:pPr>
            <a:r>
              <a:rPr lang="en-US" sz="2000" dirty="0">
                <a:solidFill>
                  <a:srgbClr val="000000"/>
                </a:solidFill>
              </a:rPr>
              <a:t>Large number of collapsed &amp; unstable structures</a:t>
            </a:r>
            <a:endParaRPr lang="en-US" sz="2333" dirty="0">
              <a:solidFill>
                <a:srgbClr val="000000"/>
              </a:solidFill>
            </a:endParaRPr>
          </a:p>
          <a:p>
            <a:pPr marL="238115" indent="-238115">
              <a:lnSpc>
                <a:spcPct val="90000"/>
              </a:lnSpc>
              <a:spcBef>
                <a:spcPts val="250"/>
              </a:spcBef>
              <a:buFont typeface="Arial" panose="020B0604020202020204" pitchFamily="34" charset="0"/>
              <a:buChar char="•"/>
            </a:pPr>
            <a:r>
              <a:rPr lang="en-US" sz="2000" dirty="0">
                <a:solidFill>
                  <a:srgbClr val="000000"/>
                </a:solidFill>
              </a:rPr>
              <a:t>Many fatalities and severely injured. </a:t>
            </a:r>
            <a:endParaRPr lang="en-US" sz="2333" dirty="0">
              <a:solidFill>
                <a:srgbClr val="000000"/>
              </a:solidFill>
            </a:endParaRPr>
          </a:p>
          <a:p>
            <a:pPr marL="238115" indent="-238115">
              <a:lnSpc>
                <a:spcPct val="90000"/>
              </a:lnSpc>
              <a:spcBef>
                <a:spcPts val="250"/>
              </a:spcBef>
              <a:buFont typeface="Arial" panose="020B0604020202020204" pitchFamily="34" charset="0"/>
              <a:buChar char="•"/>
            </a:pPr>
            <a:r>
              <a:rPr lang="en-US" sz="2000" dirty="0">
                <a:solidFill>
                  <a:srgbClr val="000000"/>
                </a:solidFill>
              </a:rPr>
              <a:t>Rubble and fires</a:t>
            </a:r>
            <a:endParaRPr lang="en-US" sz="1500" dirty="0"/>
          </a:p>
        </p:txBody>
      </p:sp>
      <p:sp>
        <p:nvSpPr>
          <p:cNvPr id="77" name="TextBox 76">
            <a:extLst>
              <a:ext uri="{FF2B5EF4-FFF2-40B4-BE49-F238E27FC236}">
                <a16:creationId xmlns:a16="http://schemas.microsoft.com/office/drawing/2014/main" id="{DF0267D8-CA0C-3424-A10B-342675C2B638}"/>
              </a:ext>
            </a:extLst>
          </p:cNvPr>
          <p:cNvSpPr txBox="1"/>
          <p:nvPr/>
        </p:nvSpPr>
        <p:spPr>
          <a:xfrm>
            <a:off x="7263481" y="3559209"/>
            <a:ext cx="4446718" cy="1277273"/>
          </a:xfrm>
          <a:prstGeom prst="rect">
            <a:avLst/>
          </a:prstGeom>
          <a:solidFill>
            <a:srgbClr val="FFFF00"/>
          </a:solidFill>
        </p:spPr>
        <p:txBody>
          <a:bodyPr wrap="square">
            <a:spAutoFit/>
          </a:bodyPr>
          <a:lstStyle/>
          <a:p>
            <a:pPr marL="238115" indent="-238115" defTabSz="761970">
              <a:lnSpc>
                <a:spcPct val="90000"/>
              </a:lnSpc>
              <a:spcBef>
                <a:spcPts val="250"/>
              </a:spcBef>
              <a:buFont typeface="Arial" panose="020B0604020202020204" pitchFamily="34" charset="0"/>
              <a:buChar char="•"/>
              <a:defRPr/>
            </a:pPr>
            <a:r>
              <a:rPr lang="en-US" sz="2000" dirty="0">
                <a:solidFill>
                  <a:srgbClr val="000000"/>
                </a:solidFill>
              </a:rPr>
              <a:t>Structures intact, but most windows broken </a:t>
            </a:r>
          </a:p>
          <a:p>
            <a:pPr marL="238115" indent="-238115">
              <a:lnSpc>
                <a:spcPct val="90000"/>
              </a:lnSpc>
              <a:spcBef>
                <a:spcPts val="250"/>
              </a:spcBef>
              <a:buFont typeface="Arial" panose="020B0604020202020204" pitchFamily="34" charset="0"/>
              <a:buChar char="•"/>
            </a:pPr>
            <a:r>
              <a:rPr lang="en-US" sz="2000" dirty="0">
                <a:solidFill>
                  <a:srgbClr val="000000"/>
                </a:solidFill>
              </a:rPr>
              <a:t>Minor injuries due to glass &amp; debris</a:t>
            </a:r>
            <a:endParaRPr lang="en-US" sz="2333" dirty="0">
              <a:solidFill>
                <a:srgbClr val="000000"/>
              </a:solidFill>
            </a:endParaRPr>
          </a:p>
          <a:p>
            <a:pPr marL="238115" indent="-238115">
              <a:lnSpc>
                <a:spcPct val="90000"/>
              </a:lnSpc>
              <a:spcBef>
                <a:spcPts val="250"/>
              </a:spcBef>
              <a:buFont typeface="Arial" panose="020B0604020202020204" pitchFamily="34" charset="0"/>
              <a:buChar char="•"/>
            </a:pPr>
            <a:r>
              <a:rPr lang="en-US" sz="2000" dirty="0">
                <a:solidFill>
                  <a:srgbClr val="000000"/>
                </a:solidFill>
              </a:rPr>
              <a:t>Few fires</a:t>
            </a:r>
            <a:endParaRPr lang="en-US" sz="1500" dirty="0"/>
          </a:p>
        </p:txBody>
      </p:sp>
      <p:sp>
        <p:nvSpPr>
          <p:cNvPr id="2" name="Slide Number Placeholder 1">
            <a:extLst>
              <a:ext uri="{FF2B5EF4-FFF2-40B4-BE49-F238E27FC236}">
                <a16:creationId xmlns:a16="http://schemas.microsoft.com/office/drawing/2014/main" id="{13A4C901-283B-9C7C-39FC-A84F0EE1CA61}"/>
              </a:ext>
            </a:extLst>
          </p:cNvPr>
          <p:cNvSpPr>
            <a:spLocks noGrp="1"/>
          </p:cNvSpPr>
          <p:nvPr>
            <p:ph type="sldNum" sz="quarter" idx="12"/>
          </p:nvPr>
        </p:nvSpPr>
        <p:spPr/>
        <p:txBody>
          <a:bodyPr/>
          <a:lstStyle/>
          <a:p>
            <a:fld id="{FE7A4BB3-E848-5A44-82DF-322201952CD8}" type="slidenum">
              <a:rPr lang="en-US" smtClean="0"/>
              <a:pPr/>
              <a:t>46</a:t>
            </a:fld>
            <a:endParaRPr lang="en-US" dirty="0"/>
          </a:p>
        </p:txBody>
      </p:sp>
      <p:sp>
        <p:nvSpPr>
          <p:cNvPr id="3" name="Title 2">
            <a:extLst>
              <a:ext uri="{FF2B5EF4-FFF2-40B4-BE49-F238E27FC236}">
                <a16:creationId xmlns:a16="http://schemas.microsoft.com/office/drawing/2014/main" id="{EBEEE327-C489-A142-5C27-08E520E52B8E}"/>
              </a:ext>
            </a:extLst>
          </p:cNvPr>
          <p:cNvSpPr>
            <a:spLocks noGrp="1"/>
          </p:cNvSpPr>
          <p:nvPr>
            <p:ph type="title"/>
          </p:nvPr>
        </p:nvSpPr>
        <p:spPr>
          <a:xfrm>
            <a:off x="4810699" y="294562"/>
            <a:ext cx="7000301" cy="520228"/>
          </a:xfrm>
        </p:spPr>
        <p:txBody>
          <a:bodyPr/>
          <a:lstStyle/>
          <a:p>
            <a:r>
              <a:rPr lang="en-US" dirty="0"/>
              <a:t>Fire Stations Radio Local Conditions</a:t>
            </a:r>
          </a:p>
        </p:txBody>
      </p:sp>
      <p:pic>
        <p:nvPicPr>
          <p:cNvPr id="6" name="Content Placeholder 5" descr="Map&#10;&#10;Description automatically generated">
            <a:extLst>
              <a:ext uri="{FF2B5EF4-FFF2-40B4-BE49-F238E27FC236}">
                <a16:creationId xmlns:a16="http://schemas.microsoft.com/office/drawing/2014/main" id="{F4702817-2E32-2333-2ADC-C7F87359AB2E}"/>
              </a:ext>
            </a:extLst>
          </p:cNvPr>
          <p:cNvPicPr>
            <a:picLocks noGrp="1" noChangeAspect="1"/>
          </p:cNvPicPr>
          <p:nvPr>
            <p:ph sz="quarter" idx="20"/>
          </p:nvPr>
        </p:nvPicPr>
        <p:blipFill>
          <a:blip r:embed="rId3"/>
          <a:stretch>
            <a:fillRect/>
          </a:stretch>
        </p:blipFill>
        <p:spPr>
          <a:xfrm>
            <a:off x="973666" y="758173"/>
            <a:ext cx="10837333" cy="6096000"/>
          </a:xfrm>
        </p:spPr>
      </p:pic>
      <p:sp>
        <p:nvSpPr>
          <p:cNvPr id="11" name="Circle: Hollow 10">
            <a:extLst>
              <a:ext uri="{FF2B5EF4-FFF2-40B4-BE49-F238E27FC236}">
                <a16:creationId xmlns:a16="http://schemas.microsoft.com/office/drawing/2014/main" id="{6804F7D4-31D5-E2DD-41C2-40724AF586BA}"/>
              </a:ext>
            </a:extLst>
          </p:cNvPr>
          <p:cNvSpPr/>
          <p:nvPr/>
        </p:nvSpPr>
        <p:spPr>
          <a:xfrm>
            <a:off x="3689661" y="3837543"/>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2" name="Circle: Hollow 11">
            <a:extLst>
              <a:ext uri="{FF2B5EF4-FFF2-40B4-BE49-F238E27FC236}">
                <a16:creationId xmlns:a16="http://schemas.microsoft.com/office/drawing/2014/main" id="{5EE95F1B-41FA-7FB2-14C1-799C0883366A}"/>
              </a:ext>
            </a:extLst>
          </p:cNvPr>
          <p:cNvSpPr/>
          <p:nvPr/>
        </p:nvSpPr>
        <p:spPr>
          <a:xfrm>
            <a:off x="4229793" y="1687723"/>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3" name="Circle: Hollow 12">
            <a:extLst>
              <a:ext uri="{FF2B5EF4-FFF2-40B4-BE49-F238E27FC236}">
                <a16:creationId xmlns:a16="http://schemas.microsoft.com/office/drawing/2014/main" id="{8AD49DA1-4D43-D007-3ECC-47343A373CC2}"/>
              </a:ext>
            </a:extLst>
          </p:cNvPr>
          <p:cNvSpPr/>
          <p:nvPr/>
        </p:nvSpPr>
        <p:spPr>
          <a:xfrm>
            <a:off x="3473384" y="3369325"/>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4" name="Circle: Hollow 13">
            <a:extLst>
              <a:ext uri="{FF2B5EF4-FFF2-40B4-BE49-F238E27FC236}">
                <a16:creationId xmlns:a16="http://schemas.microsoft.com/office/drawing/2014/main" id="{CA124F68-E2A9-2BC4-2D1E-421F6C0FFA64}"/>
              </a:ext>
            </a:extLst>
          </p:cNvPr>
          <p:cNvSpPr/>
          <p:nvPr/>
        </p:nvSpPr>
        <p:spPr>
          <a:xfrm>
            <a:off x="4313032" y="3442772"/>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5" name="Circle: Hollow 14">
            <a:extLst>
              <a:ext uri="{FF2B5EF4-FFF2-40B4-BE49-F238E27FC236}">
                <a16:creationId xmlns:a16="http://schemas.microsoft.com/office/drawing/2014/main" id="{C8374AE0-3EED-D573-175B-7A1F1A445692}"/>
              </a:ext>
            </a:extLst>
          </p:cNvPr>
          <p:cNvSpPr/>
          <p:nvPr/>
        </p:nvSpPr>
        <p:spPr>
          <a:xfrm>
            <a:off x="3927442" y="2901108"/>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6" name="Circle: Hollow 15">
            <a:extLst>
              <a:ext uri="{FF2B5EF4-FFF2-40B4-BE49-F238E27FC236}">
                <a16:creationId xmlns:a16="http://schemas.microsoft.com/office/drawing/2014/main" id="{598A977C-B2BE-E727-5604-9F0E0FD01EF6}"/>
              </a:ext>
            </a:extLst>
          </p:cNvPr>
          <p:cNvSpPr/>
          <p:nvPr/>
        </p:nvSpPr>
        <p:spPr>
          <a:xfrm>
            <a:off x="5710410" y="4478663"/>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7" name="Circle: Hollow 16">
            <a:extLst>
              <a:ext uri="{FF2B5EF4-FFF2-40B4-BE49-F238E27FC236}">
                <a16:creationId xmlns:a16="http://schemas.microsoft.com/office/drawing/2014/main" id="{26F3A163-5E8C-337E-72EA-83C53DD698E1}"/>
              </a:ext>
            </a:extLst>
          </p:cNvPr>
          <p:cNvSpPr/>
          <p:nvPr/>
        </p:nvSpPr>
        <p:spPr>
          <a:xfrm>
            <a:off x="4779098" y="4432760"/>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8" name="Circle: Hollow 17">
            <a:extLst>
              <a:ext uri="{FF2B5EF4-FFF2-40B4-BE49-F238E27FC236}">
                <a16:creationId xmlns:a16="http://schemas.microsoft.com/office/drawing/2014/main" id="{6FBB2DD6-D904-B7A1-B6CD-D00C5FD042A6}"/>
              </a:ext>
            </a:extLst>
          </p:cNvPr>
          <p:cNvSpPr/>
          <p:nvPr/>
        </p:nvSpPr>
        <p:spPr>
          <a:xfrm>
            <a:off x="4303238" y="3891096"/>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19" name="Circle: Hollow 18">
            <a:extLst>
              <a:ext uri="{FF2B5EF4-FFF2-40B4-BE49-F238E27FC236}">
                <a16:creationId xmlns:a16="http://schemas.microsoft.com/office/drawing/2014/main" id="{2C3719AC-8E31-A3DB-96AA-A996FE95FD20}"/>
              </a:ext>
            </a:extLst>
          </p:cNvPr>
          <p:cNvSpPr/>
          <p:nvPr/>
        </p:nvSpPr>
        <p:spPr>
          <a:xfrm>
            <a:off x="5019338" y="5213123"/>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0" name="Circle: Hollow 19">
            <a:extLst>
              <a:ext uri="{FF2B5EF4-FFF2-40B4-BE49-F238E27FC236}">
                <a16:creationId xmlns:a16="http://schemas.microsoft.com/office/drawing/2014/main" id="{8FF8BED4-DEC1-ED63-CEE0-71C253367F9B}"/>
              </a:ext>
            </a:extLst>
          </p:cNvPr>
          <p:cNvSpPr/>
          <p:nvPr/>
        </p:nvSpPr>
        <p:spPr>
          <a:xfrm>
            <a:off x="4587838" y="6057752"/>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1" name="Circle: Hollow 20">
            <a:extLst>
              <a:ext uri="{FF2B5EF4-FFF2-40B4-BE49-F238E27FC236}">
                <a16:creationId xmlns:a16="http://schemas.microsoft.com/office/drawing/2014/main" id="{E60B6960-F6FD-B17E-5FDE-51DC10AB9F58}"/>
              </a:ext>
            </a:extLst>
          </p:cNvPr>
          <p:cNvSpPr/>
          <p:nvPr/>
        </p:nvSpPr>
        <p:spPr>
          <a:xfrm>
            <a:off x="5882326" y="6039389"/>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2" name="Circle: Hollow 21">
            <a:extLst>
              <a:ext uri="{FF2B5EF4-FFF2-40B4-BE49-F238E27FC236}">
                <a16:creationId xmlns:a16="http://schemas.microsoft.com/office/drawing/2014/main" id="{0E1B79A8-2BDF-8B7E-8B04-040A3DB392FA}"/>
              </a:ext>
            </a:extLst>
          </p:cNvPr>
          <p:cNvSpPr/>
          <p:nvPr/>
        </p:nvSpPr>
        <p:spPr>
          <a:xfrm>
            <a:off x="6479078" y="5874134"/>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3" name="Circle: Hollow 22">
            <a:extLst>
              <a:ext uri="{FF2B5EF4-FFF2-40B4-BE49-F238E27FC236}">
                <a16:creationId xmlns:a16="http://schemas.microsoft.com/office/drawing/2014/main" id="{F2295AF3-FD5B-F715-4E77-61FB00855BCB}"/>
              </a:ext>
            </a:extLst>
          </p:cNvPr>
          <p:cNvSpPr/>
          <p:nvPr/>
        </p:nvSpPr>
        <p:spPr>
          <a:xfrm>
            <a:off x="5606903" y="3634033"/>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4" name="Circle: Hollow 23">
            <a:extLst>
              <a:ext uri="{FF2B5EF4-FFF2-40B4-BE49-F238E27FC236}">
                <a16:creationId xmlns:a16="http://schemas.microsoft.com/office/drawing/2014/main" id="{8523A331-133E-D311-996B-1356344C0832}"/>
              </a:ext>
            </a:extLst>
          </p:cNvPr>
          <p:cNvSpPr/>
          <p:nvPr/>
        </p:nvSpPr>
        <p:spPr>
          <a:xfrm>
            <a:off x="6212833" y="3312712"/>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5" name="Circle: Hollow 24">
            <a:extLst>
              <a:ext uri="{FF2B5EF4-FFF2-40B4-BE49-F238E27FC236}">
                <a16:creationId xmlns:a16="http://schemas.microsoft.com/office/drawing/2014/main" id="{CE1D46DA-CA51-64E2-B061-B871F7619321}"/>
              </a:ext>
            </a:extLst>
          </p:cNvPr>
          <p:cNvSpPr/>
          <p:nvPr/>
        </p:nvSpPr>
        <p:spPr>
          <a:xfrm>
            <a:off x="6056760" y="2844488"/>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6" name="Circle: Hollow 25">
            <a:extLst>
              <a:ext uri="{FF2B5EF4-FFF2-40B4-BE49-F238E27FC236}">
                <a16:creationId xmlns:a16="http://schemas.microsoft.com/office/drawing/2014/main" id="{99CC1183-4069-1C2A-6E31-B6CD936DC0A3}"/>
              </a:ext>
            </a:extLst>
          </p:cNvPr>
          <p:cNvSpPr/>
          <p:nvPr/>
        </p:nvSpPr>
        <p:spPr>
          <a:xfrm>
            <a:off x="2118227" y="4249148"/>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7" name="Circle: Hollow 26">
            <a:extLst>
              <a:ext uri="{FF2B5EF4-FFF2-40B4-BE49-F238E27FC236}">
                <a16:creationId xmlns:a16="http://schemas.microsoft.com/office/drawing/2014/main" id="{C4EB025B-9126-D371-8CBD-52AC085624D5}"/>
              </a:ext>
            </a:extLst>
          </p:cNvPr>
          <p:cNvSpPr/>
          <p:nvPr/>
        </p:nvSpPr>
        <p:spPr>
          <a:xfrm>
            <a:off x="2623163" y="2679236"/>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8" name="Circle: Hollow 27">
            <a:extLst>
              <a:ext uri="{FF2B5EF4-FFF2-40B4-BE49-F238E27FC236}">
                <a16:creationId xmlns:a16="http://schemas.microsoft.com/office/drawing/2014/main" id="{46351ABC-6B5E-00F8-2BA0-3AC16C47B60F}"/>
              </a:ext>
            </a:extLst>
          </p:cNvPr>
          <p:cNvSpPr/>
          <p:nvPr/>
        </p:nvSpPr>
        <p:spPr>
          <a:xfrm>
            <a:off x="5010157" y="6498426"/>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29" name="Circle: Hollow 28">
            <a:extLst>
              <a:ext uri="{FF2B5EF4-FFF2-40B4-BE49-F238E27FC236}">
                <a16:creationId xmlns:a16="http://schemas.microsoft.com/office/drawing/2014/main" id="{CE325CAA-6F0C-E8C6-761E-35203B3F90A5}"/>
              </a:ext>
            </a:extLst>
          </p:cNvPr>
          <p:cNvSpPr/>
          <p:nvPr/>
        </p:nvSpPr>
        <p:spPr>
          <a:xfrm>
            <a:off x="3054660" y="4620202"/>
            <a:ext cx="385590" cy="385590"/>
          </a:xfrm>
          <a:prstGeom prst="donut">
            <a:avLst>
              <a:gd name="adj" fmla="val 21079"/>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30" name="Circle: Hollow 29">
            <a:extLst>
              <a:ext uri="{FF2B5EF4-FFF2-40B4-BE49-F238E27FC236}">
                <a16:creationId xmlns:a16="http://schemas.microsoft.com/office/drawing/2014/main" id="{AC9D98D1-054B-8F45-FBCD-2479A843B768}"/>
              </a:ext>
            </a:extLst>
          </p:cNvPr>
          <p:cNvSpPr/>
          <p:nvPr/>
        </p:nvSpPr>
        <p:spPr>
          <a:xfrm>
            <a:off x="4577133" y="5141969"/>
            <a:ext cx="385590" cy="385590"/>
          </a:xfrm>
          <a:prstGeom prst="donut">
            <a:avLst>
              <a:gd name="adj" fmla="val 21079"/>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31" name="Circle: Hollow 30">
            <a:extLst>
              <a:ext uri="{FF2B5EF4-FFF2-40B4-BE49-F238E27FC236}">
                <a16:creationId xmlns:a16="http://schemas.microsoft.com/office/drawing/2014/main" id="{548CB61F-D595-0CD2-49ED-556BAD96ABE6}"/>
              </a:ext>
            </a:extLst>
          </p:cNvPr>
          <p:cNvSpPr/>
          <p:nvPr/>
        </p:nvSpPr>
        <p:spPr>
          <a:xfrm>
            <a:off x="3152590" y="5065451"/>
            <a:ext cx="385590" cy="385590"/>
          </a:xfrm>
          <a:prstGeom prst="donut">
            <a:avLst>
              <a:gd name="adj" fmla="val 21079"/>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pic>
        <p:nvPicPr>
          <p:cNvPr id="40" name="Picture 39">
            <a:extLst>
              <a:ext uri="{FF2B5EF4-FFF2-40B4-BE49-F238E27FC236}">
                <a16:creationId xmlns:a16="http://schemas.microsoft.com/office/drawing/2014/main" id="{AA45D0E9-A6D5-5218-FDA5-1B3558A05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649" y="3093903"/>
            <a:ext cx="329957" cy="329957"/>
          </a:xfrm>
          <a:prstGeom prst="rect">
            <a:avLst/>
          </a:prstGeom>
        </p:spPr>
      </p:pic>
      <p:pic>
        <p:nvPicPr>
          <p:cNvPr id="41" name="Picture 40">
            <a:extLst>
              <a:ext uri="{FF2B5EF4-FFF2-40B4-BE49-F238E27FC236}">
                <a16:creationId xmlns:a16="http://schemas.microsoft.com/office/drawing/2014/main" id="{D8883B65-C3FA-4D46-27A1-3F43579C6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120" y="3817789"/>
            <a:ext cx="329957" cy="329957"/>
          </a:xfrm>
          <a:prstGeom prst="rect">
            <a:avLst/>
          </a:prstGeom>
        </p:spPr>
      </p:pic>
      <p:pic>
        <p:nvPicPr>
          <p:cNvPr id="42" name="Picture 41">
            <a:extLst>
              <a:ext uri="{FF2B5EF4-FFF2-40B4-BE49-F238E27FC236}">
                <a16:creationId xmlns:a16="http://schemas.microsoft.com/office/drawing/2014/main" id="{1EBC9C02-93FB-A5DC-1829-C923DC9D0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9913" y="3694240"/>
            <a:ext cx="329957" cy="329957"/>
          </a:xfrm>
          <a:prstGeom prst="rect">
            <a:avLst/>
          </a:prstGeom>
        </p:spPr>
      </p:pic>
      <p:pic>
        <p:nvPicPr>
          <p:cNvPr id="43" name="Picture 42">
            <a:extLst>
              <a:ext uri="{FF2B5EF4-FFF2-40B4-BE49-F238E27FC236}">
                <a16:creationId xmlns:a16="http://schemas.microsoft.com/office/drawing/2014/main" id="{2F529838-A3C7-9D27-C35F-6E8CA9A60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748" y="1439295"/>
            <a:ext cx="329957" cy="329957"/>
          </a:xfrm>
          <a:prstGeom prst="rect">
            <a:avLst/>
          </a:prstGeom>
        </p:spPr>
      </p:pic>
      <p:pic>
        <p:nvPicPr>
          <p:cNvPr id="44" name="Picture 43">
            <a:extLst>
              <a:ext uri="{FF2B5EF4-FFF2-40B4-BE49-F238E27FC236}">
                <a16:creationId xmlns:a16="http://schemas.microsoft.com/office/drawing/2014/main" id="{BABF3D62-16B5-8ACB-63F1-425065950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9263" y="948444"/>
            <a:ext cx="329957" cy="329957"/>
          </a:xfrm>
          <a:prstGeom prst="rect">
            <a:avLst/>
          </a:prstGeom>
        </p:spPr>
      </p:pic>
      <p:pic>
        <p:nvPicPr>
          <p:cNvPr id="45" name="Picture 44">
            <a:extLst>
              <a:ext uri="{FF2B5EF4-FFF2-40B4-BE49-F238E27FC236}">
                <a16:creationId xmlns:a16="http://schemas.microsoft.com/office/drawing/2014/main" id="{BD667D64-386B-7AE4-2478-C32845F93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501" y="5018411"/>
            <a:ext cx="329957" cy="329957"/>
          </a:xfrm>
          <a:prstGeom prst="rect">
            <a:avLst/>
          </a:prstGeom>
        </p:spPr>
      </p:pic>
      <p:pic>
        <p:nvPicPr>
          <p:cNvPr id="46" name="Picture 45">
            <a:extLst>
              <a:ext uri="{FF2B5EF4-FFF2-40B4-BE49-F238E27FC236}">
                <a16:creationId xmlns:a16="http://schemas.microsoft.com/office/drawing/2014/main" id="{962BC50A-938A-C113-DC2D-8CE20B890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572" y="4956337"/>
            <a:ext cx="329957" cy="329957"/>
          </a:xfrm>
          <a:prstGeom prst="rect">
            <a:avLst/>
          </a:prstGeom>
        </p:spPr>
      </p:pic>
      <p:pic>
        <p:nvPicPr>
          <p:cNvPr id="47" name="Picture 46">
            <a:extLst>
              <a:ext uri="{FF2B5EF4-FFF2-40B4-BE49-F238E27FC236}">
                <a16:creationId xmlns:a16="http://schemas.microsoft.com/office/drawing/2014/main" id="{1C12D46B-B3B6-673D-FC2B-2389FD40A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993" y="4341502"/>
            <a:ext cx="329957" cy="329957"/>
          </a:xfrm>
          <a:prstGeom prst="rect">
            <a:avLst/>
          </a:prstGeom>
        </p:spPr>
      </p:pic>
      <p:pic>
        <p:nvPicPr>
          <p:cNvPr id="48" name="Picture 47">
            <a:extLst>
              <a:ext uri="{FF2B5EF4-FFF2-40B4-BE49-F238E27FC236}">
                <a16:creationId xmlns:a16="http://schemas.microsoft.com/office/drawing/2014/main" id="{7441975C-DF66-382D-7BBE-F6836A263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2962" y="4341502"/>
            <a:ext cx="329957" cy="329957"/>
          </a:xfrm>
          <a:prstGeom prst="rect">
            <a:avLst/>
          </a:prstGeom>
        </p:spPr>
      </p:pic>
      <p:pic>
        <p:nvPicPr>
          <p:cNvPr id="49" name="Picture 48">
            <a:extLst>
              <a:ext uri="{FF2B5EF4-FFF2-40B4-BE49-F238E27FC236}">
                <a16:creationId xmlns:a16="http://schemas.microsoft.com/office/drawing/2014/main" id="{EF3208B8-A8FB-4D02-E7D4-0026357D7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190" y="3601031"/>
            <a:ext cx="329957" cy="329957"/>
          </a:xfrm>
          <a:prstGeom prst="rect">
            <a:avLst/>
          </a:prstGeom>
        </p:spPr>
      </p:pic>
      <p:pic>
        <p:nvPicPr>
          <p:cNvPr id="50" name="Picture 49">
            <a:extLst>
              <a:ext uri="{FF2B5EF4-FFF2-40B4-BE49-F238E27FC236}">
                <a16:creationId xmlns:a16="http://schemas.microsoft.com/office/drawing/2014/main" id="{7D3D2F2B-2292-5C3D-E702-4421BC7EE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259" y="2836838"/>
            <a:ext cx="329957" cy="329957"/>
          </a:xfrm>
          <a:prstGeom prst="rect">
            <a:avLst/>
          </a:prstGeom>
        </p:spPr>
      </p:pic>
      <p:pic>
        <p:nvPicPr>
          <p:cNvPr id="51" name="Picture 50">
            <a:extLst>
              <a:ext uri="{FF2B5EF4-FFF2-40B4-BE49-F238E27FC236}">
                <a16:creationId xmlns:a16="http://schemas.microsoft.com/office/drawing/2014/main" id="{F59A5365-E77B-A1F7-8CFC-D1570D382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388" y="2542074"/>
            <a:ext cx="329957" cy="329957"/>
          </a:xfrm>
          <a:prstGeom prst="rect">
            <a:avLst/>
          </a:prstGeom>
        </p:spPr>
      </p:pic>
      <p:pic>
        <p:nvPicPr>
          <p:cNvPr id="52" name="Picture 51">
            <a:extLst>
              <a:ext uri="{FF2B5EF4-FFF2-40B4-BE49-F238E27FC236}">
                <a16:creationId xmlns:a16="http://schemas.microsoft.com/office/drawing/2014/main" id="{81173E89-67C7-06EA-5ABA-42FB864FF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927" y="1766187"/>
            <a:ext cx="329957" cy="329957"/>
          </a:xfrm>
          <a:prstGeom prst="rect">
            <a:avLst/>
          </a:prstGeom>
        </p:spPr>
      </p:pic>
      <p:pic>
        <p:nvPicPr>
          <p:cNvPr id="53" name="Picture 52">
            <a:extLst>
              <a:ext uri="{FF2B5EF4-FFF2-40B4-BE49-F238E27FC236}">
                <a16:creationId xmlns:a16="http://schemas.microsoft.com/office/drawing/2014/main" id="{A9ED157A-B5A0-491C-975A-F991551B62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773" y="4675835"/>
            <a:ext cx="329957" cy="329957"/>
          </a:xfrm>
          <a:prstGeom prst="rect">
            <a:avLst/>
          </a:prstGeom>
        </p:spPr>
      </p:pic>
      <p:pic>
        <p:nvPicPr>
          <p:cNvPr id="54" name="Picture 53">
            <a:extLst>
              <a:ext uri="{FF2B5EF4-FFF2-40B4-BE49-F238E27FC236}">
                <a16:creationId xmlns:a16="http://schemas.microsoft.com/office/drawing/2014/main" id="{D0CCC11E-B119-C0D5-F87E-800DAE6D4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037" y="3600481"/>
            <a:ext cx="329957" cy="329957"/>
          </a:xfrm>
          <a:prstGeom prst="rect">
            <a:avLst/>
          </a:prstGeom>
        </p:spPr>
      </p:pic>
      <p:pic>
        <p:nvPicPr>
          <p:cNvPr id="55" name="Picture 54">
            <a:extLst>
              <a:ext uri="{FF2B5EF4-FFF2-40B4-BE49-F238E27FC236}">
                <a16:creationId xmlns:a16="http://schemas.microsoft.com/office/drawing/2014/main" id="{99CACE99-47A0-A798-F875-30E535AC7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2252" y="2042657"/>
            <a:ext cx="329957" cy="329957"/>
          </a:xfrm>
          <a:prstGeom prst="rect">
            <a:avLst/>
          </a:prstGeom>
        </p:spPr>
      </p:pic>
      <p:pic>
        <p:nvPicPr>
          <p:cNvPr id="56" name="Picture 55">
            <a:extLst>
              <a:ext uri="{FF2B5EF4-FFF2-40B4-BE49-F238E27FC236}">
                <a16:creationId xmlns:a16="http://schemas.microsoft.com/office/drawing/2014/main" id="{16CC4CF0-6A78-10E2-CBD6-4FF772897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678" y="2293817"/>
            <a:ext cx="329957" cy="329957"/>
          </a:xfrm>
          <a:prstGeom prst="rect">
            <a:avLst/>
          </a:prstGeom>
        </p:spPr>
      </p:pic>
      <p:pic>
        <p:nvPicPr>
          <p:cNvPr id="57" name="Picture 56">
            <a:extLst>
              <a:ext uri="{FF2B5EF4-FFF2-40B4-BE49-F238E27FC236}">
                <a16:creationId xmlns:a16="http://schemas.microsoft.com/office/drawing/2014/main" id="{C5BB7D7B-6730-24D6-99C2-9FF5E1018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612" y="2349279"/>
            <a:ext cx="329957" cy="329957"/>
          </a:xfrm>
          <a:prstGeom prst="rect">
            <a:avLst/>
          </a:prstGeom>
        </p:spPr>
      </p:pic>
      <p:pic>
        <p:nvPicPr>
          <p:cNvPr id="58" name="Picture 57">
            <a:extLst>
              <a:ext uri="{FF2B5EF4-FFF2-40B4-BE49-F238E27FC236}">
                <a16:creationId xmlns:a16="http://schemas.microsoft.com/office/drawing/2014/main" id="{A41F675E-AE17-5C23-1B91-6A05B41BF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916" y="868619"/>
            <a:ext cx="329957" cy="329957"/>
          </a:xfrm>
          <a:prstGeom prst="rect">
            <a:avLst/>
          </a:prstGeom>
        </p:spPr>
      </p:pic>
      <p:pic>
        <p:nvPicPr>
          <p:cNvPr id="59" name="Picture 58">
            <a:extLst>
              <a:ext uri="{FF2B5EF4-FFF2-40B4-BE49-F238E27FC236}">
                <a16:creationId xmlns:a16="http://schemas.microsoft.com/office/drawing/2014/main" id="{8F8451F1-E392-8A9F-F711-83C90B388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590" y="960531"/>
            <a:ext cx="329957" cy="329957"/>
          </a:xfrm>
          <a:prstGeom prst="rect">
            <a:avLst/>
          </a:prstGeom>
        </p:spPr>
      </p:pic>
      <p:pic>
        <p:nvPicPr>
          <p:cNvPr id="60" name="Picture 59">
            <a:extLst>
              <a:ext uri="{FF2B5EF4-FFF2-40B4-BE49-F238E27FC236}">
                <a16:creationId xmlns:a16="http://schemas.microsoft.com/office/drawing/2014/main" id="{C9849505-426A-AF7A-9D31-2A3A76FCC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678" y="1042775"/>
            <a:ext cx="329957" cy="329957"/>
          </a:xfrm>
          <a:prstGeom prst="rect">
            <a:avLst/>
          </a:prstGeom>
        </p:spPr>
      </p:pic>
      <p:pic>
        <p:nvPicPr>
          <p:cNvPr id="61" name="Picture 60">
            <a:extLst>
              <a:ext uri="{FF2B5EF4-FFF2-40B4-BE49-F238E27FC236}">
                <a16:creationId xmlns:a16="http://schemas.microsoft.com/office/drawing/2014/main" id="{A559B782-31D8-957D-B664-4D32B9FCE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4366" y="1439295"/>
            <a:ext cx="329957" cy="329957"/>
          </a:xfrm>
          <a:prstGeom prst="rect">
            <a:avLst/>
          </a:prstGeom>
        </p:spPr>
      </p:pic>
      <p:pic>
        <p:nvPicPr>
          <p:cNvPr id="62" name="Picture 61">
            <a:extLst>
              <a:ext uri="{FF2B5EF4-FFF2-40B4-BE49-F238E27FC236}">
                <a16:creationId xmlns:a16="http://schemas.microsoft.com/office/drawing/2014/main" id="{42443D46-DA8E-6BCB-CEE8-077D8B306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7306" y="3001267"/>
            <a:ext cx="329957" cy="329957"/>
          </a:xfrm>
          <a:prstGeom prst="rect">
            <a:avLst/>
          </a:prstGeom>
        </p:spPr>
      </p:pic>
      <p:pic>
        <p:nvPicPr>
          <p:cNvPr id="63" name="Picture 62">
            <a:extLst>
              <a:ext uri="{FF2B5EF4-FFF2-40B4-BE49-F238E27FC236}">
                <a16:creationId xmlns:a16="http://schemas.microsoft.com/office/drawing/2014/main" id="{E562923D-DC5E-2D88-5F8B-6788A6A7D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2295" y="4304782"/>
            <a:ext cx="329957" cy="329957"/>
          </a:xfrm>
          <a:prstGeom prst="rect">
            <a:avLst/>
          </a:prstGeom>
        </p:spPr>
      </p:pic>
      <p:pic>
        <p:nvPicPr>
          <p:cNvPr id="64" name="Picture 63">
            <a:extLst>
              <a:ext uri="{FF2B5EF4-FFF2-40B4-BE49-F238E27FC236}">
                <a16:creationId xmlns:a16="http://schemas.microsoft.com/office/drawing/2014/main" id="{BB22F80E-F0A6-8FE4-225A-0C403941E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379" y="3331223"/>
            <a:ext cx="329957" cy="329957"/>
          </a:xfrm>
          <a:prstGeom prst="rect">
            <a:avLst/>
          </a:prstGeom>
        </p:spPr>
      </p:pic>
      <p:pic>
        <p:nvPicPr>
          <p:cNvPr id="65" name="Picture 64">
            <a:extLst>
              <a:ext uri="{FF2B5EF4-FFF2-40B4-BE49-F238E27FC236}">
                <a16:creationId xmlns:a16="http://schemas.microsoft.com/office/drawing/2014/main" id="{F36DBDB4-3DEB-5DF3-75A8-E8981A872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503" y="3294353"/>
            <a:ext cx="329957" cy="329957"/>
          </a:xfrm>
          <a:prstGeom prst="rect">
            <a:avLst/>
          </a:prstGeom>
        </p:spPr>
      </p:pic>
      <p:pic>
        <p:nvPicPr>
          <p:cNvPr id="66" name="Picture 65">
            <a:extLst>
              <a:ext uri="{FF2B5EF4-FFF2-40B4-BE49-F238E27FC236}">
                <a16:creationId xmlns:a16="http://schemas.microsoft.com/office/drawing/2014/main" id="{988C4361-D4E2-78DD-BE78-49A087359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9837" y="4442604"/>
            <a:ext cx="329957" cy="329957"/>
          </a:xfrm>
          <a:prstGeom prst="rect">
            <a:avLst/>
          </a:prstGeom>
        </p:spPr>
      </p:pic>
      <p:sp>
        <p:nvSpPr>
          <p:cNvPr id="68" name="&quot;Not Allowed&quot; Symbol 67">
            <a:extLst>
              <a:ext uri="{FF2B5EF4-FFF2-40B4-BE49-F238E27FC236}">
                <a16:creationId xmlns:a16="http://schemas.microsoft.com/office/drawing/2014/main" id="{1DCCF22A-B0EB-D727-8A76-ACFF636026C0}"/>
              </a:ext>
            </a:extLst>
          </p:cNvPr>
          <p:cNvSpPr/>
          <p:nvPr/>
        </p:nvSpPr>
        <p:spPr>
          <a:xfrm>
            <a:off x="4092632" y="4763377"/>
            <a:ext cx="329957" cy="32995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graphicFrame>
        <p:nvGraphicFramePr>
          <p:cNvPr id="70" name="Table 69">
            <a:extLst>
              <a:ext uri="{FF2B5EF4-FFF2-40B4-BE49-F238E27FC236}">
                <a16:creationId xmlns:a16="http://schemas.microsoft.com/office/drawing/2014/main" id="{91883533-D080-1AA6-CD1C-4C92CACB401C}"/>
              </a:ext>
            </a:extLst>
          </p:cNvPr>
          <p:cNvGraphicFramePr>
            <a:graphicFrameLocks noGrp="1"/>
          </p:cNvGraphicFramePr>
          <p:nvPr/>
        </p:nvGraphicFramePr>
        <p:xfrm>
          <a:off x="9599264" y="5065451"/>
          <a:ext cx="1550454" cy="1042962"/>
        </p:xfrm>
        <a:graphic>
          <a:graphicData uri="http://schemas.openxmlformats.org/drawingml/2006/table">
            <a:tbl>
              <a:tblPr firstRow="1" firstCol="1" bandRow="1"/>
              <a:tblGrid>
                <a:gridCol w="572978">
                  <a:extLst>
                    <a:ext uri="{9D8B030D-6E8A-4147-A177-3AD203B41FA5}">
                      <a16:colId xmlns:a16="http://schemas.microsoft.com/office/drawing/2014/main" val="1134945618"/>
                    </a:ext>
                  </a:extLst>
                </a:gridCol>
                <a:gridCol w="977476">
                  <a:extLst>
                    <a:ext uri="{9D8B030D-6E8A-4147-A177-3AD203B41FA5}">
                      <a16:colId xmlns:a16="http://schemas.microsoft.com/office/drawing/2014/main" val="1248745052"/>
                    </a:ext>
                  </a:extLst>
                </a:gridCol>
              </a:tblGrid>
              <a:tr h="506889">
                <a:tc>
                  <a:txBody>
                    <a:bodyPr/>
                    <a:lstStyle/>
                    <a:p>
                      <a:pPr marL="0" marR="0" algn="ctr">
                        <a:lnSpc>
                          <a:spcPct val="107000"/>
                        </a:lnSpc>
                        <a:spcBef>
                          <a:spcPts val="0"/>
                        </a:spcBef>
                        <a:spcAft>
                          <a:spcPts val="0"/>
                        </a:spcAft>
                      </a:pPr>
                      <a:endParaRPr lang="en-US" sz="3300" dirty="0">
                        <a:solidFill>
                          <a:schemeClr val="tx1"/>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chemeClr val="tx1"/>
                          </a:solidFill>
                          <a:effectLst>
                            <a:glow rad="152400">
                              <a:schemeClr val="bg1">
                                <a:lumMod val="95000"/>
                                <a:alpha val="67000"/>
                              </a:schemeClr>
                            </a:glow>
                          </a:effectLst>
                        </a:rPr>
                        <a:t>LDZ</a:t>
                      </a:r>
                      <a:endParaRPr lang="en-US" sz="3300" dirty="0">
                        <a:solidFill>
                          <a:schemeClr val="tx1"/>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3581424"/>
                  </a:ext>
                </a:extLst>
              </a:tr>
              <a:tr h="536073">
                <a:tc>
                  <a:txBody>
                    <a:bodyPr/>
                    <a:lstStyle/>
                    <a:p>
                      <a:pPr marL="0" marR="0" algn="ctr">
                        <a:lnSpc>
                          <a:spcPct val="107000"/>
                        </a:lnSpc>
                        <a:spcBef>
                          <a:spcPts val="0"/>
                        </a:spcBef>
                        <a:spcAft>
                          <a:spcPts val="0"/>
                        </a:spcAft>
                      </a:pPr>
                      <a:endParaRPr lang="en-US" sz="3300" dirty="0">
                        <a:solidFill>
                          <a:schemeClr val="tx1"/>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Text" lastClr="00000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marL="0" marR="0" algn="ctr">
                        <a:lnSpc>
                          <a:spcPct val="107000"/>
                        </a:lnSpc>
                        <a:spcBef>
                          <a:spcPts val="0"/>
                        </a:spcBef>
                        <a:spcAft>
                          <a:spcPts val="0"/>
                        </a:spcAft>
                      </a:pPr>
                      <a:r>
                        <a:rPr lang="en-US" sz="3000" dirty="0">
                          <a:solidFill>
                            <a:schemeClr val="tx1"/>
                          </a:solidFill>
                          <a:effectLst>
                            <a:glow rad="152400">
                              <a:schemeClr val="bg1">
                                <a:lumMod val="95000"/>
                                <a:alpha val="67000"/>
                              </a:schemeClr>
                            </a:glow>
                          </a:effectLst>
                        </a:rPr>
                        <a:t>MDZ</a:t>
                      </a:r>
                      <a:endParaRPr lang="en-US" sz="3300" dirty="0">
                        <a:solidFill>
                          <a:schemeClr val="tx1"/>
                        </a:solidFill>
                        <a:effectLst>
                          <a:glow rad="152400">
                            <a:schemeClr val="bg1">
                              <a:lumMod val="95000"/>
                              <a:alpha val="67000"/>
                            </a:schemeClr>
                          </a:glow>
                        </a:effectLst>
                        <a:latin typeface="Times New Roman" panose="02020603050405020304" pitchFamily="18" charset="0"/>
                        <a:ea typeface="Calibri" panose="020F0502020204030204" pitchFamily="34" charset="0"/>
                        <a:cs typeface="Times New Roman" panose="02020603050405020304" pitchFamily="18" charset="0"/>
                      </a:endParaRPr>
                    </a:p>
                  </a:txBody>
                  <a:tcPr marL="15983" marR="1598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653614567"/>
                  </a:ext>
                </a:extLst>
              </a:tr>
            </a:tbl>
          </a:graphicData>
        </a:graphic>
      </p:graphicFrame>
      <p:sp>
        <p:nvSpPr>
          <p:cNvPr id="71" name="Circle: Hollow 70">
            <a:extLst>
              <a:ext uri="{FF2B5EF4-FFF2-40B4-BE49-F238E27FC236}">
                <a16:creationId xmlns:a16="http://schemas.microsoft.com/office/drawing/2014/main" id="{496B56E4-0C51-901C-3096-8631E37599B7}"/>
              </a:ext>
            </a:extLst>
          </p:cNvPr>
          <p:cNvSpPr/>
          <p:nvPr/>
        </p:nvSpPr>
        <p:spPr>
          <a:xfrm>
            <a:off x="9721696" y="5133442"/>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72" name="Circle: Hollow 71">
            <a:extLst>
              <a:ext uri="{FF2B5EF4-FFF2-40B4-BE49-F238E27FC236}">
                <a16:creationId xmlns:a16="http://schemas.microsoft.com/office/drawing/2014/main" id="{AD062B46-BA45-E9FA-35C4-3595EFC4227A}"/>
              </a:ext>
            </a:extLst>
          </p:cNvPr>
          <p:cNvSpPr/>
          <p:nvPr/>
        </p:nvSpPr>
        <p:spPr>
          <a:xfrm>
            <a:off x="9716837" y="5653797"/>
            <a:ext cx="385590" cy="385590"/>
          </a:xfrm>
          <a:prstGeom prst="donut">
            <a:avLst>
              <a:gd name="adj" fmla="val 21079"/>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
        <p:nvSpPr>
          <p:cNvPr id="73" name="Circle: Hollow 72">
            <a:extLst>
              <a:ext uri="{FF2B5EF4-FFF2-40B4-BE49-F238E27FC236}">
                <a16:creationId xmlns:a16="http://schemas.microsoft.com/office/drawing/2014/main" id="{9B2B0965-7414-0347-1665-1076CF270043}"/>
              </a:ext>
            </a:extLst>
          </p:cNvPr>
          <p:cNvSpPr/>
          <p:nvPr/>
        </p:nvSpPr>
        <p:spPr>
          <a:xfrm>
            <a:off x="1668358" y="5350940"/>
            <a:ext cx="385590" cy="385590"/>
          </a:xfrm>
          <a:prstGeom prst="donut">
            <a:avLst>
              <a:gd name="adj" fmla="val 21079"/>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tx1"/>
              </a:solidFill>
            </a:endParaRPr>
          </a:p>
        </p:txBody>
      </p:sp>
    </p:spTree>
    <p:extLst>
      <p:ext uri="{BB962C8B-B14F-4D97-AF65-F5344CB8AC3E}">
        <p14:creationId xmlns:p14="http://schemas.microsoft.com/office/powerpoint/2010/main" val="3066836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heel(1)">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2000"/>
                                        <p:tgtEl>
                                          <p:spTgt spid="3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heel(1)">
                                      <p:cBhvr>
                                        <p:cTn id="15" dur="2000"/>
                                        <p:tgtEl>
                                          <p:spTgt spid="2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heel(1)">
                                      <p:cBhvr>
                                        <p:cTn id="18" dur="2000"/>
                                        <p:tgtEl>
                                          <p:spTgt spid="3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wheel(1)">
                                      <p:cBhvr>
                                        <p:cTn id="21" dur="2000"/>
                                        <p:tgtEl>
                                          <p:spTgt spid="7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22" presetClass="entr" presetSubtype="4"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down)">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2000"/>
                                        <p:tgtEl>
                                          <p:spTgt spid="20"/>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heel(1)">
                                      <p:cBhvr>
                                        <p:cTn id="41" dur="2000"/>
                                        <p:tgtEl>
                                          <p:spTgt spid="23"/>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heel(1)">
                                      <p:cBhvr>
                                        <p:cTn id="44" dur="2000"/>
                                        <p:tgtEl>
                                          <p:spTgt spid="24"/>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2000"/>
                                        <p:tgtEl>
                                          <p:spTgt spid="2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heel(1)">
                                      <p:cBhvr>
                                        <p:cTn id="50" dur="2000"/>
                                        <p:tgtEl>
                                          <p:spTgt spid="12"/>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heel(1)">
                                      <p:cBhvr>
                                        <p:cTn id="53" dur="2000"/>
                                        <p:tgtEl>
                                          <p:spTgt spid="27"/>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2000"/>
                                        <p:tgtEl>
                                          <p:spTgt spid="13"/>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heel(1)">
                                      <p:cBhvr>
                                        <p:cTn id="59" dur="2000"/>
                                        <p:tgtEl>
                                          <p:spTgt spid="15"/>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heel(1)">
                                      <p:cBhvr>
                                        <p:cTn id="62" dur="2000"/>
                                        <p:tgtEl>
                                          <p:spTgt spid="11"/>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heel(1)">
                                      <p:cBhvr>
                                        <p:cTn id="65" dur="2000"/>
                                        <p:tgtEl>
                                          <p:spTgt spid="14"/>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heel(1)">
                                      <p:cBhvr>
                                        <p:cTn id="68" dur="2000"/>
                                        <p:tgtEl>
                                          <p:spTgt spid="18"/>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heel(1)">
                                      <p:cBhvr>
                                        <p:cTn id="71" dur="2000"/>
                                        <p:tgtEl>
                                          <p:spTgt spid="26"/>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heel(1)">
                                      <p:cBhvr>
                                        <p:cTn id="74" dur="2000"/>
                                        <p:tgtEl>
                                          <p:spTgt spid="28"/>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heel(1)">
                                      <p:cBhvr>
                                        <p:cTn id="77" dur="2000"/>
                                        <p:tgtEl>
                                          <p:spTgt spid="21"/>
                                        </p:tgtEl>
                                      </p:cBhvr>
                                    </p:animEffect>
                                  </p:childTnLst>
                                </p:cTn>
                              </p:par>
                              <p:par>
                                <p:cTn id="78" presetID="21" presetClass="entr" presetSubtype="1"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heel(1)">
                                      <p:cBhvr>
                                        <p:cTn id="80" dur="2000"/>
                                        <p:tgtEl>
                                          <p:spTgt spid="22"/>
                                        </p:tgtEl>
                                      </p:cBhvr>
                                    </p:animEffect>
                                  </p:childTnLst>
                                </p:cTn>
                              </p:par>
                              <p:par>
                                <p:cTn id="81" presetID="21" presetClass="entr" presetSubtype="1"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heel(1)">
                                      <p:cBhvr>
                                        <p:cTn id="83" dur="2000"/>
                                        <p:tgtEl>
                                          <p:spTgt spid="17"/>
                                        </p:tgtEl>
                                      </p:cBhvr>
                                    </p:animEffect>
                                  </p:childTnLst>
                                </p:cTn>
                              </p:par>
                              <p:par>
                                <p:cTn id="84" presetID="21" presetClass="entr" presetSubtype="1" fill="hold" grpId="0" nodeType="with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wheel(1)">
                                      <p:cBhvr>
                                        <p:cTn id="86" dur="2000"/>
                                        <p:tgtEl>
                                          <p:spTgt spid="71"/>
                                        </p:tgtEl>
                                      </p:cBhvr>
                                    </p:animEffect>
                                  </p:childTnLst>
                                </p:cTn>
                              </p:par>
                              <p:par>
                                <p:cTn id="87" presetID="21" presetClass="entr" presetSubtype="1"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wheel(1)">
                                      <p:cBhvr>
                                        <p:cTn id="89" dur="2000"/>
                                        <p:tgtEl>
                                          <p:spTgt spid="7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fade">
                                      <p:cBhvr>
                                        <p:cTn id="92" dur="500"/>
                                        <p:tgtEl>
                                          <p:spTgt spid="7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500"/>
                                        <p:tgtEl>
                                          <p:spTgt spid="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par>
                                <p:cTn id="103" presetID="10" presetClass="entr" presetSubtype="0"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fade">
                                      <p:cBhvr>
                                        <p:cTn id="105" dur="500"/>
                                        <p:tgtEl>
                                          <p:spTgt spid="41"/>
                                        </p:tgtEl>
                                      </p:cBhvr>
                                    </p:animEffect>
                                  </p:child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par>
                                <p:cTn id="109" presetID="10" presetClass="entr" presetSubtype="0" fill="hold" nodeType="with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par>
                                <p:cTn id="112" presetID="10" presetClass="entr" presetSubtype="0" fill="hold" nodeType="with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500"/>
                                        <p:tgtEl>
                                          <p:spTgt spid="44"/>
                                        </p:tgtEl>
                                      </p:cBhvr>
                                    </p:animEffect>
                                  </p:childTnLst>
                                </p:cTn>
                              </p:par>
                              <p:par>
                                <p:cTn id="115" presetID="10" presetClass="entr" presetSubtype="0" fill="hold"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par>
                                <p:cTn id="118" presetID="10" presetClass="entr" presetSubtype="0" fill="hold" nodeType="with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500"/>
                                        <p:tgtEl>
                                          <p:spTgt spid="46"/>
                                        </p:tgtEl>
                                      </p:cBhvr>
                                    </p:animEffect>
                                  </p:childTnLst>
                                </p:cTn>
                              </p:par>
                              <p:par>
                                <p:cTn id="121" presetID="10" presetClass="entr" presetSubtype="0" fill="hold" nodeType="with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fade">
                                      <p:cBhvr>
                                        <p:cTn id="123" dur="500"/>
                                        <p:tgtEl>
                                          <p:spTgt spid="47"/>
                                        </p:tgtEl>
                                      </p:cBhvr>
                                    </p:animEffect>
                                  </p:childTnLst>
                                </p:cTn>
                              </p:par>
                              <p:par>
                                <p:cTn id="124" presetID="10" presetClass="entr" presetSubtype="0" fill="hold" nodeType="with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par>
                                <p:cTn id="127" presetID="10" presetClass="entr" presetSubtype="0" fill="hold" nodeType="with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500"/>
                                        <p:tgtEl>
                                          <p:spTgt spid="49"/>
                                        </p:tgtEl>
                                      </p:cBhvr>
                                    </p:animEffect>
                                  </p:childTnLst>
                                </p:cTn>
                              </p:par>
                              <p:par>
                                <p:cTn id="130" presetID="10" presetClass="entr" presetSubtype="0" fill="hold" nodeType="withEffect">
                                  <p:stCondLst>
                                    <p:cond delay="0"/>
                                  </p:stCondLst>
                                  <p:childTnLst>
                                    <p:set>
                                      <p:cBhvr>
                                        <p:cTn id="131" dur="1" fill="hold">
                                          <p:stCondLst>
                                            <p:cond delay="0"/>
                                          </p:stCondLst>
                                        </p:cTn>
                                        <p:tgtEl>
                                          <p:spTgt spid="50"/>
                                        </p:tgtEl>
                                        <p:attrNameLst>
                                          <p:attrName>style.visibility</p:attrName>
                                        </p:attrNameLst>
                                      </p:cBhvr>
                                      <p:to>
                                        <p:strVal val="visible"/>
                                      </p:to>
                                    </p:set>
                                    <p:animEffect transition="in" filter="fade">
                                      <p:cBhvr>
                                        <p:cTn id="132" dur="500"/>
                                        <p:tgtEl>
                                          <p:spTgt spid="50"/>
                                        </p:tgtEl>
                                      </p:cBhvr>
                                    </p:animEffect>
                                  </p:childTnLst>
                                </p:cTn>
                              </p:par>
                              <p:par>
                                <p:cTn id="133" presetID="10" presetClass="entr" presetSubtype="0" fill="hold"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500"/>
                                        <p:tgtEl>
                                          <p:spTgt spid="51"/>
                                        </p:tgtEl>
                                      </p:cBhvr>
                                    </p:animEffect>
                                  </p:childTnLst>
                                </p:cTn>
                              </p:par>
                              <p:par>
                                <p:cTn id="136" presetID="10" presetClass="entr" presetSubtype="0" fill="hold" nodeType="with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fade">
                                      <p:cBhvr>
                                        <p:cTn id="138" dur="500"/>
                                        <p:tgtEl>
                                          <p:spTgt spid="52"/>
                                        </p:tgtEl>
                                      </p:cBhvr>
                                    </p:animEffect>
                                  </p:childTnLst>
                                </p:cTn>
                              </p:par>
                              <p:par>
                                <p:cTn id="139" presetID="10" presetClass="entr" presetSubtype="0" fill="hold" nodeType="withEffect">
                                  <p:stCondLst>
                                    <p:cond delay="0"/>
                                  </p:stCondLst>
                                  <p:childTnLst>
                                    <p:set>
                                      <p:cBhvr>
                                        <p:cTn id="140" dur="1" fill="hold">
                                          <p:stCondLst>
                                            <p:cond delay="0"/>
                                          </p:stCondLst>
                                        </p:cTn>
                                        <p:tgtEl>
                                          <p:spTgt spid="53"/>
                                        </p:tgtEl>
                                        <p:attrNameLst>
                                          <p:attrName>style.visibility</p:attrName>
                                        </p:attrNameLst>
                                      </p:cBhvr>
                                      <p:to>
                                        <p:strVal val="visible"/>
                                      </p:to>
                                    </p:set>
                                    <p:animEffect transition="in" filter="fade">
                                      <p:cBhvr>
                                        <p:cTn id="141" dur="500"/>
                                        <p:tgtEl>
                                          <p:spTgt spid="53"/>
                                        </p:tgtEl>
                                      </p:cBhvr>
                                    </p:animEffect>
                                  </p:childTnLst>
                                </p:cTn>
                              </p:par>
                              <p:par>
                                <p:cTn id="142" presetID="10" presetClass="entr" presetSubtype="0" fill="hold" nodeType="with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fade">
                                      <p:cBhvr>
                                        <p:cTn id="144" dur="500"/>
                                        <p:tgtEl>
                                          <p:spTgt spid="54"/>
                                        </p:tgtEl>
                                      </p:cBhvr>
                                    </p:animEffect>
                                  </p:childTnLst>
                                </p:cTn>
                              </p:par>
                              <p:par>
                                <p:cTn id="145" presetID="10" presetClass="entr" presetSubtype="0" fill="hold"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500"/>
                                        <p:tgtEl>
                                          <p:spTgt spid="55"/>
                                        </p:tgtEl>
                                      </p:cBhvr>
                                    </p:animEffect>
                                  </p:childTnLst>
                                </p:cTn>
                              </p:par>
                              <p:par>
                                <p:cTn id="148" presetID="10" presetClass="entr" presetSubtype="0" fill="hold" nodeType="withEffect">
                                  <p:stCondLst>
                                    <p:cond delay="0"/>
                                  </p:stCondLst>
                                  <p:childTnLst>
                                    <p:set>
                                      <p:cBhvr>
                                        <p:cTn id="149" dur="1" fill="hold">
                                          <p:stCondLst>
                                            <p:cond delay="0"/>
                                          </p:stCondLst>
                                        </p:cTn>
                                        <p:tgtEl>
                                          <p:spTgt spid="56"/>
                                        </p:tgtEl>
                                        <p:attrNameLst>
                                          <p:attrName>style.visibility</p:attrName>
                                        </p:attrNameLst>
                                      </p:cBhvr>
                                      <p:to>
                                        <p:strVal val="visible"/>
                                      </p:to>
                                    </p:set>
                                    <p:animEffect transition="in" filter="fade">
                                      <p:cBhvr>
                                        <p:cTn id="150" dur="500"/>
                                        <p:tgtEl>
                                          <p:spTgt spid="56"/>
                                        </p:tgtEl>
                                      </p:cBhvr>
                                    </p:animEffect>
                                  </p:childTnLst>
                                </p:cTn>
                              </p:par>
                              <p:par>
                                <p:cTn id="151" presetID="10" presetClass="entr" presetSubtype="0" fill="hold" nodeType="withEffect">
                                  <p:stCondLst>
                                    <p:cond delay="0"/>
                                  </p:stCondLst>
                                  <p:childTnLst>
                                    <p:set>
                                      <p:cBhvr>
                                        <p:cTn id="152" dur="1" fill="hold">
                                          <p:stCondLst>
                                            <p:cond delay="0"/>
                                          </p:stCondLst>
                                        </p:cTn>
                                        <p:tgtEl>
                                          <p:spTgt spid="57"/>
                                        </p:tgtEl>
                                        <p:attrNameLst>
                                          <p:attrName>style.visibility</p:attrName>
                                        </p:attrNameLst>
                                      </p:cBhvr>
                                      <p:to>
                                        <p:strVal val="visible"/>
                                      </p:to>
                                    </p:set>
                                    <p:animEffect transition="in" filter="fade">
                                      <p:cBhvr>
                                        <p:cTn id="153" dur="500"/>
                                        <p:tgtEl>
                                          <p:spTgt spid="57"/>
                                        </p:tgtEl>
                                      </p:cBhvr>
                                    </p:animEffect>
                                  </p:childTnLst>
                                </p:cTn>
                              </p:par>
                              <p:par>
                                <p:cTn id="154" presetID="10" presetClass="entr" presetSubtype="0" fill="hold" nodeType="withEffect">
                                  <p:stCondLst>
                                    <p:cond delay="0"/>
                                  </p:stCondLst>
                                  <p:childTnLst>
                                    <p:set>
                                      <p:cBhvr>
                                        <p:cTn id="155" dur="1" fill="hold">
                                          <p:stCondLst>
                                            <p:cond delay="0"/>
                                          </p:stCondLst>
                                        </p:cTn>
                                        <p:tgtEl>
                                          <p:spTgt spid="58"/>
                                        </p:tgtEl>
                                        <p:attrNameLst>
                                          <p:attrName>style.visibility</p:attrName>
                                        </p:attrNameLst>
                                      </p:cBhvr>
                                      <p:to>
                                        <p:strVal val="visible"/>
                                      </p:to>
                                    </p:set>
                                    <p:animEffect transition="in" filter="fade">
                                      <p:cBhvr>
                                        <p:cTn id="156" dur="500"/>
                                        <p:tgtEl>
                                          <p:spTgt spid="58"/>
                                        </p:tgtEl>
                                      </p:cBhvr>
                                    </p:animEffect>
                                  </p:childTnLst>
                                </p:cTn>
                              </p:par>
                              <p:par>
                                <p:cTn id="157" presetID="10" presetClass="entr" presetSubtype="0" fill="hold" nodeType="withEffect">
                                  <p:stCondLst>
                                    <p:cond delay="0"/>
                                  </p:stCondLst>
                                  <p:childTnLst>
                                    <p:set>
                                      <p:cBhvr>
                                        <p:cTn id="158" dur="1" fill="hold">
                                          <p:stCondLst>
                                            <p:cond delay="0"/>
                                          </p:stCondLst>
                                        </p:cTn>
                                        <p:tgtEl>
                                          <p:spTgt spid="59"/>
                                        </p:tgtEl>
                                        <p:attrNameLst>
                                          <p:attrName>style.visibility</p:attrName>
                                        </p:attrNameLst>
                                      </p:cBhvr>
                                      <p:to>
                                        <p:strVal val="visible"/>
                                      </p:to>
                                    </p:set>
                                    <p:animEffect transition="in" filter="fade">
                                      <p:cBhvr>
                                        <p:cTn id="159" dur="500"/>
                                        <p:tgtEl>
                                          <p:spTgt spid="59"/>
                                        </p:tgtEl>
                                      </p:cBhvr>
                                    </p:animEffect>
                                  </p:childTnLst>
                                </p:cTn>
                              </p:par>
                              <p:par>
                                <p:cTn id="160" presetID="10" presetClass="entr" presetSubtype="0" fill="hold" nodeType="withEffect">
                                  <p:stCondLst>
                                    <p:cond delay="0"/>
                                  </p:stCondLst>
                                  <p:childTnLst>
                                    <p:set>
                                      <p:cBhvr>
                                        <p:cTn id="161" dur="1" fill="hold">
                                          <p:stCondLst>
                                            <p:cond delay="0"/>
                                          </p:stCondLst>
                                        </p:cTn>
                                        <p:tgtEl>
                                          <p:spTgt spid="60"/>
                                        </p:tgtEl>
                                        <p:attrNameLst>
                                          <p:attrName>style.visibility</p:attrName>
                                        </p:attrNameLst>
                                      </p:cBhvr>
                                      <p:to>
                                        <p:strVal val="visible"/>
                                      </p:to>
                                    </p:set>
                                    <p:animEffect transition="in" filter="fade">
                                      <p:cBhvr>
                                        <p:cTn id="162" dur="500"/>
                                        <p:tgtEl>
                                          <p:spTgt spid="60"/>
                                        </p:tgtEl>
                                      </p:cBhvr>
                                    </p:animEffect>
                                  </p:childTnLst>
                                </p:cTn>
                              </p:par>
                              <p:par>
                                <p:cTn id="163" presetID="10" presetClass="entr" presetSubtype="0" fill="hold" nodeType="withEffect">
                                  <p:stCondLst>
                                    <p:cond delay="0"/>
                                  </p:stCondLst>
                                  <p:childTnLst>
                                    <p:set>
                                      <p:cBhvr>
                                        <p:cTn id="164" dur="1" fill="hold">
                                          <p:stCondLst>
                                            <p:cond delay="0"/>
                                          </p:stCondLst>
                                        </p:cTn>
                                        <p:tgtEl>
                                          <p:spTgt spid="61"/>
                                        </p:tgtEl>
                                        <p:attrNameLst>
                                          <p:attrName>style.visibility</p:attrName>
                                        </p:attrNameLst>
                                      </p:cBhvr>
                                      <p:to>
                                        <p:strVal val="visible"/>
                                      </p:to>
                                    </p:set>
                                    <p:animEffect transition="in" filter="fade">
                                      <p:cBhvr>
                                        <p:cTn id="165" dur="500"/>
                                        <p:tgtEl>
                                          <p:spTgt spid="61"/>
                                        </p:tgtEl>
                                      </p:cBhvr>
                                    </p:animEffect>
                                  </p:childTnLst>
                                </p:cTn>
                              </p:par>
                              <p:par>
                                <p:cTn id="166" presetID="10" presetClass="entr" presetSubtype="0" fill="hold" nodeType="withEffect">
                                  <p:stCondLst>
                                    <p:cond delay="0"/>
                                  </p:stCondLst>
                                  <p:childTnLst>
                                    <p:set>
                                      <p:cBhvr>
                                        <p:cTn id="167" dur="1" fill="hold">
                                          <p:stCondLst>
                                            <p:cond delay="0"/>
                                          </p:stCondLst>
                                        </p:cTn>
                                        <p:tgtEl>
                                          <p:spTgt spid="62"/>
                                        </p:tgtEl>
                                        <p:attrNameLst>
                                          <p:attrName>style.visibility</p:attrName>
                                        </p:attrNameLst>
                                      </p:cBhvr>
                                      <p:to>
                                        <p:strVal val="visible"/>
                                      </p:to>
                                    </p:set>
                                    <p:animEffect transition="in" filter="fade">
                                      <p:cBhvr>
                                        <p:cTn id="168" dur="500"/>
                                        <p:tgtEl>
                                          <p:spTgt spid="62"/>
                                        </p:tgtEl>
                                      </p:cBhvr>
                                    </p:animEffect>
                                  </p:childTnLst>
                                </p:cTn>
                              </p:par>
                              <p:par>
                                <p:cTn id="169" presetID="10" presetClass="entr" presetSubtype="0" fill="hold" nodeType="withEffect">
                                  <p:stCondLst>
                                    <p:cond delay="0"/>
                                  </p:stCondLst>
                                  <p:childTnLst>
                                    <p:set>
                                      <p:cBhvr>
                                        <p:cTn id="170" dur="1" fill="hold">
                                          <p:stCondLst>
                                            <p:cond delay="0"/>
                                          </p:stCondLst>
                                        </p:cTn>
                                        <p:tgtEl>
                                          <p:spTgt spid="63"/>
                                        </p:tgtEl>
                                        <p:attrNameLst>
                                          <p:attrName>style.visibility</p:attrName>
                                        </p:attrNameLst>
                                      </p:cBhvr>
                                      <p:to>
                                        <p:strVal val="visible"/>
                                      </p:to>
                                    </p:set>
                                    <p:animEffect transition="in" filter="fade">
                                      <p:cBhvr>
                                        <p:cTn id="171" dur="500"/>
                                        <p:tgtEl>
                                          <p:spTgt spid="63"/>
                                        </p:tgtEl>
                                      </p:cBhvr>
                                    </p:animEffect>
                                  </p:childTnLst>
                                </p:cTn>
                              </p:par>
                              <p:par>
                                <p:cTn id="172" presetID="10" presetClass="entr" presetSubtype="0" fill="hold" nodeType="withEffect">
                                  <p:stCondLst>
                                    <p:cond delay="0"/>
                                  </p:stCondLst>
                                  <p:childTnLst>
                                    <p:set>
                                      <p:cBhvr>
                                        <p:cTn id="173" dur="1" fill="hold">
                                          <p:stCondLst>
                                            <p:cond delay="0"/>
                                          </p:stCondLst>
                                        </p:cTn>
                                        <p:tgtEl>
                                          <p:spTgt spid="64"/>
                                        </p:tgtEl>
                                        <p:attrNameLst>
                                          <p:attrName>style.visibility</p:attrName>
                                        </p:attrNameLst>
                                      </p:cBhvr>
                                      <p:to>
                                        <p:strVal val="visible"/>
                                      </p:to>
                                    </p:set>
                                    <p:animEffect transition="in" filter="fade">
                                      <p:cBhvr>
                                        <p:cTn id="174" dur="500"/>
                                        <p:tgtEl>
                                          <p:spTgt spid="64"/>
                                        </p:tgtEl>
                                      </p:cBhvr>
                                    </p:animEffect>
                                  </p:childTnLst>
                                </p:cTn>
                              </p:par>
                              <p:par>
                                <p:cTn id="175" presetID="10" presetClass="entr" presetSubtype="0" fill="hold" nodeType="withEffect">
                                  <p:stCondLst>
                                    <p:cond delay="0"/>
                                  </p:stCondLst>
                                  <p:childTnLst>
                                    <p:set>
                                      <p:cBhvr>
                                        <p:cTn id="176" dur="1" fill="hold">
                                          <p:stCondLst>
                                            <p:cond delay="0"/>
                                          </p:stCondLst>
                                        </p:cTn>
                                        <p:tgtEl>
                                          <p:spTgt spid="65"/>
                                        </p:tgtEl>
                                        <p:attrNameLst>
                                          <p:attrName>style.visibility</p:attrName>
                                        </p:attrNameLst>
                                      </p:cBhvr>
                                      <p:to>
                                        <p:strVal val="visible"/>
                                      </p:to>
                                    </p:set>
                                    <p:animEffect transition="in" filter="fade">
                                      <p:cBhvr>
                                        <p:cTn id="177" dur="500"/>
                                        <p:tgtEl>
                                          <p:spTgt spid="65"/>
                                        </p:tgtEl>
                                      </p:cBhvr>
                                    </p:animEffect>
                                  </p:childTnLst>
                                </p:cTn>
                              </p:par>
                              <p:par>
                                <p:cTn id="178" presetID="10" presetClass="entr" presetSubtype="0" fill="hold" nodeType="withEffect">
                                  <p:stCondLst>
                                    <p:cond delay="0"/>
                                  </p:stCondLst>
                                  <p:childTnLst>
                                    <p:set>
                                      <p:cBhvr>
                                        <p:cTn id="179" dur="1" fill="hold">
                                          <p:stCondLst>
                                            <p:cond delay="0"/>
                                          </p:stCondLst>
                                        </p:cTn>
                                        <p:tgtEl>
                                          <p:spTgt spid="66"/>
                                        </p:tgtEl>
                                        <p:attrNameLst>
                                          <p:attrName>style.visibility</p:attrName>
                                        </p:attrNameLst>
                                      </p:cBhvr>
                                      <p:to>
                                        <p:strVal val="visible"/>
                                      </p:to>
                                    </p:set>
                                    <p:animEffect transition="in" filter="fade">
                                      <p:cBhvr>
                                        <p:cTn id="18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68" grpId="0" animBg="1"/>
      <p:bldP spid="71" grpId="0" animBg="1"/>
      <p:bldP spid="72" grpId="0" animBg="1"/>
      <p:bldP spid="7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2"/>
          </p:nvPr>
        </p:nvSpPr>
        <p:spPr>
          <a:xfrm>
            <a:off x="9718262" y="5448529"/>
            <a:ext cx="314738" cy="2154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63"/>
                </a:solidFill>
                <a:latin typeface="Arial" pitchFamily="34" charset="0"/>
              </a:defRPr>
            </a:lvl1pPr>
            <a:lvl2pPr marL="742920" indent="-285739" eaLnBrk="0" hangingPunct="0">
              <a:defRPr sz="2000">
                <a:solidFill>
                  <a:srgbClr val="000063"/>
                </a:solidFill>
                <a:latin typeface="Arial" pitchFamily="34" charset="0"/>
              </a:defRPr>
            </a:lvl2pPr>
            <a:lvl3pPr marL="1142954" indent="-228591" eaLnBrk="0" hangingPunct="0">
              <a:defRPr sz="2000">
                <a:solidFill>
                  <a:srgbClr val="000063"/>
                </a:solidFill>
                <a:latin typeface="Arial" pitchFamily="34" charset="0"/>
              </a:defRPr>
            </a:lvl3pPr>
            <a:lvl4pPr marL="1600136" indent="-228591" eaLnBrk="0" hangingPunct="0">
              <a:defRPr sz="2000">
                <a:solidFill>
                  <a:srgbClr val="000063"/>
                </a:solidFill>
                <a:latin typeface="Arial" pitchFamily="34" charset="0"/>
              </a:defRPr>
            </a:lvl4pPr>
            <a:lvl5pPr marL="2057318" indent="-228591" eaLnBrk="0" hangingPunct="0">
              <a:defRPr sz="2000">
                <a:solidFill>
                  <a:srgbClr val="000063"/>
                </a:solidFill>
                <a:latin typeface="Arial" pitchFamily="34" charset="0"/>
              </a:defRPr>
            </a:lvl5pPr>
            <a:lvl6pPr marL="2514499" indent="-228591" eaLnBrk="0" fontAlgn="base" hangingPunct="0">
              <a:spcBef>
                <a:spcPct val="0"/>
              </a:spcBef>
              <a:spcAft>
                <a:spcPct val="0"/>
              </a:spcAft>
              <a:defRPr sz="2000">
                <a:solidFill>
                  <a:srgbClr val="000063"/>
                </a:solidFill>
                <a:latin typeface="Arial" pitchFamily="34" charset="0"/>
              </a:defRPr>
            </a:lvl6pPr>
            <a:lvl7pPr marL="2971681" indent="-228591" eaLnBrk="0" fontAlgn="base" hangingPunct="0">
              <a:spcBef>
                <a:spcPct val="0"/>
              </a:spcBef>
              <a:spcAft>
                <a:spcPct val="0"/>
              </a:spcAft>
              <a:defRPr sz="2000">
                <a:solidFill>
                  <a:srgbClr val="000063"/>
                </a:solidFill>
                <a:latin typeface="Arial" pitchFamily="34" charset="0"/>
              </a:defRPr>
            </a:lvl7pPr>
            <a:lvl8pPr marL="3428863" indent="-228591" eaLnBrk="0" fontAlgn="base" hangingPunct="0">
              <a:spcBef>
                <a:spcPct val="0"/>
              </a:spcBef>
              <a:spcAft>
                <a:spcPct val="0"/>
              </a:spcAft>
              <a:defRPr sz="2000">
                <a:solidFill>
                  <a:srgbClr val="000063"/>
                </a:solidFill>
                <a:latin typeface="Arial" pitchFamily="34" charset="0"/>
              </a:defRPr>
            </a:lvl8pPr>
            <a:lvl9pPr marL="3886045" indent="-228591" eaLnBrk="0" fontAlgn="base" hangingPunct="0">
              <a:spcBef>
                <a:spcPct val="0"/>
              </a:spcBef>
              <a:spcAft>
                <a:spcPct val="0"/>
              </a:spcAft>
              <a:defRPr sz="2000">
                <a:solidFill>
                  <a:srgbClr val="000063"/>
                </a:solidFill>
                <a:latin typeface="Arial" pitchFamily="34" charset="0"/>
              </a:defRPr>
            </a:lvl9pPr>
          </a:lstStyle>
          <a:p>
            <a:pPr fontAlgn="base">
              <a:spcBef>
                <a:spcPct val="50000"/>
              </a:spcBef>
              <a:spcAft>
                <a:spcPct val="0"/>
              </a:spcAft>
            </a:pPr>
            <a:fld id="{5DAAED57-7664-4BBA-91F8-D7A3561E1DF0}" type="slidenum">
              <a:rPr lang="en-US" altLang="en-US" sz="1400" b="1">
                <a:solidFill>
                  <a:srgbClr val="124A91"/>
                </a:solidFill>
              </a:rPr>
              <a:pPr fontAlgn="base">
                <a:spcBef>
                  <a:spcPct val="50000"/>
                </a:spcBef>
                <a:spcAft>
                  <a:spcPct val="0"/>
                </a:spcAft>
              </a:pPr>
              <a:t>47</a:t>
            </a:fld>
            <a:endParaRPr lang="en-US" altLang="en-US" sz="1400" b="1">
              <a:solidFill>
                <a:srgbClr val="124A91"/>
              </a:solidFill>
            </a:endParaRPr>
          </a:p>
        </p:txBody>
      </p:sp>
      <p:pic>
        <p:nvPicPr>
          <p:cNvPr id="7" name="Content Placeholder 6" descr="Shape&#10;&#10;Description automatically generated">
            <a:extLst>
              <a:ext uri="{FF2B5EF4-FFF2-40B4-BE49-F238E27FC236}">
                <a16:creationId xmlns:a16="http://schemas.microsoft.com/office/drawing/2014/main" id="{E6581DCF-533B-F4C9-E32E-05130E822497}"/>
              </a:ext>
            </a:extLst>
          </p:cNvPr>
          <p:cNvPicPr>
            <a:picLocks noGrp="1" noChangeAspect="1"/>
          </p:cNvPicPr>
          <p:nvPr>
            <p:ph sz="quarter" idx="20"/>
          </p:nvPr>
        </p:nvPicPr>
        <p:blipFill>
          <a:blip r:embed="rId3"/>
          <a:stretch>
            <a:fillRect/>
          </a:stretch>
        </p:blipFill>
        <p:spPr>
          <a:xfrm>
            <a:off x="5245098" y="2781298"/>
            <a:ext cx="2463805" cy="2438405"/>
          </a:xfrm>
        </p:spPr>
      </p:pic>
      <p:pic>
        <p:nvPicPr>
          <p:cNvPr id="64515" name="Picture 8" descr="LA Fire - Backgroun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762000"/>
            <a:ext cx="10160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LA Fire - Light Dama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762000"/>
            <a:ext cx="10160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LA Fire - StationReadin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762000"/>
            <a:ext cx="10160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LA Fire - StationReadings+1hrcontour.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6000" y="762000"/>
            <a:ext cx="10160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 name="Table 28"/>
          <p:cNvGraphicFramePr>
            <a:graphicFrameLocks noGrp="1"/>
          </p:cNvGraphicFramePr>
          <p:nvPr>
            <p:extLst>
              <p:ext uri="{D42A27DB-BD31-4B8C-83A1-F6EECF244321}">
                <p14:modId xmlns:p14="http://schemas.microsoft.com/office/powerpoint/2010/main" val="3938854446"/>
              </p:ext>
            </p:extLst>
          </p:nvPr>
        </p:nvGraphicFramePr>
        <p:xfrm>
          <a:off x="1523999" y="3322639"/>
          <a:ext cx="2001398" cy="1688472"/>
        </p:xfrm>
        <a:graphic>
          <a:graphicData uri="http://schemas.openxmlformats.org/drawingml/2006/table">
            <a:tbl>
              <a:tblPr firstRow="1" bandRow="1">
                <a:tableStyleId>{5940675A-B579-460E-94D1-54222C63F5DA}</a:tableStyleId>
              </a:tblPr>
              <a:tblGrid>
                <a:gridCol w="2001398">
                  <a:extLst>
                    <a:ext uri="{9D8B030D-6E8A-4147-A177-3AD203B41FA5}">
                      <a16:colId xmlns:a16="http://schemas.microsoft.com/office/drawing/2014/main" val="20000"/>
                    </a:ext>
                  </a:extLst>
                </a:gridCol>
              </a:tblGrid>
              <a:tr h="523153">
                <a:tc>
                  <a:txBody>
                    <a:bodyPr/>
                    <a:lstStyle/>
                    <a:p>
                      <a:pPr algn="ctr"/>
                      <a:r>
                        <a:rPr lang="en-US" sz="1400" b="1" dirty="0">
                          <a:solidFill>
                            <a:srgbClr val="000000"/>
                          </a:solidFill>
                        </a:rPr>
                        <a:t>Radiation</a:t>
                      </a:r>
                      <a:r>
                        <a:rPr lang="en-US" sz="1400" b="1" baseline="0" dirty="0">
                          <a:solidFill>
                            <a:srgbClr val="000000"/>
                          </a:solidFill>
                        </a:rPr>
                        <a:t> Readings at 1hr</a:t>
                      </a:r>
                      <a:endParaRPr lang="en-US" sz="1400" b="1" dirty="0">
                        <a:solidFill>
                          <a:srgbClr val="000000"/>
                        </a:solidFill>
                      </a:endParaRPr>
                    </a:p>
                  </a:txBody>
                  <a:tcPr marL="91477" marR="91477" marT="45677" marB="45677">
                    <a:solidFill>
                      <a:schemeClr val="bg1"/>
                    </a:solidFill>
                  </a:tcPr>
                </a:tc>
                <a:extLst>
                  <a:ext uri="{0D108BD9-81ED-4DB2-BD59-A6C34878D82A}">
                    <a16:rowId xmlns:a16="http://schemas.microsoft.com/office/drawing/2014/main" val="10000"/>
                  </a:ext>
                </a:extLst>
              </a:tr>
              <a:tr h="370753">
                <a:tc>
                  <a:txBody>
                    <a:bodyPr/>
                    <a:lstStyle/>
                    <a:p>
                      <a:pPr algn="ctr"/>
                      <a:r>
                        <a:rPr lang="en-US" sz="1800" b="1" dirty="0">
                          <a:solidFill>
                            <a:srgbClr val="000000"/>
                          </a:solidFill>
                        </a:rPr>
                        <a:t>&gt; 10 R/h</a:t>
                      </a:r>
                    </a:p>
                  </a:txBody>
                  <a:tcPr marL="91477" marR="91477" marT="45677" marB="45677">
                    <a:solidFill>
                      <a:srgbClr val="CC0066"/>
                    </a:solidFill>
                  </a:tcPr>
                </a:tc>
                <a:extLst>
                  <a:ext uri="{0D108BD9-81ED-4DB2-BD59-A6C34878D82A}">
                    <a16:rowId xmlns:a16="http://schemas.microsoft.com/office/drawing/2014/main" val="10001"/>
                  </a:ext>
                </a:extLst>
              </a:tr>
              <a:tr h="423813">
                <a:tc>
                  <a:txBody>
                    <a:bodyPr/>
                    <a:lstStyle/>
                    <a:p>
                      <a:pPr algn="ctr"/>
                      <a:r>
                        <a:rPr lang="en-US" sz="1800" b="1" dirty="0">
                          <a:solidFill>
                            <a:srgbClr val="000000"/>
                          </a:solidFill>
                        </a:rPr>
                        <a:t>0.01</a:t>
                      </a:r>
                      <a:r>
                        <a:rPr lang="en-US" sz="1800" b="1" baseline="0" dirty="0">
                          <a:solidFill>
                            <a:srgbClr val="000000"/>
                          </a:solidFill>
                        </a:rPr>
                        <a:t> -</a:t>
                      </a:r>
                      <a:r>
                        <a:rPr lang="en-US" sz="1800" b="1" dirty="0">
                          <a:solidFill>
                            <a:srgbClr val="000000"/>
                          </a:solidFill>
                        </a:rPr>
                        <a:t> 10 R/h</a:t>
                      </a:r>
                    </a:p>
                  </a:txBody>
                  <a:tcPr marL="91477" marR="91477" marT="45677" marB="45677">
                    <a:solidFill>
                      <a:srgbClr val="FFFF00"/>
                    </a:solidFill>
                  </a:tcPr>
                </a:tc>
                <a:extLst>
                  <a:ext uri="{0D108BD9-81ED-4DB2-BD59-A6C34878D82A}">
                    <a16:rowId xmlns:a16="http://schemas.microsoft.com/office/drawing/2014/main" val="10002"/>
                  </a:ext>
                </a:extLst>
              </a:tr>
              <a:tr h="370753">
                <a:tc>
                  <a:txBody>
                    <a:bodyPr/>
                    <a:lstStyle/>
                    <a:p>
                      <a:pPr algn="ctr"/>
                      <a:r>
                        <a:rPr lang="en-US" sz="1800" b="1" dirty="0">
                          <a:solidFill>
                            <a:srgbClr val="000000"/>
                          </a:solidFill>
                        </a:rPr>
                        <a:t>&lt; 0.01 R/h</a:t>
                      </a:r>
                    </a:p>
                  </a:txBody>
                  <a:tcPr marL="91477" marR="91477" marT="45677" marB="45677">
                    <a:solidFill>
                      <a:schemeClr val="bg1"/>
                    </a:solidFill>
                  </a:tcPr>
                </a:tc>
                <a:extLst>
                  <a:ext uri="{0D108BD9-81ED-4DB2-BD59-A6C34878D82A}">
                    <a16:rowId xmlns:a16="http://schemas.microsoft.com/office/drawing/2014/main" val="10003"/>
                  </a:ext>
                </a:extLst>
              </a:tr>
            </a:tbl>
          </a:graphicData>
        </a:graphic>
      </p:graphicFrame>
      <p:sp>
        <p:nvSpPr>
          <p:cNvPr id="14" name="Freeform 13"/>
          <p:cNvSpPr/>
          <p:nvPr/>
        </p:nvSpPr>
        <p:spPr bwMode="auto">
          <a:xfrm rot="2865087">
            <a:off x="5983306" y="958818"/>
            <a:ext cx="4533653" cy="4521834"/>
          </a:xfrm>
          <a:custGeom>
            <a:avLst/>
            <a:gdLst>
              <a:gd name="connsiteX0" fmla="*/ 2061685 w 4123369"/>
              <a:gd name="connsiteY0" fmla="*/ 939329 h 3757316"/>
              <a:gd name="connsiteX1" fmla="*/ 2061685 w 4123369"/>
              <a:gd name="connsiteY1" fmla="*/ 3757316 h 3757316"/>
              <a:gd name="connsiteX2" fmla="*/ 2061685 w 4123369"/>
              <a:gd name="connsiteY2" fmla="*/ 939329 h 3757316"/>
              <a:gd name="connsiteX0" fmla="*/ 4258608 w 8418546"/>
              <a:gd name="connsiteY0" fmla="*/ 2191768 h 5412792"/>
              <a:gd name="connsiteX1" fmla="*/ 4209273 w 8418546"/>
              <a:gd name="connsiteY1" fmla="*/ 5412792 h 5412792"/>
              <a:gd name="connsiteX2" fmla="*/ 4258608 w 8418546"/>
              <a:gd name="connsiteY2" fmla="*/ 2191768 h 5412792"/>
              <a:gd name="connsiteX0" fmla="*/ 4258608 w 8418545"/>
              <a:gd name="connsiteY0" fmla="*/ 2191768 h 5412792"/>
              <a:gd name="connsiteX1" fmla="*/ 4209273 w 8418545"/>
              <a:gd name="connsiteY1" fmla="*/ 5412792 h 5412792"/>
              <a:gd name="connsiteX2" fmla="*/ 4258608 w 8418545"/>
              <a:gd name="connsiteY2" fmla="*/ 2191768 h 5412792"/>
              <a:gd name="connsiteX0" fmla="*/ 4343341 w 8418545"/>
              <a:gd name="connsiteY0" fmla="*/ 2191768 h 4210999"/>
              <a:gd name="connsiteX1" fmla="*/ 4209273 w 8418545"/>
              <a:gd name="connsiteY1" fmla="*/ 4210999 h 4210999"/>
              <a:gd name="connsiteX2" fmla="*/ 4343341 w 8418545"/>
              <a:gd name="connsiteY2" fmla="*/ 2191768 h 4210999"/>
              <a:gd name="connsiteX0" fmla="*/ 4343341 w 8418545"/>
              <a:gd name="connsiteY0" fmla="*/ 2191768 h 4210999"/>
              <a:gd name="connsiteX1" fmla="*/ 4209273 w 8418545"/>
              <a:gd name="connsiteY1" fmla="*/ 4210999 h 4210999"/>
              <a:gd name="connsiteX2" fmla="*/ 4343341 w 8418545"/>
              <a:gd name="connsiteY2" fmla="*/ 2191768 h 4210999"/>
              <a:gd name="connsiteX0" fmla="*/ 4343341 w 8418545"/>
              <a:gd name="connsiteY0" fmla="*/ 3120128 h 5139359"/>
              <a:gd name="connsiteX1" fmla="*/ 4209273 w 8418545"/>
              <a:gd name="connsiteY1" fmla="*/ 5139359 h 5139359"/>
              <a:gd name="connsiteX2" fmla="*/ 4343341 w 8418545"/>
              <a:gd name="connsiteY2" fmla="*/ 3120128 h 5139359"/>
              <a:gd name="connsiteX0" fmla="*/ 4343341 w 8418545"/>
              <a:gd name="connsiteY0" fmla="*/ 5023901 h 7043132"/>
              <a:gd name="connsiteX1" fmla="*/ 4209273 w 8418545"/>
              <a:gd name="connsiteY1" fmla="*/ 7043132 h 7043132"/>
              <a:gd name="connsiteX2" fmla="*/ 4343341 w 8418545"/>
              <a:gd name="connsiteY2" fmla="*/ 5023901 h 7043132"/>
              <a:gd name="connsiteX0" fmla="*/ 4389925 w 8418545"/>
              <a:gd name="connsiteY0" fmla="*/ 5023901 h 7325532"/>
              <a:gd name="connsiteX1" fmla="*/ 4209273 w 8418545"/>
              <a:gd name="connsiteY1" fmla="*/ 7325532 h 7325532"/>
              <a:gd name="connsiteX2" fmla="*/ 4389925 w 8418545"/>
              <a:gd name="connsiteY2" fmla="*/ 5023901 h 7325532"/>
              <a:gd name="connsiteX0" fmla="*/ 4389925 w 8418545"/>
              <a:gd name="connsiteY0" fmla="*/ 5023901 h 7325532"/>
              <a:gd name="connsiteX1" fmla="*/ 4209273 w 8418545"/>
              <a:gd name="connsiteY1" fmla="*/ 7325532 h 7325532"/>
              <a:gd name="connsiteX2" fmla="*/ 4389925 w 8418545"/>
              <a:gd name="connsiteY2" fmla="*/ 5023901 h 7325532"/>
              <a:gd name="connsiteX0" fmla="*/ 4389925 w 8418545"/>
              <a:gd name="connsiteY0" fmla="*/ 3853201 h 6154832"/>
              <a:gd name="connsiteX1" fmla="*/ 4209273 w 8418545"/>
              <a:gd name="connsiteY1" fmla="*/ 6154832 h 6154832"/>
              <a:gd name="connsiteX2" fmla="*/ 4389925 w 8418545"/>
              <a:gd name="connsiteY2" fmla="*/ 3853201 h 6154832"/>
              <a:gd name="connsiteX0" fmla="*/ 4264288 w 8418545"/>
              <a:gd name="connsiteY0" fmla="*/ 3853201 h 7126029"/>
              <a:gd name="connsiteX1" fmla="*/ 4209273 w 8418545"/>
              <a:gd name="connsiteY1" fmla="*/ 7126029 h 7126029"/>
              <a:gd name="connsiteX2" fmla="*/ 4264288 w 8418545"/>
              <a:gd name="connsiteY2" fmla="*/ 3853201 h 7126029"/>
              <a:gd name="connsiteX0" fmla="*/ 4264288 w 4624581"/>
              <a:gd name="connsiteY0" fmla="*/ 1473869 h 5247124"/>
              <a:gd name="connsiteX1" fmla="*/ 4615412 w 4624581"/>
              <a:gd name="connsiteY1" fmla="*/ 4476423 h 5247124"/>
              <a:gd name="connsiteX2" fmla="*/ 4209273 w 4624581"/>
              <a:gd name="connsiteY2" fmla="*/ 4746697 h 5247124"/>
              <a:gd name="connsiteX3" fmla="*/ 4264288 w 4624581"/>
              <a:gd name="connsiteY3" fmla="*/ 1473869 h 5247124"/>
              <a:gd name="connsiteX0" fmla="*/ 4264288 w 4591264"/>
              <a:gd name="connsiteY0" fmla="*/ 1473869 h 5247123"/>
              <a:gd name="connsiteX1" fmla="*/ 4582095 w 4591264"/>
              <a:gd name="connsiteY1" fmla="*/ 4302529 h 5247123"/>
              <a:gd name="connsiteX2" fmla="*/ 4209273 w 4591264"/>
              <a:gd name="connsiteY2" fmla="*/ 4746697 h 5247123"/>
              <a:gd name="connsiteX3" fmla="*/ 4264288 w 4591264"/>
              <a:gd name="connsiteY3" fmla="*/ 1473869 h 5247123"/>
              <a:gd name="connsiteX0" fmla="*/ 6591081 w 6658771"/>
              <a:gd name="connsiteY0" fmla="*/ 1473869 h 6549666"/>
              <a:gd name="connsiteX1" fmla="*/ 4582095 w 6658771"/>
              <a:gd name="connsiteY1" fmla="*/ 5605072 h 6549666"/>
              <a:gd name="connsiteX2" fmla="*/ 4209273 w 6658771"/>
              <a:gd name="connsiteY2" fmla="*/ 6049240 h 6549666"/>
              <a:gd name="connsiteX3" fmla="*/ 6591081 w 6658771"/>
              <a:gd name="connsiteY3" fmla="*/ 1473869 h 6549666"/>
              <a:gd name="connsiteX0" fmla="*/ 6591081 w 6658771"/>
              <a:gd name="connsiteY0" fmla="*/ 1473869 h 6549666"/>
              <a:gd name="connsiteX1" fmla="*/ 4613234 w 6658771"/>
              <a:gd name="connsiteY1" fmla="*/ 5536266 h 6549666"/>
              <a:gd name="connsiteX2" fmla="*/ 4209273 w 6658771"/>
              <a:gd name="connsiteY2" fmla="*/ 6049240 h 6549666"/>
              <a:gd name="connsiteX3" fmla="*/ 6591081 w 6658771"/>
              <a:gd name="connsiteY3" fmla="*/ 1473869 h 6549666"/>
              <a:gd name="connsiteX0" fmla="*/ 6591081 w 6658771"/>
              <a:gd name="connsiteY0" fmla="*/ 1473869 h 6549666"/>
              <a:gd name="connsiteX1" fmla="*/ 4613234 w 6658771"/>
              <a:gd name="connsiteY1" fmla="*/ 5536266 h 6549666"/>
              <a:gd name="connsiteX2" fmla="*/ 4209273 w 6658771"/>
              <a:gd name="connsiteY2" fmla="*/ 6049240 h 6549666"/>
              <a:gd name="connsiteX3" fmla="*/ 6591081 w 6658771"/>
              <a:gd name="connsiteY3" fmla="*/ 1473869 h 6549666"/>
              <a:gd name="connsiteX0" fmla="*/ 6591081 w 6658771"/>
              <a:gd name="connsiteY0" fmla="*/ 1473869 h 6549666"/>
              <a:gd name="connsiteX1" fmla="*/ 4613234 w 6658771"/>
              <a:gd name="connsiteY1" fmla="*/ 5536266 h 6549666"/>
              <a:gd name="connsiteX2" fmla="*/ 4209273 w 6658771"/>
              <a:gd name="connsiteY2" fmla="*/ 6049240 h 6549666"/>
              <a:gd name="connsiteX3" fmla="*/ 6591081 w 6658771"/>
              <a:gd name="connsiteY3" fmla="*/ 1473869 h 6549666"/>
              <a:gd name="connsiteX0" fmla="*/ 6591081 w 6658771"/>
              <a:gd name="connsiteY0" fmla="*/ 1473869 h 6310296"/>
              <a:gd name="connsiteX1" fmla="*/ 4613234 w 6658771"/>
              <a:gd name="connsiteY1" fmla="*/ 5536266 h 6310296"/>
              <a:gd name="connsiteX2" fmla="*/ 4209273 w 6658771"/>
              <a:gd name="connsiteY2" fmla="*/ 6049240 h 6310296"/>
              <a:gd name="connsiteX3" fmla="*/ 6591081 w 6658771"/>
              <a:gd name="connsiteY3" fmla="*/ 1473869 h 6310296"/>
              <a:gd name="connsiteX0" fmla="*/ 6591081 w 6703033"/>
              <a:gd name="connsiteY0" fmla="*/ 1473869 h 6310296"/>
              <a:gd name="connsiteX1" fmla="*/ 5103317 w 6703033"/>
              <a:gd name="connsiteY1" fmla="*/ 4169891 h 6310296"/>
              <a:gd name="connsiteX2" fmla="*/ 4613234 w 6703033"/>
              <a:gd name="connsiteY2" fmla="*/ 5536266 h 6310296"/>
              <a:gd name="connsiteX3" fmla="*/ 4209273 w 6703033"/>
              <a:gd name="connsiteY3" fmla="*/ 6049240 h 6310296"/>
              <a:gd name="connsiteX4" fmla="*/ 6591081 w 6703033"/>
              <a:gd name="connsiteY4" fmla="*/ 1473869 h 6310296"/>
              <a:gd name="connsiteX0" fmla="*/ 6591081 w 6703033"/>
              <a:gd name="connsiteY0" fmla="*/ 1473869 h 6310296"/>
              <a:gd name="connsiteX1" fmla="*/ 5103317 w 6703033"/>
              <a:gd name="connsiteY1" fmla="*/ 4169891 h 6310296"/>
              <a:gd name="connsiteX2" fmla="*/ 5120005 w 6703033"/>
              <a:gd name="connsiteY2" fmla="*/ 4421029 h 6310296"/>
              <a:gd name="connsiteX3" fmla="*/ 4613234 w 6703033"/>
              <a:gd name="connsiteY3" fmla="*/ 5536266 h 6310296"/>
              <a:gd name="connsiteX4" fmla="*/ 4209273 w 6703033"/>
              <a:gd name="connsiteY4" fmla="*/ 6049240 h 6310296"/>
              <a:gd name="connsiteX5" fmla="*/ 6591081 w 6703033"/>
              <a:gd name="connsiteY5" fmla="*/ 1473869 h 6310296"/>
              <a:gd name="connsiteX0" fmla="*/ 6591081 w 6703033"/>
              <a:gd name="connsiteY0" fmla="*/ 1473869 h 6310296"/>
              <a:gd name="connsiteX1" fmla="*/ 5103317 w 6703033"/>
              <a:gd name="connsiteY1" fmla="*/ 4169891 h 6310296"/>
              <a:gd name="connsiteX2" fmla="*/ 5120005 w 6703033"/>
              <a:gd name="connsiteY2" fmla="*/ 4421029 h 6310296"/>
              <a:gd name="connsiteX3" fmla="*/ 4413072 w 6703033"/>
              <a:gd name="connsiteY3" fmla="*/ 5429515 h 6310296"/>
              <a:gd name="connsiteX4" fmla="*/ 4209273 w 6703033"/>
              <a:gd name="connsiteY4" fmla="*/ 6049240 h 6310296"/>
              <a:gd name="connsiteX5" fmla="*/ 6591081 w 6703033"/>
              <a:gd name="connsiteY5" fmla="*/ 1473869 h 6310296"/>
              <a:gd name="connsiteX0" fmla="*/ 6591081 w 6703033"/>
              <a:gd name="connsiteY0" fmla="*/ 1473869 h 6310296"/>
              <a:gd name="connsiteX1" fmla="*/ 5103317 w 6703033"/>
              <a:gd name="connsiteY1" fmla="*/ 4169891 h 6310296"/>
              <a:gd name="connsiteX2" fmla="*/ 5120005 w 6703033"/>
              <a:gd name="connsiteY2" fmla="*/ 4421029 h 6310296"/>
              <a:gd name="connsiteX3" fmla="*/ 4413072 w 6703033"/>
              <a:gd name="connsiteY3" fmla="*/ 5429515 h 6310296"/>
              <a:gd name="connsiteX4" fmla="*/ 4209273 w 6703033"/>
              <a:gd name="connsiteY4" fmla="*/ 6049240 h 6310296"/>
              <a:gd name="connsiteX5" fmla="*/ 6591081 w 6703033"/>
              <a:gd name="connsiteY5" fmla="*/ 1473869 h 6310296"/>
              <a:gd name="connsiteX0" fmla="*/ 6591081 w 6770517"/>
              <a:gd name="connsiteY0" fmla="*/ 1473869 h 6310296"/>
              <a:gd name="connsiteX1" fmla="*/ 5538928 w 6770517"/>
              <a:gd name="connsiteY1" fmla="*/ 3650650 h 6310296"/>
              <a:gd name="connsiteX2" fmla="*/ 5103317 w 6770517"/>
              <a:gd name="connsiteY2" fmla="*/ 4169891 h 6310296"/>
              <a:gd name="connsiteX3" fmla="*/ 5120005 w 6770517"/>
              <a:gd name="connsiteY3" fmla="*/ 4421029 h 6310296"/>
              <a:gd name="connsiteX4" fmla="*/ 4413072 w 6770517"/>
              <a:gd name="connsiteY4" fmla="*/ 5429515 h 6310296"/>
              <a:gd name="connsiteX5" fmla="*/ 4209273 w 6770517"/>
              <a:gd name="connsiteY5" fmla="*/ 6049240 h 6310296"/>
              <a:gd name="connsiteX6" fmla="*/ 6591081 w 6770517"/>
              <a:gd name="connsiteY6" fmla="*/ 1473869 h 6310296"/>
              <a:gd name="connsiteX0" fmla="*/ 6591081 w 6770517"/>
              <a:gd name="connsiteY0" fmla="*/ 1473869 h 6310296"/>
              <a:gd name="connsiteX1" fmla="*/ 5538928 w 6770517"/>
              <a:gd name="connsiteY1" fmla="*/ 3650650 h 6310296"/>
              <a:gd name="connsiteX2" fmla="*/ 5236468 w 6770517"/>
              <a:gd name="connsiteY2" fmla="*/ 4208700 h 6310296"/>
              <a:gd name="connsiteX3" fmla="*/ 5120005 w 6770517"/>
              <a:gd name="connsiteY3" fmla="*/ 4421029 h 6310296"/>
              <a:gd name="connsiteX4" fmla="*/ 4413072 w 6770517"/>
              <a:gd name="connsiteY4" fmla="*/ 5429515 h 6310296"/>
              <a:gd name="connsiteX5" fmla="*/ 4209273 w 6770517"/>
              <a:gd name="connsiteY5" fmla="*/ 6049240 h 6310296"/>
              <a:gd name="connsiteX6" fmla="*/ 6591081 w 6770517"/>
              <a:gd name="connsiteY6" fmla="*/ 1473869 h 6310296"/>
              <a:gd name="connsiteX0" fmla="*/ 3898767 w 4078203"/>
              <a:gd name="connsiteY0" fmla="*/ 380834 h 5217261"/>
              <a:gd name="connsiteX1" fmla="*/ 2846614 w 4078203"/>
              <a:gd name="connsiteY1" fmla="*/ 2557615 h 5217261"/>
              <a:gd name="connsiteX2" fmla="*/ 2544154 w 4078203"/>
              <a:gd name="connsiteY2" fmla="*/ 3115665 h 5217261"/>
              <a:gd name="connsiteX3" fmla="*/ 2427691 w 4078203"/>
              <a:gd name="connsiteY3" fmla="*/ 3327994 h 5217261"/>
              <a:gd name="connsiteX4" fmla="*/ 1720758 w 4078203"/>
              <a:gd name="connsiteY4" fmla="*/ 4336480 h 5217261"/>
              <a:gd name="connsiteX5" fmla="*/ 1516959 w 4078203"/>
              <a:gd name="connsiteY5" fmla="*/ 4956205 h 5217261"/>
              <a:gd name="connsiteX6" fmla="*/ 396968 w 4078203"/>
              <a:gd name="connsiteY6" fmla="*/ 1751018 h 5217261"/>
              <a:gd name="connsiteX7" fmla="*/ 3898767 w 4078203"/>
              <a:gd name="connsiteY7" fmla="*/ 380834 h 5217261"/>
              <a:gd name="connsiteX0" fmla="*/ 4371451 w 4550887"/>
              <a:gd name="connsiteY0" fmla="*/ 380834 h 5217261"/>
              <a:gd name="connsiteX1" fmla="*/ 3319298 w 4550887"/>
              <a:gd name="connsiteY1" fmla="*/ 2557615 h 5217261"/>
              <a:gd name="connsiteX2" fmla="*/ 3016838 w 4550887"/>
              <a:gd name="connsiteY2" fmla="*/ 3115665 h 5217261"/>
              <a:gd name="connsiteX3" fmla="*/ 2900375 w 4550887"/>
              <a:gd name="connsiteY3" fmla="*/ 3327994 h 5217261"/>
              <a:gd name="connsiteX4" fmla="*/ 2193442 w 4550887"/>
              <a:gd name="connsiteY4" fmla="*/ 4336480 h 5217261"/>
              <a:gd name="connsiteX5" fmla="*/ 1989643 w 4550887"/>
              <a:gd name="connsiteY5" fmla="*/ 4956205 h 5217261"/>
              <a:gd name="connsiteX6" fmla="*/ 186665 w 4550887"/>
              <a:gd name="connsiteY6" fmla="*/ 3014861 h 5217261"/>
              <a:gd name="connsiteX7" fmla="*/ 869652 w 4550887"/>
              <a:gd name="connsiteY7" fmla="*/ 1751018 h 5217261"/>
              <a:gd name="connsiteX8" fmla="*/ 4371451 w 4550887"/>
              <a:gd name="connsiteY8" fmla="*/ 380834 h 5217261"/>
              <a:gd name="connsiteX0" fmla="*/ 4335943 w 4515379"/>
              <a:gd name="connsiteY0" fmla="*/ 380834 h 5217261"/>
              <a:gd name="connsiteX1" fmla="*/ 3283790 w 4515379"/>
              <a:gd name="connsiteY1" fmla="*/ 2557615 h 5217261"/>
              <a:gd name="connsiteX2" fmla="*/ 2981330 w 4515379"/>
              <a:gd name="connsiteY2" fmla="*/ 3115665 h 5217261"/>
              <a:gd name="connsiteX3" fmla="*/ 2864867 w 4515379"/>
              <a:gd name="connsiteY3" fmla="*/ 3327994 h 5217261"/>
              <a:gd name="connsiteX4" fmla="*/ 2157934 w 4515379"/>
              <a:gd name="connsiteY4" fmla="*/ 4336480 h 5217261"/>
              <a:gd name="connsiteX5" fmla="*/ 1954135 w 4515379"/>
              <a:gd name="connsiteY5" fmla="*/ 4956205 h 5217261"/>
              <a:gd name="connsiteX6" fmla="*/ 151157 w 4515379"/>
              <a:gd name="connsiteY6" fmla="*/ 3014861 h 5217261"/>
              <a:gd name="connsiteX7" fmla="*/ 1047193 w 4515379"/>
              <a:gd name="connsiteY7" fmla="*/ 2328816 h 5217261"/>
              <a:gd name="connsiteX8" fmla="*/ 4335943 w 4515379"/>
              <a:gd name="connsiteY8" fmla="*/ 380834 h 5217261"/>
              <a:gd name="connsiteX0" fmla="*/ 4403418 w 4582854"/>
              <a:gd name="connsiteY0" fmla="*/ 380834 h 5217261"/>
              <a:gd name="connsiteX1" fmla="*/ 3351265 w 4582854"/>
              <a:gd name="connsiteY1" fmla="*/ 2557615 h 5217261"/>
              <a:gd name="connsiteX2" fmla="*/ 3048805 w 4582854"/>
              <a:gd name="connsiteY2" fmla="*/ 3115665 h 5217261"/>
              <a:gd name="connsiteX3" fmla="*/ 2932342 w 4582854"/>
              <a:gd name="connsiteY3" fmla="*/ 3327994 h 5217261"/>
              <a:gd name="connsiteX4" fmla="*/ 2225409 w 4582854"/>
              <a:gd name="connsiteY4" fmla="*/ 4336480 h 5217261"/>
              <a:gd name="connsiteX5" fmla="*/ 2021610 w 4582854"/>
              <a:gd name="connsiteY5" fmla="*/ 4956205 h 5217261"/>
              <a:gd name="connsiteX6" fmla="*/ 151157 w 4582854"/>
              <a:gd name="connsiteY6" fmla="*/ 2734185 h 5217261"/>
              <a:gd name="connsiteX7" fmla="*/ 1114668 w 4582854"/>
              <a:gd name="connsiteY7" fmla="*/ 2328816 h 5217261"/>
              <a:gd name="connsiteX8" fmla="*/ 4403418 w 4582854"/>
              <a:gd name="connsiteY8" fmla="*/ 380834 h 5217261"/>
              <a:gd name="connsiteX0" fmla="*/ 4513002 w 4692438"/>
              <a:gd name="connsiteY0" fmla="*/ 380834 h 5217261"/>
              <a:gd name="connsiteX1" fmla="*/ 3460849 w 4692438"/>
              <a:gd name="connsiteY1" fmla="*/ 2557615 h 5217261"/>
              <a:gd name="connsiteX2" fmla="*/ 3158389 w 4692438"/>
              <a:gd name="connsiteY2" fmla="*/ 3115665 h 5217261"/>
              <a:gd name="connsiteX3" fmla="*/ 3041926 w 4692438"/>
              <a:gd name="connsiteY3" fmla="*/ 3327994 h 5217261"/>
              <a:gd name="connsiteX4" fmla="*/ 2334993 w 4692438"/>
              <a:gd name="connsiteY4" fmla="*/ 4336480 h 5217261"/>
              <a:gd name="connsiteX5" fmla="*/ 2131194 w 4692438"/>
              <a:gd name="connsiteY5" fmla="*/ 4956205 h 5217261"/>
              <a:gd name="connsiteX6" fmla="*/ 151157 w 4692438"/>
              <a:gd name="connsiteY6" fmla="*/ 3230578 h 5217261"/>
              <a:gd name="connsiteX7" fmla="*/ 1224252 w 4692438"/>
              <a:gd name="connsiteY7" fmla="*/ 2328816 h 5217261"/>
              <a:gd name="connsiteX8" fmla="*/ 4513002 w 4692438"/>
              <a:gd name="connsiteY8" fmla="*/ 380834 h 5217261"/>
              <a:gd name="connsiteX0" fmla="*/ 4513002 w 4918545"/>
              <a:gd name="connsiteY0" fmla="*/ 155392 h 4991819"/>
              <a:gd name="connsiteX1" fmla="*/ 3460849 w 4918545"/>
              <a:gd name="connsiteY1" fmla="*/ 2332173 h 4991819"/>
              <a:gd name="connsiteX2" fmla="*/ 3158389 w 4918545"/>
              <a:gd name="connsiteY2" fmla="*/ 2890223 h 4991819"/>
              <a:gd name="connsiteX3" fmla="*/ 3041926 w 4918545"/>
              <a:gd name="connsiteY3" fmla="*/ 3102552 h 4991819"/>
              <a:gd name="connsiteX4" fmla="*/ 2334993 w 4918545"/>
              <a:gd name="connsiteY4" fmla="*/ 4111038 h 4991819"/>
              <a:gd name="connsiteX5" fmla="*/ 2131194 w 4918545"/>
              <a:gd name="connsiteY5" fmla="*/ 4730763 h 4991819"/>
              <a:gd name="connsiteX6" fmla="*/ 151157 w 4918545"/>
              <a:gd name="connsiteY6" fmla="*/ 3005136 h 4991819"/>
              <a:gd name="connsiteX7" fmla="*/ 1224252 w 4918545"/>
              <a:gd name="connsiteY7" fmla="*/ 2103374 h 4991819"/>
              <a:gd name="connsiteX8" fmla="*/ 4513002 w 4918545"/>
              <a:gd name="connsiteY8" fmla="*/ 155392 h 4991819"/>
              <a:gd name="connsiteX0" fmla="*/ 4513002 w 4918545"/>
              <a:gd name="connsiteY0" fmla="*/ 0 h 4836427"/>
              <a:gd name="connsiteX1" fmla="*/ 3460849 w 4918545"/>
              <a:gd name="connsiteY1" fmla="*/ 2176781 h 4836427"/>
              <a:gd name="connsiteX2" fmla="*/ 3158389 w 4918545"/>
              <a:gd name="connsiteY2" fmla="*/ 2734831 h 4836427"/>
              <a:gd name="connsiteX3" fmla="*/ 3041926 w 4918545"/>
              <a:gd name="connsiteY3" fmla="*/ 2947160 h 4836427"/>
              <a:gd name="connsiteX4" fmla="*/ 2334993 w 4918545"/>
              <a:gd name="connsiteY4" fmla="*/ 3955646 h 4836427"/>
              <a:gd name="connsiteX5" fmla="*/ 2131194 w 4918545"/>
              <a:gd name="connsiteY5" fmla="*/ 4575371 h 4836427"/>
              <a:gd name="connsiteX6" fmla="*/ 151157 w 4918545"/>
              <a:gd name="connsiteY6" fmla="*/ 2849744 h 4836427"/>
              <a:gd name="connsiteX7" fmla="*/ 1224252 w 4918545"/>
              <a:gd name="connsiteY7" fmla="*/ 1947982 h 4836427"/>
              <a:gd name="connsiteX8" fmla="*/ 4513002 w 4918545"/>
              <a:gd name="connsiteY8" fmla="*/ 0 h 4836427"/>
              <a:gd name="connsiteX0" fmla="*/ 4513002 w 4918545"/>
              <a:gd name="connsiteY0" fmla="*/ 0 h 4836427"/>
              <a:gd name="connsiteX1" fmla="*/ 3562424 w 4918545"/>
              <a:gd name="connsiteY1" fmla="*/ 2235855 h 4836427"/>
              <a:gd name="connsiteX2" fmla="*/ 3158389 w 4918545"/>
              <a:gd name="connsiteY2" fmla="*/ 2734831 h 4836427"/>
              <a:gd name="connsiteX3" fmla="*/ 3041926 w 4918545"/>
              <a:gd name="connsiteY3" fmla="*/ 2947160 h 4836427"/>
              <a:gd name="connsiteX4" fmla="*/ 2334993 w 4918545"/>
              <a:gd name="connsiteY4" fmla="*/ 3955646 h 4836427"/>
              <a:gd name="connsiteX5" fmla="*/ 2131194 w 4918545"/>
              <a:gd name="connsiteY5" fmla="*/ 4575371 h 4836427"/>
              <a:gd name="connsiteX6" fmla="*/ 151157 w 4918545"/>
              <a:gd name="connsiteY6" fmla="*/ 2849744 h 4836427"/>
              <a:gd name="connsiteX7" fmla="*/ 1224252 w 4918545"/>
              <a:gd name="connsiteY7" fmla="*/ 1947982 h 4836427"/>
              <a:gd name="connsiteX8" fmla="*/ 4513002 w 4918545"/>
              <a:gd name="connsiteY8" fmla="*/ 0 h 4836427"/>
              <a:gd name="connsiteX0" fmla="*/ 7000327 w 7405870"/>
              <a:gd name="connsiteY0" fmla="*/ 0 h 5150250"/>
              <a:gd name="connsiteX1" fmla="*/ 3562424 w 7405870"/>
              <a:gd name="connsiteY1" fmla="*/ 2549678 h 5150250"/>
              <a:gd name="connsiteX2" fmla="*/ 3158389 w 7405870"/>
              <a:gd name="connsiteY2" fmla="*/ 3048654 h 5150250"/>
              <a:gd name="connsiteX3" fmla="*/ 3041926 w 7405870"/>
              <a:gd name="connsiteY3" fmla="*/ 3260983 h 5150250"/>
              <a:gd name="connsiteX4" fmla="*/ 2334993 w 7405870"/>
              <a:gd name="connsiteY4" fmla="*/ 4269469 h 5150250"/>
              <a:gd name="connsiteX5" fmla="*/ 2131194 w 7405870"/>
              <a:gd name="connsiteY5" fmla="*/ 4889194 h 5150250"/>
              <a:gd name="connsiteX6" fmla="*/ 151157 w 7405870"/>
              <a:gd name="connsiteY6" fmla="*/ 3163567 h 5150250"/>
              <a:gd name="connsiteX7" fmla="*/ 1224252 w 7405870"/>
              <a:gd name="connsiteY7" fmla="*/ 2261805 h 5150250"/>
              <a:gd name="connsiteX8" fmla="*/ 7000327 w 7405870"/>
              <a:gd name="connsiteY8" fmla="*/ 0 h 5150250"/>
              <a:gd name="connsiteX0" fmla="*/ 7000327 w 7322683"/>
              <a:gd name="connsiteY0" fmla="*/ 0 h 5150250"/>
              <a:gd name="connsiteX1" fmla="*/ 3158389 w 7322683"/>
              <a:gd name="connsiteY1" fmla="*/ 3048654 h 5150250"/>
              <a:gd name="connsiteX2" fmla="*/ 3041926 w 7322683"/>
              <a:gd name="connsiteY2" fmla="*/ 3260983 h 5150250"/>
              <a:gd name="connsiteX3" fmla="*/ 2334993 w 7322683"/>
              <a:gd name="connsiteY3" fmla="*/ 4269469 h 5150250"/>
              <a:gd name="connsiteX4" fmla="*/ 2131194 w 7322683"/>
              <a:gd name="connsiteY4" fmla="*/ 4889194 h 5150250"/>
              <a:gd name="connsiteX5" fmla="*/ 151157 w 7322683"/>
              <a:gd name="connsiteY5" fmla="*/ 3163567 h 5150250"/>
              <a:gd name="connsiteX6" fmla="*/ 1224252 w 7322683"/>
              <a:gd name="connsiteY6" fmla="*/ 2261805 h 5150250"/>
              <a:gd name="connsiteX7" fmla="*/ 7000327 w 7322683"/>
              <a:gd name="connsiteY7" fmla="*/ 0 h 5150250"/>
              <a:gd name="connsiteX0" fmla="*/ 7000327 w 7303273"/>
              <a:gd name="connsiteY0" fmla="*/ 0 h 5150250"/>
              <a:gd name="connsiteX1" fmla="*/ 3041926 w 7303273"/>
              <a:gd name="connsiteY1" fmla="*/ 3260983 h 5150250"/>
              <a:gd name="connsiteX2" fmla="*/ 2334993 w 7303273"/>
              <a:gd name="connsiteY2" fmla="*/ 4269469 h 5150250"/>
              <a:gd name="connsiteX3" fmla="*/ 2131194 w 7303273"/>
              <a:gd name="connsiteY3" fmla="*/ 4889194 h 5150250"/>
              <a:gd name="connsiteX4" fmla="*/ 151157 w 7303273"/>
              <a:gd name="connsiteY4" fmla="*/ 3163567 h 5150250"/>
              <a:gd name="connsiteX5" fmla="*/ 1224252 w 7303273"/>
              <a:gd name="connsiteY5" fmla="*/ 2261805 h 5150250"/>
              <a:gd name="connsiteX6" fmla="*/ 7000327 w 7303273"/>
              <a:gd name="connsiteY6" fmla="*/ 0 h 5150250"/>
              <a:gd name="connsiteX0" fmla="*/ 7000327 w 7185450"/>
              <a:gd name="connsiteY0" fmla="*/ 0 h 5150250"/>
              <a:gd name="connsiteX1" fmla="*/ 2334993 w 7185450"/>
              <a:gd name="connsiteY1" fmla="*/ 4269469 h 5150250"/>
              <a:gd name="connsiteX2" fmla="*/ 2131194 w 7185450"/>
              <a:gd name="connsiteY2" fmla="*/ 4889194 h 5150250"/>
              <a:gd name="connsiteX3" fmla="*/ 151157 w 7185450"/>
              <a:gd name="connsiteY3" fmla="*/ 3163567 h 5150250"/>
              <a:gd name="connsiteX4" fmla="*/ 1224252 w 7185450"/>
              <a:gd name="connsiteY4" fmla="*/ 2261805 h 5150250"/>
              <a:gd name="connsiteX5" fmla="*/ 7000327 w 7185450"/>
              <a:gd name="connsiteY5" fmla="*/ 0 h 5150250"/>
              <a:gd name="connsiteX0" fmla="*/ 7000327 w 7185450"/>
              <a:gd name="connsiteY0" fmla="*/ 0 h 5150250"/>
              <a:gd name="connsiteX1" fmla="*/ 2479260 w 7185450"/>
              <a:gd name="connsiteY1" fmla="*/ 4351832 h 5150250"/>
              <a:gd name="connsiteX2" fmla="*/ 2131194 w 7185450"/>
              <a:gd name="connsiteY2" fmla="*/ 4889194 h 5150250"/>
              <a:gd name="connsiteX3" fmla="*/ 151157 w 7185450"/>
              <a:gd name="connsiteY3" fmla="*/ 3163567 h 5150250"/>
              <a:gd name="connsiteX4" fmla="*/ 1224252 w 7185450"/>
              <a:gd name="connsiteY4" fmla="*/ 2261805 h 5150250"/>
              <a:gd name="connsiteX5" fmla="*/ 7000327 w 7185450"/>
              <a:gd name="connsiteY5" fmla="*/ 0 h 5150250"/>
              <a:gd name="connsiteX0" fmla="*/ 6830241 w 7015364"/>
              <a:gd name="connsiteY0" fmla="*/ 0 h 5150250"/>
              <a:gd name="connsiteX1" fmla="*/ 2309174 w 7015364"/>
              <a:gd name="connsiteY1" fmla="*/ 4351832 h 5150250"/>
              <a:gd name="connsiteX2" fmla="*/ 1961108 w 7015364"/>
              <a:gd name="connsiteY2" fmla="*/ 4889194 h 5150250"/>
              <a:gd name="connsiteX3" fmla="*/ 505242 w 7015364"/>
              <a:gd name="connsiteY3" fmla="*/ 3538943 h 5150250"/>
              <a:gd name="connsiteX4" fmla="*/ 1054166 w 7015364"/>
              <a:gd name="connsiteY4" fmla="*/ 2261805 h 5150250"/>
              <a:gd name="connsiteX5" fmla="*/ 6830241 w 7015364"/>
              <a:gd name="connsiteY5" fmla="*/ 0 h 5150250"/>
              <a:gd name="connsiteX0" fmla="*/ 6390754 w 6575877"/>
              <a:gd name="connsiteY0" fmla="*/ 0 h 5150250"/>
              <a:gd name="connsiteX1" fmla="*/ 1869687 w 6575877"/>
              <a:gd name="connsiteY1" fmla="*/ 4351832 h 5150250"/>
              <a:gd name="connsiteX2" fmla="*/ 1521621 w 6575877"/>
              <a:gd name="connsiteY2" fmla="*/ 4889194 h 5150250"/>
              <a:gd name="connsiteX3" fmla="*/ 65755 w 6575877"/>
              <a:gd name="connsiteY3" fmla="*/ 3538943 h 5150250"/>
              <a:gd name="connsiteX4" fmla="*/ 1127088 w 6575877"/>
              <a:gd name="connsiteY4" fmla="*/ 2901116 h 5150250"/>
              <a:gd name="connsiteX5" fmla="*/ 6390754 w 6575877"/>
              <a:gd name="connsiteY5" fmla="*/ 0 h 5150250"/>
              <a:gd name="connsiteX0" fmla="*/ 6523140 w 6708263"/>
              <a:gd name="connsiteY0" fmla="*/ 0 h 5150250"/>
              <a:gd name="connsiteX1" fmla="*/ 2002073 w 6708263"/>
              <a:gd name="connsiteY1" fmla="*/ 4351832 h 5150250"/>
              <a:gd name="connsiteX2" fmla="*/ 1654007 w 6708263"/>
              <a:gd name="connsiteY2" fmla="*/ 4889194 h 5150250"/>
              <a:gd name="connsiteX3" fmla="*/ 198141 w 6708263"/>
              <a:gd name="connsiteY3" fmla="*/ 3538943 h 5150250"/>
              <a:gd name="connsiteX4" fmla="*/ 1054166 w 6708263"/>
              <a:gd name="connsiteY4" fmla="*/ 2502681 h 5150250"/>
              <a:gd name="connsiteX5" fmla="*/ 6523140 w 6708263"/>
              <a:gd name="connsiteY5" fmla="*/ 0 h 5150250"/>
              <a:gd name="connsiteX0" fmla="*/ 6523140 w 6708263"/>
              <a:gd name="connsiteY0" fmla="*/ 0 h 5150250"/>
              <a:gd name="connsiteX1" fmla="*/ 2002073 w 6708263"/>
              <a:gd name="connsiteY1" fmla="*/ 4351832 h 5150250"/>
              <a:gd name="connsiteX2" fmla="*/ 1654007 w 6708263"/>
              <a:gd name="connsiteY2" fmla="*/ 4889194 h 5150250"/>
              <a:gd name="connsiteX3" fmla="*/ 198141 w 6708263"/>
              <a:gd name="connsiteY3" fmla="*/ 3538943 h 5150250"/>
              <a:gd name="connsiteX4" fmla="*/ 1054166 w 6708263"/>
              <a:gd name="connsiteY4" fmla="*/ 2502681 h 5150250"/>
              <a:gd name="connsiteX5" fmla="*/ 6523140 w 6708263"/>
              <a:gd name="connsiteY5" fmla="*/ 0 h 5150250"/>
              <a:gd name="connsiteX0" fmla="*/ 6424972 w 6610095"/>
              <a:gd name="connsiteY0" fmla="*/ 458406 h 5608656"/>
              <a:gd name="connsiteX1" fmla="*/ 1903905 w 6610095"/>
              <a:gd name="connsiteY1" fmla="*/ 4810238 h 5608656"/>
              <a:gd name="connsiteX2" fmla="*/ 1555839 w 6610095"/>
              <a:gd name="connsiteY2" fmla="*/ 5347600 h 5608656"/>
              <a:gd name="connsiteX3" fmla="*/ 99973 w 6610095"/>
              <a:gd name="connsiteY3" fmla="*/ 3997349 h 5608656"/>
              <a:gd name="connsiteX4" fmla="*/ 955998 w 6610095"/>
              <a:gd name="connsiteY4" fmla="*/ 2961087 h 5608656"/>
              <a:gd name="connsiteX5" fmla="*/ 2790650 w 6610095"/>
              <a:gd name="connsiteY5" fmla="*/ 1518343 h 5608656"/>
              <a:gd name="connsiteX6" fmla="*/ 6424972 w 6610095"/>
              <a:gd name="connsiteY6" fmla="*/ 458406 h 5608656"/>
              <a:gd name="connsiteX0" fmla="*/ 6424972 w 6844607"/>
              <a:gd name="connsiteY0" fmla="*/ 657759 h 5808009"/>
              <a:gd name="connsiteX1" fmla="*/ 1903905 w 6844607"/>
              <a:gd name="connsiteY1" fmla="*/ 5009591 h 5808009"/>
              <a:gd name="connsiteX2" fmla="*/ 1555839 w 6844607"/>
              <a:gd name="connsiteY2" fmla="*/ 5546953 h 5808009"/>
              <a:gd name="connsiteX3" fmla="*/ 99973 w 6844607"/>
              <a:gd name="connsiteY3" fmla="*/ 4196702 h 5808009"/>
              <a:gd name="connsiteX4" fmla="*/ 955998 w 6844607"/>
              <a:gd name="connsiteY4" fmla="*/ 3160440 h 5808009"/>
              <a:gd name="connsiteX5" fmla="*/ 2790650 w 6844607"/>
              <a:gd name="connsiteY5" fmla="*/ 1717696 h 5808009"/>
              <a:gd name="connsiteX6" fmla="*/ 4409696 w 6844607"/>
              <a:gd name="connsiteY6" fmla="*/ 865876 h 5808009"/>
              <a:gd name="connsiteX7" fmla="*/ 6424972 w 6844607"/>
              <a:gd name="connsiteY7" fmla="*/ 657759 h 5808009"/>
              <a:gd name="connsiteX0" fmla="*/ 6424972 w 6844607"/>
              <a:gd name="connsiteY0" fmla="*/ 657759 h 5808009"/>
              <a:gd name="connsiteX1" fmla="*/ 2283424 w 6844607"/>
              <a:gd name="connsiteY1" fmla="*/ 4610954 h 5808009"/>
              <a:gd name="connsiteX2" fmla="*/ 1555839 w 6844607"/>
              <a:gd name="connsiteY2" fmla="*/ 5546953 h 5808009"/>
              <a:gd name="connsiteX3" fmla="*/ 99973 w 6844607"/>
              <a:gd name="connsiteY3" fmla="*/ 4196702 h 5808009"/>
              <a:gd name="connsiteX4" fmla="*/ 955998 w 6844607"/>
              <a:gd name="connsiteY4" fmla="*/ 3160440 h 5808009"/>
              <a:gd name="connsiteX5" fmla="*/ 2790650 w 6844607"/>
              <a:gd name="connsiteY5" fmla="*/ 1717696 h 5808009"/>
              <a:gd name="connsiteX6" fmla="*/ 4409696 w 6844607"/>
              <a:gd name="connsiteY6" fmla="*/ 865876 h 5808009"/>
              <a:gd name="connsiteX7" fmla="*/ 6424972 w 6844607"/>
              <a:gd name="connsiteY7" fmla="*/ 657759 h 5808009"/>
              <a:gd name="connsiteX0" fmla="*/ 6424972 w 6844607"/>
              <a:gd name="connsiteY0" fmla="*/ 657759 h 5808009"/>
              <a:gd name="connsiteX1" fmla="*/ 1980584 w 6844607"/>
              <a:gd name="connsiteY1" fmla="*/ 4896899 h 5808009"/>
              <a:gd name="connsiteX2" fmla="*/ 1555839 w 6844607"/>
              <a:gd name="connsiteY2" fmla="*/ 5546953 h 5808009"/>
              <a:gd name="connsiteX3" fmla="*/ 99973 w 6844607"/>
              <a:gd name="connsiteY3" fmla="*/ 4196702 h 5808009"/>
              <a:gd name="connsiteX4" fmla="*/ 955998 w 6844607"/>
              <a:gd name="connsiteY4" fmla="*/ 3160440 h 5808009"/>
              <a:gd name="connsiteX5" fmla="*/ 2790650 w 6844607"/>
              <a:gd name="connsiteY5" fmla="*/ 1717696 h 5808009"/>
              <a:gd name="connsiteX6" fmla="*/ 4409696 w 6844607"/>
              <a:gd name="connsiteY6" fmla="*/ 865876 h 5808009"/>
              <a:gd name="connsiteX7" fmla="*/ 6424972 w 6844607"/>
              <a:gd name="connsiteY7" fmla="*/ 657759 h 5808009"/>
              <a:gd name="connsiteX0" fmla="*/ 6424972 w 6844607"/>
              <a:gd name="connsiteY0" fmla="*/ 657759 h 5808009"/>
              <a:gd name="connsiteX1" fmla="*/ 2235865 w 6844607"/>
              <a:gd name="connsiteY1" fmla="*/ 4744502 h 5808009"/>
              <a:gd name="connsiteX2" fmla="*/ 1555839 w 6844607"/>
              <a:gd name="connsiteY2" fmla="*/ 5546953 h 5808009"/>
              <a:gd name="connsiteX3" fmla="*/ 99973 w 6844607"/>
              <a:gd name="connsiteY3" fmla="*/ 4196702 h 5808009"/>
              <a:gd name="connsiteX4" fmla="*/ 955998 w 6844607"/>
              <a:gd name="connsiteY4" fmla="*/ 3160440 h 5808009"/>
              <a:gd name="connsiteX5" fmla="*/ 2790650 w 6844607"/>
              <a:gd name="connsiteY5" fmla="*/ 1717696 h 5808009"/>
              <a:gd name="connsiteX6" fmla="*/ 4409696 w 6844607"/>
              <a:gd name="connsiteY6" fmla="*/ 865876 h 5808009"/>
              <a:gd name="connsiteX7" fmla="*/ 6424972 w 6844607"/>
              <a:gd name="connsiteY7" fmla="*/ 657759 h 5808009"/>
              <a:gd name="connsiteX0" fmla="*/ 6424972 w 6844607"/>
              <a:gd name="connsiteY0" fmla="*/ 657759 h 5808009"/>
              <a:gd name="connsiteX1" fmla="*/ 2235865 w 6844607"/>
              <a:gd name="connsiteY1" fmla="*/ 4744502 h 5808009"/>
              <a:gd name="connsiteX2" fmla="*/ 1555839 w 6844607"/>
              <a:gd name="connsiteY2" fmla="*/ 5546953 h 5808009"/>
              <a:gd name="connsiteX3" fmla="*/ 99973 w 6844607"/>
              <a:gd name="connsiteY3" fmla="*/ 4196702 h 5808009"/>
              <a:gd name="connsiteX4" fmla="*/ 955998 w 6844607"/>
              <a:gd name="connsiteY4" fmla="*/ 3160440 h 5808009"/>
              <a:gd name="connsiteX5" fmla="*/ 2790650 w 6844607"/>
              <a:gd name="connsiteY5" fmla="*/ 1717696 h 5808009"/>
              <a:gd name="connsiteX6" fmla="*/ 4409696 w 6844607"/>
              <a:gd name="connsiteY6" fmla="*/ 865876 h 5808009"/>
              <a:gd name="connsiteX7" fmla="*/ 6424972 w 6844607"/>
              <a:gd name="connsiteY7" fmla="*/ 657759 h 5808009"/>
              <a:gd name="connsiteX0" fmla="*/ 6424972 w 6844607"/>
              <a:gd name="connsiteY0" fmla="*/ 657759 h 5583675"/>
              <a:gd name="connsiteX1" fmla="*/ 2235865 w 6844607"/>
              <a:gd name="connsiteY1" fmla="*/ 4744502 h 5583675"/>
              <a:gd name="connsiteX2" fmla="*/ 1555839 w 6844607"/>
              <a:gd name="connsiteY2" fmla="*/ 5546953 h 5583675"/>
              <a:gd name="connsiteX3" fmla="*/ 99973 w 6844607"/>
              <a:gd name="connsiteY3" fmla="*/ 4196702 h 5583675"/>
              <a:gd name="connsiteX4" fmla="*/ 955998 w 6844607"/>
              <a:gd name="connsiteY4" fmla="*/ 3160440 h 5583675"/>
              <a:gd name="connsiteX5" fmla="*/ 2790650 w 6844607"/>
              <a:gd name="connsiteY5" fmla="*/ 1717696 h 5583675"/>
              <a:gd name="connsiteX6" fmla="*/ 4409696 w 6844607"/>
              <a:gd name="connsiteY6" fmla="*/ 865876 h 5583675"/>
              <a:gd name="connsiteX7" fmla="*/ 6424972 w 6844607"/>
              <a:gd name="connsiteY7" fmla="*/ 657759 h 5583675"/>
              <a:gd name="connsiteX0" fmla="*/ 6424972 w 6844607"/>
              <a:gd name="connsiteY0" fmla="*/ 657759 h 5583675"/>
              <a:gd name="connsiteX1" fmla="*/ 1873321 w 6844607"/>
              <a:gd name="connsiteY1" fmla="*/ 4736282 h 5583675"/>
              <a:gd name="connsiteX2" fmla="*/ 1555839 w 6844607"/>
              <a:gd name="connsiteY2" fmla="*/ 5546953 h 5583675"/>
              <a:gd name="connsiteX3" fmla="*/ 99973 w 6844607"/>
              <a:gd name="connsiteY3" fmla="*/ 4196702 h 5583675"/>
              <a:gd name="connsiteX4" fmla="*/ 955998 w 6844607"/>
              <a:gd name="connsiteY4" fmla="*/ 3160440 h 5583675"/>
              <a:gd name="connsiteX5" fmla="*/ 2790650 w 6844607"/>
              <a:gd name="connsiteY5" fmla="*/ 1717696 h 5583675"/>
              <a:gd name="connsiteX6" fmla="*/ 4409696 w 6844607"/>
              <a:gd name="connsiteY6" fmla="*/ 865876 h 5583675"/>
              <a:gd name="connsiteX7" fmla="*/ 6424972 w 6844607"/>
              <a:gd name="connsiteY7" fmla="*/ 657759 h 5583675"/>
              <a:gd name="connsiteX0" fmla="*/ 6424972 w 6844607"/>
              <a:gd name="connsiteY0" fmla="*/ 657759 h 5583675"/>
              <a:gd name="connsiteX1" fmla="*/ 1796642 w 6844607"/>
              <a:gd name="connsiteY1" fmla="*/ 4848975 h 5583675"/>
              <a:gd name="connsiteX2" fmla="*/ 1555839 w 6844607"/>
              <a:gd name="connsiteY2" fmla="*/ 5546953 h 5583675"/>
              <a:gd name="connsiteX3" fmla="*/ 99973 w 6844607"/>
              <a:gd name="connsiteY3" fmla="*/ 4196702 h 5583675"/>
              <a:gd name="connsiteX4" fmla="*/ 955998 w 6844607"/>
              <a:gd name="connsiteY4" fmla="*/ 3160440 h 5583675"/>
              <a:gd name="connsiteX5" fmla="*/ 2790650 w 6844607"/>
              <a:gd name="connsiteY5" fmla="*/ 1717696 h 5583675"/>
              <a:gd name="connsiteX6" fmla="*/ 4409696 w 6844607"/>
              <a:gd name="connsiteY6" fmla="*/ 865876 h 5583675"/>
              <a:gd name="connsiteX7" fmla="*/ 6424972 w 6844607"/>
              <a:gd name="connsiteY7" fmla="*/ 657759 h 5583675"/>
              <a:gd name="connsiteX0" fmla="*/ 6424972 w 6844607"/>
              <a:gd name="connsiteY0" fmla="*/ 657759 h 5583675"/>
              <a:gd name="connsiteX1" fmla="*/ 1796642 w 6844607"/>
              <a:gd name="connsiteY1" fmla="*/ 4848975 h 5583675"/>
              <a:gd name="connsiteX2" fmla="*/ 1555839 w 6844607"/>
              <a:gd name="connsiteY2" fmla="*/ 5546953 h 5583675"/>
              <a:gd name="connsiteX3" fmla="*/ 99973 w 6844607"/>
              <a:gd name="connsiteY3" fmla="*/ 4196702 h 5583675"/>
              <a:gd name="connsiteX4" fmla="*/ 955998 w 6844607"/>
              <a:gd name="connsiteY4" fmla="*/ 3160440 h 5583675"/>
              <a:gd name="connsiteX5" fmla="*/ 2790650 w 6844607"/>
              <a:gd name="connsiteY5" fmla="*/ 1717696 h 5583675"/>
              <a:gd name="connsiteX6" fmla="*/ 4409696 w 6844607"/>
              <a:gd name="connsiteY6" fmla="*/ 865876 h 5583675"/>
              <a:gd name="connsiteX7" fmla="*/ 6424972 w 6844607"/>
              <a:gd name="connsiteY7" fmla="*/ 657759 h 5583675"/>
              <a:gd name="connsiteX0" fmla="*/ 6344494 w 6764129"/>
              <a:gd name="connsiteY0" fmla="*/ 657759 h 5583675"/>
              <a:gd name="connsiteX1" fmla="*/ 1716164 w 6764129"/>
              <a:gd name="connsiteY1" fmla="*/ 4848975 h 5583675"/>
              <a:gd name="connsiteX2" fmla="*/ 1475361 w 6764129"/>
              <a:gd name="connsiteY2" fmla="*/ 5546953 h 5583675"/>
              <a:gd name="connsiteX3" fmla="*/ 19495 w 6764129"/>
              <a:gd name="connsiteY3" fmla="*/ 4196702 h 5583675"/>
              <a:gd name="connsiteX4" fmla="*/ 1358383 w 6764129"/>
              <a:gd name="connsiteY4" fmla="*/ 3651375 h 5583675"/>
              <a:gd name="connsiteX5" fmla="*/ 2710172 w 6764129"/>
              <a:gd name="connsiteY5" fmla="*/ 1717696 h 5583675"/>
              <a:gd name="connsiteX6" fmla="*/ 4329218 w 6764129"/>
              <a:gd name="connsiteY6" fmla="*/ 865876 h 5583675"/>
              <a:gd name="connsiteX7" fmla="*/ 6344494 w 6764129"/>
              <a:gd name="connsiteY7" fmla="*/ 657759 h 5583675"/>
              <a:gd name="connsiteX0" fmla="*/ 6344495 w 6764130"/>
              <a:gd name="connsiteY0" fmla="*/ 657759 h 5583675"/>
              <a:gd name="connsiteX1" fmla="*/ 1716165 w 6764130"/>
              <a:gd name="connsiteY1" fmla="*/ 4848975 h 5583675"/>
              <a:gd name="connsiteX2" fmla="*/ 1475362 w 6764130"/>
              <a:gd name="connsiteY2" fmla="*/ 5546953 h 5583675"/>
              <a:gd name="connsiteX3" fmla="*/ 19496 w 6764130"/>
              <a:gd name="connsiteY3" fmla="*/ 4196702 h 5583675"/>
              <a:gd name="connsiteX4" fmla="*/ 1358384 w 6764130"/>
              <a:gd name="connsiteY4" fmla="*/ 3651375 h 5583675"/>
              <a:gd name="connsiteX5" fmla="*/ 2343398 w 6764130"/>
              <a:gd name="connsiteY5" fmla="*/ 2577086 h 5583675"/>
              <a:gd name="connsiteX6" fmla="*/ 4329219 w 6764130"/>
              <a:gd name="connsiteY6" fmla="*/ 865876 h 5583675"/>
              <a:gd name="connsiteX7" fmla="*/ 6344495 w 6764130"/>
              <a:gd name="connsiteY7" fmla="*/ 657759 h 5583675"/>
              <a:gd name="connsiteX0" fmla="*/ 6344495 w 6764130"/>
              <a:gd name="connsiteY0" fmla="*/ 657759 h 5583675"/>
              <a:gd name="connsiteX1" fmla="*/ 1716165 w 6764130"/>
              <a:gd name="connsiteY1" fmla="*/ 4848975 h 5583675"/>
              <a:gd name="connsiteX2" fmla="*/ 1475362 w 6764130"/>
              <a:gd name="connsiteY2" fmla="*/ 5546953 h 5583675"/>
              <a:gd name="connsiteX3" fmla="*/ 19496 w 6764130"/>
              <a:gd name="connsiteY3" fmla="*/ 4196702 h 5583675"/>
              <a:gd name="connsiteX4" fmla="*/ 1358384 w 6764130"/>
              <a:gd name="connsiteY4" fmla="*/ 3651375 h 5583675"/>
              <a:gd name="connsiteX5" fmla="*/ 2343398 w 6764130"/>
              <a:gd name="connsiteY5" fmla="*/ 2577086 h 5583675"/>
              <a:gd name="connsiteX6" fmla="*/ 4195918 w 6764130"/>
              <a:gd name="connsiteY6" fmla="*/ 1913961 h 5583675"/>
              <a:gd name="connsiteX7" fmla="*/ 6344495 w 6764130"/>
              <a:gd name="connsiteY7" fmla="*/ 657759 h 5583675"/>
              <a:gd name="connsiteX0" fmla="*/ 5557531 w 5977166"/>
              <a:gd name="connsiteY0" fmla="*/ 657759 h 4936053"/>
              <a:gd name="connsiteX1" fmla="*/ 1716165 w 5977166"/>
              <a:gd name="connsiteY1" fmla="*/ 4201353 h 4936053"/>
              <a:gd name="connsiteX2" fmla="*/ 1475362 w 5977166"/>
              <a:gd name="connsiteY2" fmla="*/ 4899331 h 4936053"/>
              <a:gd name="connsiteX3" fmla="*/ 19496 w 5977166"/>
              <a:gd name="connsiteY3" fmla="*/ 3549080 h 4936053"/>
              <a:gd name="connsiteX4" fmla="*/ 1358384 w 5977166"/>
              <a:gd name="connsiteY4" fmla="*/ 3003753 h 4936053"/>
              <a:gd name="connsiteX5" fmla="*/ 2343398 w 5977166"/>
              <a:gd name="connsiteY5" fmla="*/ 1929464 h 4936053"/>
              <a:gd name="connsiteX6" fmla="*/ 4195918 w 5977166"/>
              <a:gd name="connsiteY6" fmla="*/ 1266339 h 4936053"/>
              <a:gd name="connsiteX7" fmla="*/ 5557531 w 5977166"/>
              <a:gd name="connsiteY7" fmla="*/ 657759 h 4936053"/>
              <a:gd name="connsiteX0" fmla="*/ 5557531 w 5742653"/>
              <a:gd name="connsiteY0" fmla="*/ 653169 h 4931463"/>
              <a:gd name="connsiteX1" fmla="*/ 1716165 w 5742653"/>
              <a:gd name="connsiteY1" fmla="*/ 4196763 h 4931463"/>
              <a:gd name="connsiteX2" fmla="*/ 1475362 w 5742653"/>
              <a:gd name="connsiteY2" fmla="*/ 4894741 h 4931463"/>
              <a:gd name="connsiteX3" fmla="*/ 19496 w 5742653"/>
              <a:gd name="connsiteY3" fmla="*/ 3544490 h 4931463"/>
              <a:gd name="connsiteX4" fmla="*/ 1358384 w 5742653"/>
              <a:gd name="connsiteY4" fmla="*/ 2999163 h 4931463"/>
              <a:gd name="connsiteX5" fmla="*/ 2343398 w 5742653"/>
              <a:gd name="connsiteY5" fmla="*/ 1924874 h 4931463"/>
              <a:gd name="connsiteX6" fmla="*/ 4195918 w 5742653"/>
              <a:gd name="connsiteY6" fmla="*/ 1261749 h 4931463"/>
              <a:gd name="connsiteX7" fmla="*/ 5557531 w 5742653"/>
              <a:gd name="connsiteY7" fmla="*/ 653169 h 4931463"/>
              <a:gd name="connsiteX0" fmla="*/ 5557531 w 5742654"/>
              <a:gd name="connsiteY0" fmla="*/ 679896 h 4958190"/>
              <a:gd name="connsiteX1" fmla="*/ 1716165 w 5742654"/>
              <a:gd name="connsiteY1" fmla="*/ 4223490 h 4958190"/>
              <a:gd name="connsiteX2" fmla="*/ 1475362 w 5742654"/>
              <a:gd name="connsiteY2" fmla="*/ 4921468 h 4958190"/>
              <a:gd name="connsiteX3" fmla="*/ 19496 w 5742654"/>
              <a:gd name="connsiteY3" fmla="*/ 3571217 h 4958190"/>
              <a:gd name="connsiteX4" fmla="*/ 1358384 w 5742654"/>
              <a:gd name="connsiteY4" fmla="*/ 3025890 h 4958190"/>
              <a:gd name="connsiteX5" fmla="*/ 2343398 w 5742654"/>
              <a:gd name="connsiteY5" fmla="*/ 1951601 h 4958190"/>
              <a:gd name="connsiteX6" fmla="*/ 4195918 w 5742654"/>
              <a:gd name="connsiteY6" fmla="*/ 1288476 h 4958190"/>
              <a:gd name="connsiteX7" fmla="*/ 5557531 w 5742654"/>
              <a:gd name="connsiteY7" fmla="*/ 679896 h 4958190"/>
              <a:gd name="connsiteX0" fmla="*/ 5557531 w 5742654"/>
              <a:gd name="connsiteY0" fmla="*/ 679896 h 4966911"/>
              <a:gd name="connsiteX1" fmla="*/ 1639610 w 5742654"/>
              <a:gd name="connsiteY1" fmla="*/ 4340689 h 4966911"/>
              <a:gd name="connsiteX2" fmla="*/ 1475362 w 5742654"/>
              <a:gd name="connsiteY2" fmla="*/ 4921468 h 4966911"/>
              <a:gd name="connsiteX3" fmla="*/ 19496 w 5742654"/>
              <a:gd name="connsiteY3" fmla="*/ 3571217 h 4966911"/>
              <a:gd name="connsiteX4" fmla="*/ 1358384 w 5742654"/>
              <a:gd name="connsiteY4" fmla="*/ 3025890 h 4966911"/>
              <a:gd name="connsiteX5" fmla="*/ 2343398 w 5742654"/>
              <a:gd name="connsiteY5" fmla="*/ 1951601 h 4966911"/>
              <a:gd name="connsiteX6" fmla="*/ 4195918 w 5742654"/>
              <a:gd name="connsiteY6" fmla="*/ 1288476 h 4966911"/>
              <a:gd name="connsiteX7" fmla="*/ 5557531 w 5742654"/>
              <a:gd name="connsiteY7" fmla="*/ 679896 h 4966911"/>
              <a:gd name="connsiteX0" fmla="*/ 5557531 w 5742654"/>
              <a:gd name="connsiteY0" fmla="*/ 679896 h 4958190"/>
              <a:gd name="connsiteX1" fmla="*/ 1639610 w 5742654"/>
              <a:gd name="connsiteY1" fmla="*/ 4340689 h 4958190"/>
              <a:gd name="connsiteX2" fmla="*/ 1475362 w 5742654"/>
              <a:gd name="connsiteY2" fmla="*/ 4921468 h 4958190"/>
              <a:gd name="connsiteX3" fmla="*/ 19496 w 5742654"/>
              <a:gd name="connsiteY3" fmla="*/ 3571217 h 4958190"/>
              <a:gd name="connsiteX4" fmla="*/ 1358384 w 5742654"/>
              <a:gd name="connsiteY4" fmla="*/ 3025890 h 4958190"/>
              <a:gd name="connsiteX5" fmla="*/ 2343398 w 5742654"/>
              <a:gd name="connsiteY5" fmla="*/ 1951601 h 4958190"/>
              <a:gd name="connsiteX6" fmla="*/ 4195918 w 5742654"/>
              <a:gd name="connsiteY6" fmla="*/ 1288476 h 4958190"/>
              <a:gd name="connsiteX7" fmla="*/ 5557531 w 5742654"/>
              <a:gd name="connsiteY7" fmla="*/ 679896 h 4958190"/>
              <a:gd name="connsiteX0" fmla="*/ 5563977 w 5749100"/>
              <a:gd name="connsiteY0" fmla="*/ 679896 h 4827261"/>
              <a:gd name="connsiteX1" fmla="*/ 1646056 w 5749100"/>
              <a:gd name="connsiteY1" fmla="*/ 4340689 h 4827261"/>
              <a:gd name="connsiteX2" fmla="*/ 1520487 w 5749100"/>
              <a:gd name="connsiteY2" fmla="*/ 4790539 h 4827261"/>
              <a:gd name="connsiteX3" fmla="*/ 25942 w 5749100"/>
              <a:gd name="connsiteY3" fmla="*/ 3571217 h 4827261"/>
              <a:gd name="connsiteX4" fmla="*/ 1364830 w 5749100"/>
              <a:gd name="connsiteY4" fmla="*/ 3025890 h 4827261"/>
              <a:gd name="connsiteX5" fmla="*/ 2349844 w 5749100"/>
              <a:gd name="connsiteY5" fmla="*/ 1951601 h 4827261"/>
              <a:gd name="connsiteX6" fmla="*/ 4202364 w 5749100"/>
              <a:gd name="connsiteY6" fmla="*/ 1288476 h 4827261"/>
              <a:gd name="connsiteX7" fmla="*/ 5563977 w 5749100"/>
              <a:gd name="connsiteY7" fmla="*/ 679896 h 4827261"/>
              <a:gd name="connsiteX0" fmla="*/ 5563978 w 5703568"/>
              <a:gd name="connsiteY0" fmla="*/ 679896 h 4827261"/>
              <a:gd name="connsiteX1" fmla="*/ 1646057 w 5703568"/>
              <a:gd name="connsiteY1" fmla="*/ 4340689 h 4827261"/>
              <a:gd name="connsiteX2" fmla="*/ 1520488 w 5703568"/>
              <a:gd name="connsiteY2" fmla="*/ 4790539 h 4827261"/>
              <a:gd name="connsiteX3" fmla="*/ 25943 w 5703568"/>
              <a:gd name="connsiteY3" fmla="*/ 3571217 h 4827261"/>
              <a:gd name="connsiteX4" fmla="*/ 1364831 w 5703568"/>
              <a:gd name="connsiteY4" fmla="*/ 3025890 h 4827261"/>
              <a:gd name="connsiteX5" fmla="*/ 2349845 w 5703568"/>
              <a:gd name="connsiteY5" fmla="*/ 1951601 h 4827261"/>
              <a:gd name="connsiteX6" fmla="*/ 4202365 w 5703568"/>
              <a:gd name="connsiteY6" fmla="*/ 1288476 h 4827261"/>
              <a:gd name="connsiteX7" fmla="*/ 5563978 w 5703568"/>
              <a:gd name="connsiteY7" fmla="*/ 679896 h 4827261"/>
              <a:gd name="connsiteX0" fmla="*/ 5784221 w 5923810"/>
              <a:gd name="connsiteY0" fmla="*/ 679896 h 5010417"/>
              <a:gd name="connsiteX1" fmla="*/ 1646057 w 5923810"/>
              <a:gd name="connsiteY1" fmla="*/ 4523845 h 5010417"/>
              <a:gd name="connsiteX2" fmla="*/ 1520488 w 5923810"/>
              <a:gd name="connsiteY2" fmla="*/ 4973695 h 5010417"/>
              <a:gd name="connsiteX3" fmla="*/ 25943 w 5923810"/>
              <a:gd name="connsiteY3" fmla="*/ 3754373 h 5010417"/>
              <a:gd name="connsiteX4" fmla="*/ 1364831 w 5923810"/>
              <a:gd name="connsiteY4" fmla="*/ 3209046 h 5010417"/>
              <a:gd name="connsiteX5" fmla="*/ 2349845 w 5923810"/>
              <a:gd name="connsiteY5" fmla="*/ 2134757 h 5010417"/>
              <a:gd name="connsiteX6" fmla="*/ 4202365 w 5923810"/>
              <a:gd name="connsiteY6" fmla="*/ 1471632 h 5010417"/>
              <a:gd name="connsiteX7" fmla="*/ 5784221 w 5923810"/>
              <a:gd name="connsiteY7" fmla="*/ 679896 h 5010417"/>
              <a:gd name="connsiteX0" fmla="*/ 5784221 w 5923810"/>
              <a:gd name="connsiteY0" fmla="*/ 447757 h 4778278"/>
              <a:gd name="connsiteX1" fmla="*/ 1646057 w 5923810"/>
              <a:gd name="connsiteY1" fmla="*/ 4291706 h 4778278"/>
              <a:gd name="connsiteX2" fmla="*/ 1520488 w 5923810"/>
              <a:gd name="connsiteY2" fmla="*/ 4741556 h 4778278"/>
              <a:gd name="connsiteX3" fmla="*/ 25943 w 5923810"/>
              <a:gd name="connsiteY3" fmla="*/ 3522234 h 4778278"/>
              <a:gd name="connsiteX4" fmla="*/ 1364831 w 5923810"/>
              <a:gd name="connsiteY4" fmla="*/ 2976907 h 4778278"/>
              <a:gd name="connsiteX5" fmla="*/ 2349845 w 5923810"/>
              <a:gd name="connsiteY5" fmla="*/ 1902618 h 4778278"/>
              <a:gd name="connsiteX6" fmla="*/ 4202365 w 5923810"/>
              <a:gd name="connsiteY6" fmla="*/ 1239493 h 4778278"/>
              <a:gd name="connsiteX7" fmla="*/ 5784221 w 5923810"/>
              <a:gd name="connsiteY7" fmla="*/ 447757 h 4778278"/>
              <a:gd name="connsiteX0" fmla="*/ 5784221 w 5784221"/>
              <a:gd name="connsiteY0" fmla="*/ 447757 h 4778278"/>
              <a:gd name="connsiteX1" fmla="*/ 1646057 w 5784221"/>
              <a:gd name="connsiteY1" fmla="*/ 4291706 h 4778278"/>
              <a:gd name="connsiteX2" fmla="*/ 1520488 w 5784221"/>
              <a:gd name="connsiteY2" fmla="*/ 4741556 h 4778278"/>
              <a:gd name="connsiteX3" fmla="*/ 25943 w 5784221"/>
              <a:gd name="connsiteY3" fmla="*/ 3522234 h 4778278"/>
              <a:gd name="connsiteX4" fmla="*/ 1364831 w 5784221"/>
              <a:gd name="connsiteY4" fmla="*/ 2976907 h 4778278"/>
              <a:gd name="connsiteX5" fmla="*/ 2349845 w 5784221"/>
              <a:gd name="connsiteY5" fmla="*/ 1902618 h 4778278"/>
              <a:gd name="connsiteX6" fmla="*/ 4202365 w 5784221"/>
              <a:gd name="connsiteY6" fmla="*/ 1239493 h 4778278"/>
              <a:gd name="connsiteX7" fmla="*/ 5784221 w 5784221"/>
              <a:gd name="connsiteY7" fmla="*/ 447757 h 4778278"/>
              <a:gd name="connsiteX0" fmla="*/ 5758782 w 5758782"/>
              <a:gd name="connsiteY0" fmla="*/ 115973 h 4421613"/>
              <a:gd name="connsiteX1" fmla="*/ 1620618 w 5758782"/>
              <a:gd name="connsiteY1" fmla="*/ 3959922 h 4421613"/>
              <a:gd name="connsiteX2" fmla="*/ 1495049 w 5758782"/>
              <a:gd name="connsiteY2" fmla="*/ 4409772 h 4421613"/>
              <a:gd name="connsiteX3" fmla="*/ 504 w 5758782"/>
              <a:gd name="connsiteY3" fmla="*/ 3190450 h 4421613"/>
              <a:gd name="connsiteX4" fmla="*/ 1339392 w 5758782"/>
              <a:gd name="connsiteY4" fmla="*/ 2645123 h 4421613"/>
              <a:gd name="connsiteX5" fmla="*/ 2285971 w 5758782"/>
              <a:gd name="connsiteY5" fmla="*/ 1704328 h 4421613"/>
              <a:gd name="connsiteX6" fmla="*/ 4176926 w 5758782"/>
              <a:gd name="connsiteY6" fmla="*/ 907709 h 4421613"/>
              <a:gd name="connsiteX7" fmla="*/ 5758782 w 5758782"/>
              <a:gd name="connsiteY7" fmla="*/ 115973 h 4421613"/>
              <a:gd name="connsiteX0" fmla="*/ 5758782 w 5758782"/>
              <a:gd name="connsiteY0" fmla="*/ 95310 h 4400950"/>
              <a:gd name="connsiteX1" fmla="*/ 1620618 w 5758782"/>
              <a:gd name="connsiteY1" fmla="*/ 3939259 h 4400950"/>
              <a:gd name="connsiteX2" fmla="*/ 1495049 w 5758782"/>
              <a:gd name="connsiteY2" fmla="*/ 4389109 h 4400950"/>
              <a:gd name="connsiteX3" fmla="*/ 504 w 5758782"/>
              <a:gd name="connsiteY3" fmla="*/ 3169787 h 4400950"/>
              <a:gd name="connsiteX4" fmla="*/ 1339392 w 5758782"/>
              <a:gd name="connsiteY4" fmla="*/ 2624460 h 4400950"/>
              <a:gd name="connsiteX5" fmla="*/ 2285971 w 5758782"/>
              <a:gd name="connsiteY5" fmla="*/ 1683665 h 4400950"/>
              <a:gd name="connsiteX6" fmla="*/ 3914167 w 5758782"/>
              <a:gd name="connsiteY6" fmla="*/ 1172919 h 4400950"/>
              <a:gd name="connsiteX7" fmla="*/ 5758782 w 5758782"/>
              <a:gd name="connsiteY7" fmla="*/ 95310 h 4400950"/>
              <a:gd name="connsiteX0" fmla="*/ 5515242 w 5515242"/>
              <a:gd name="connsiteY0" fmla="*/ 107746 h 4194260"/>
              <a:gd name="connsiteX1" fmla="*/ 1620618 w 5515242"/>
              <a:gd name="connsiteY1" fmla="*/ 3732569 h 4194260"/>
              <a:gd name="connsiteX2" fmla="*/ 1495049 w 5515242"/>
              <a:gd name="connsiteY2" fmla="*/ 4182419 h 4194260"/>
              <a:gd name="connsiteX3" fmla="*/ 504 w 5515242"/>
              <a:gd name="connsiteY3" fmla="*/ 2963097 h 4194260"/>
              <a:gd name="connsiteX4" fmla="*/ 1339392 w 5515242"/>
              <a:gd name="connsiteY4" fmla="*/ 2417770 h 4194260"/>
              <a:gd name="connsiteX5" fmla="*/ 2285971 w 5515242"/>
              <a:gd name="connsiteY5" fmla="*/ 1476975 h 4194260"/>
              <a:gd name="connsiteX6" fmla="*/ 3914167 w 5515242"/>
              <a:gd name="connsiteY6" fmla="*/ 966229 h 4194260"/>
              <a:gd name="connsiteX7" fmla="*/ 5515242 w 5515242"/>
              <a:gd name="connsiteY7" fmla="*/ 107746 h 4194260"/>
              <a:gd name="connsiteX0" fmla="*/ 5518397 w 5518397"/>
              <a:gd name="connsiteY0" fmla="*/ 107746 h 4194260"/>
              <a:gd name="connsiteX1" fmla="*/ 1623773 w 5518397"/>
              <a:gd name="connsiteY1" fmla="*/ 3732569 h 4194260"/>
              <a:gd name="connsiteX2" fmla="*/ 1498204 w 5518397"/>
              <a:gd name="connsiteY2" fmla="*/ 4182419 h 4194260"/>
              <a:gd name="connsiteX3" fmla="*/ 3659 w 5518397"/>
              <a:gd name="connsiteY3" fmla="*/ 2963097 h 4194260"/>
              <a:gd name="connsiteX4" fmla="*/ 1113812 w 5518397"/>
              <a:gd name="connsiteY4" fmla="*/ 2624343 h 4194260"/>
              <a:gd name="connsiteX5" fmla="*/ 2289126 w 5518397"/>
              <a:gd name="connsiteY5" fmla="*/ 1476975 h 4194260"/>
              <a:gd name="connsiteX6" fmla="*/ 3917322 w 5518397"/>
              <a:gd name="connsiteY6" fmla="*/ 966229 h 4194260"/>
              <a:gd name="connsiteX7" fmla="*/ 5518397 w 5518397"/>
              <a:gd name="connsiteY7" fmla="*/ 107746 h 4194260"/>
              <a:gd name="connsiteX0" fmla="*/ 5437218 w 5437218"/>
              <a:gd name="connsiteY0" fmla="*/ 107746 h 4194260"/>
              <a:gd name="connsiteX1" fmla="*/ 1542594 w 5437218"/>
              <a:gd name="connsiteY1" fmla="*/ 3732569 h 4194260"/>
              <a:gd name="connsiteX2" fmla="*/ 1417025 w 5437218"/>
              <a:gd name="connsiteY2" fmla="*/ 4182419 h 4194260"/>
              <a:gd name="connsiteX3" fmla="*/ 3980 w 5437218"/>
              <a:gd name="connsiteY3" fmla="*/ 3020112 h 4194260"/>
              <a:gd name="connsiteX4" fmla="*/ 1032633 w 5437218"/>
              <a:gd name="connsiteY4" fmla="*/ 2624343 h 4194260"/>
              <a:gd name="connsiteX5" fmla="*/ 2207947 w 5437218"/>
              <a:gd name="connsiteY5" fmla="*/ 1476975 h 4194260"/>
              <a:gd name="connsiteX6" fmla="*/ 3836143 w 5437218"/>
              <a:gd name="connsiteY6" fmla="*/ 966229 h 4194260"/>
              <a:gd name="connsiteX7" fmla="*/ 5437218 w 5437218"/>
              <a:gd name="connsiteY7" fmla="*/ 107746 h 4194260"/>
              <a:gd name="connsiteX0" fmla="*/ 5435673 w 5435673"/>
              <a:gd name="connsiteY0" fmla="*/ 107746 h 4264733"/>
              <a:gd name="connsiteX1" fmla="*/ 1541049 w 5435673"/>
              <a:gd name="connsiteY1" fmla="*/ 3732569 h 4264733"/>
              <a:gd name="connsiteX2" fmla="*/ 1326648 w 5435673"/>
              <a:gd name="connsiteY2" fmla="*/ 4257746 h 4264733"/>
              <a:gd name="connsiteX3" fmla="*/ 2435 w 5435673"/>
              <a:gd name="connsiteY3" fmla="*/ 3020112 h 4264733"/>
              <a:gd name="connsiteX4" fmla="*/ 1031088 w 5435673"/>
              <a:gd name="connsiteY4" fmla="*/ 2624343 h 4264733"/>
              <a:gd name="connsiteX5" fmla="*/ 2206402 w 5435673"/>
              <a:gd name="connsiteY5" fmla="*/ 1476975 h 4264733"/>
              <a:gd name="connsiteX6" fmla="*/ 3834598 w 5435673"/>
              <a:gd name="connsiteY6" fmla="*/ 966229 h 4264733"/>
              <a:gd name="connsiteX7" fmla="*/ 5435673 w 5435673"/>
              <a:gd name="connsiteY7" fmla="*/ 107746 h 4264733"/>
              <a:gd name="connsiteX0" fmla="*/ 5436481 w 5436481"/>
              <a:gd name="connsiteY0" fmla="*/ 107746 h 4179466"/>
              <a:gd name="connsiteX1" fmla="*/ 1541857 w 5436481"/>
              <a:gd name="connsiteY1" fmla="*/ 3732569 h 4179466"/>
              <a:gd name="connsiteX2" fmla="*/ 1376285 w 5436481"/>
              <a:gd name="connsiteY2" fmla="*/ 4165891 h 4179466"/>
              <a:gd name="connsiteX3" fmla="*/ 3243 w 5436481"/>
              <a:gd name="connsiteY3" fmla="*/ 3020112 h 4179466"/>
              <a:gd name="connsiteX4" fmla="*/ 1031896 w 5436481"/>
              <a:gd name="connsiteY4" fmla="*/ 2624343 h 4179466"/>
              <a:gd name="connsiteX5" fmla="*/ 2207210 w 5436481"/>
              <a:gd name="connsiteY5" fmla="*/ 1476975 h 4179466"/>
              <a:gd name="connsiteX6" fmla="*/ 3835406 w 5436481"/>
              <a:gd name="connsiteY6" fmla="*/ 966229 h 4179466"/>
              <a:gd name="connsiteX7" fmla="*/ 5436481 w 5436481"/>
              <a:gd name="connsiteY7" fmla="*/ 107746 h 4179466"/>
              <a:gd name="connsiteX0" fmla="*/ 5436481 w 5436481"/>
              <a:gd name="connsiteY0" fmla="*/ 107746 h 4165891"/>
              <a:gd name="connsiteX1" fmla="*/ 1541857 w 5436481"/>
              <a:gd name="connsiteY1" fmla="*/ 3732569 h 4165891"/>
              <a:gd name="connsiteX2" fmla="*/ 1376285 w 5436481"/>
              <a:gd name="connsiteY2" fmla="*/ 4165891 h 4165891"/>
              <a:gd name="connsiteX3" fmla="*/ 3243 w 5436481"/>
              <a:gd name="connsiteY3" fmla="*/ 3020112 h 4165891"/>
              <a:gd name="connsiteX4" fmla="*/ 1031896 w 5436481"/>
              <a:gd name="connsiteY4" fmla="*/ 2624343 h 4165891"/>
              <a:gd name="connsiteX5" fmla="*/ 2207210 w 5436481"/>
              <a:gd name="connsiteY5" fmla="*/ 1476975 h 4165891"/>
              <a:gd name="connsiteX6" fmla="*/ 3835406 w 5436481"/>
              <a:gd name="connsiteY6" fmla="*/ 966229 h 4165891"/>
              <a:gd name="connsiteX7" fmla="*/ 5436481 w 5436481"/>
              <a:gd name="connsiteY7" fmla="*/ 107746 h 4165891"/>
              <a:gd name="connsiteX0" fmla="*/ 5437062 w 5437062"/>
              <a:gd name="connsiteY0" fmla="*/ 107746 h 4176719"/>
              <a:gd name="connsiteX1" fmla="*/ 1542438 w 5437062"/>
              <a:gd name="connsiteY1" fmla="*/ 3732569 h 4176719"/>
              <a:gd name="connsiteX2" fmla="*/ 1408720 w 5437062"/>
              <a:gd name="connsiteY2" fmla="*/ 4176719 h 4176719"/>
              <a:gd name="connsiteX3" fmla="*/ 3824 w 5437062"/>
              <a:gd name="connsiteY3" fmla="*/ 3020112 h 4176719"/>
              <a:gd name="connsiteX4" fmla="*/ 1032477 w 5437062"/>
              <a:gd name="connsiteY4" fmla="*/ 2624343 h 4176719"/>
              <a:gd name="connsiteX5" fmla="*/ 2207791 w 5437062"/>
              <a:gd name="connsiteY5" fmla="*/ 1476975 h 4176719"/>
              <a:gd name="connsiteX6" fmla="*/ 3835987 w 5437062"/>
              <a:gd name="connsiteY6" fmla="*/ 966229 h 4176719"/>
              <a:gd name="connsiteX7" fmla="*/ 5437062 w 5437062"/>
              <a:gd name="connsiteY7" fmla="*/ 107746 h 4176719"/>
              <a:gd name="connsiteX0" fmla="*/ 5437062 w 5437062"/>
              <a:gd name="connsiteY0" fmla="*/ 107746 h 4176719"/>
              <a:gd name="connsiteX1" fmla="*/ 1542438 w 5437062"/>
              <a:gd name="connsiteY1" fmla="*/ 3732569 h 4176719"/>
              <a:gd name="connsiteX2" fmla="*/ 1408720 w 5437062"/>
              <a:gd name="connsiteY2" fmla="*/ 4176719 h 4176719"/>
              <a:gd name="connsiteX3" fmla="*/ 3824 w 5437062"/>
              <a:gd name="connsiteY3" fmla="*/ 3020112 h 4176719"/>
              <a:gd name="connsiteX4" fmla="*/ 1032477 w 5437062"/>
              <a:gd name="connsiteY4" fmla="*/ 2624343 h 4176719"/>
              <a:gd name="connsiteX5" fmla="*/ 2207791 w 5437062"/>
              <a:gd name="connsiteY5" fmla="*/ 1476975 h 4176719"/>
              <a:gd name="connsiteX6" fmla="*/ 3835987 w 5437062"/>
              <a:gd name="connsiteY6" fmla="*/ 966229 h 4176719"/>
              <a:gd name="connsiteX7" fmla="*/ 5437062 w 5437062"/>
              <a:gd name="connsiteY7" fmla="*/ 107746 h 41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062" h="4176719">
                <a:moveTo>
                  <a:pt x="5437062" y="107746"/>
                </a:moveTo>
                <a:cubicBezTo>
                  <a:pt x="5430395" y="807683"/>
                  <a:pt x="2483668" y="2989640"/>
                  <a:pt x="1542438" y="3732569"/>
                </a:cubicBezTo>
                <a:cubicBezTo>
                  <a:pt x="1724418" y="4196024"/>
                  <a:pt x="1747195" y="4121642"/>
                  <a:pt x="1408720" y="4176719"/>
                </a:cubicBezTo>
                <a:cubicBezTo>
                  <a:pt x="1124798" y="3977113"/>
                  <a:pt x="66531" y="3278841"/>
                  <a:pt x="3824" y="3020112"/>
                </a:cubicBezTo>
                <a:cubicBezTo>
                  <a:pt x="-58883" y="2761383"/>
                  <a:pt x="665149" y="2881532"/>
                  <a:pt x="1032477" y="2624343"/>
                </a:cubicBezTo>
                <a:cubicBezTo>
                  <a:pt x="1399805" y="2367154"/>
                  <a:pt x="1734869" y="1766544"/>
                  <a:pt x="2207791" y="1476975"/>
                </a:cubicBezTo>
                <a:cubicBezTo>
                  <a:pt x="2680713" y="1187406"/>
                  <a:pt x="3297775" y="1194434"/>
                  <a:pt x="3835987" y="966229"/>
                </a:cubicBezTo>
                <a:cubicBezTo>
                  <a:pt x="4374199" y="738024"/>
                  <a:pt x="5164609" y="-340011"/>
                  <a:pt x="5437062" y="107746"/>
                </a:cubicBezTo>
                <a:close/>
              </a:path>
            </a:pathLst>
          </a:custGeom>
          <a:noFill/>
          <a:ln w="82550" cap="flat" cmpd="sng" algn="ctr">
            <a:solidFill>
              <a:srgbClr val="FF66FF"/>
            </a:solidFill>
            <a:prstDash val="solid"/>
            <a:round/>
            <a:headEnd type="none" w="med" len="med"/>
            <a:tailEnd type="none" w="med" len="med"/>
          </a:ln>
          <a:effectLst/>
        </p:spPr>
        <p:txBody>
          <a:bodyPr anchor="b" anchorCtr="1"/>
          <a:lstStyle/>
          <a:p>
            <a:pPr algn="ctr" fontAlgn="base">
              <a:spcBef>
                <a:spcPct val="0"/>
              </a:spcBef>
              <a:spcAft>
                <a:spcPct val="0"/>
              </a:spcAft>
              <a:defRPr/>
            </a:pPr>
            <a:endParaRPr lang="en-US" sz="2400" dirty="0">
              <a:solidFill>
                <a:srgbClr val="FFFF00"/>
              </a:solidFill>
              <a:effectLst>
                <a:outerShdw blurRad="38100" dist="38100" dir="2700000" algn="tl">
                  <a:srgbClr val="000000">
                    <a:alpha val="43137"/>
                  </a:srgbClr>
                </a:outerShdw>
              </a:effectLst>
              <a:latin typeface="Arial" pitchFamily="34" charset="0"/>
            </a:endParaRPr>
          </a:p>
        </p:txBody>
      </p:sp>
      <p:sp>
        <p:nvSpPr>
          <p:cNvPr id="21537" name="Rectangle 10"/>
          <p:cNvSpPr>
            <a:spLocks noChangeArrowheads="1"/>
          </p:cNvSpPr>
          <p:nvPr/>
        </p:nvSpPr>
        <p:spPr bwMode="auto">
          <a:xfrm>
            <a:off x="1523999" y="5242349"/>
            <a:ext cx="9144000" cy="1615827"/>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63"/>
                </a:solidFill>
                <a:latin typeface="Arial" pitchFamily="34" charset="0"/>
              </a:defRPr>
            </a:lvl1pPr>
            <a:lvl2pPr indent="-273050" eaLnBrk="0" hangingPunct="0">
              <a:defRPr sz="2000">
                <a:solidFill>
                  <a:srgbClr val="000063"/>
                </a:solidFill>
                <a:latin typeface="Arial" pitchFamily="34" charset="0"/>
              </a:defRPr>
            </a:lvl2pPr>
            <a:lvl3pPr marL="1143000" indent="-228600" eaLnBrk="0" hangingPunct="0">
              <a:defRPr sz="2000">
                <a:solidFill>
                  <a:srgbClr val="000063"/>
                </a:solidFill>
                <a:latin typeface="Arial" pitchFamily="34" charset="0"/>
              </a:defRPr>
            </a:lvl3pPr>
            <a:lvl4pPr marL="1600200" indent="-228600" eaLnBrk="0" hangingPunct="0">
              <a:defRPr sz="2000">
                <a:solidFill>
                  <a:srgbClr val="000063"/>
                </a:solidFill>
                <a:latin typeface="Arial" pitchFamily="34" charset="0"/>
              </a:defRPr>
            </a:lvl4pPr>
            <a:lvl5pPr marL="2057400" indent="-228600" eaLnBrk="0" hangingPunct="0">
              <a:defRPr sz="2000">
                <a:solidFill>
                  <a:srgbClr val="000063"/>
                </a:solidFill>
                <a:latin typeface="Arial" pitchFamily="34" charset="0"/>
              </a:defRPr>
            </a:lvl5pPr>
            <a:lvl6pPr marL="2514600" indent="-228600" eaLnBrk="0" fontAlgn="base" hangingPunct="0">
              <a:spcBef>
                <a:spcPct val="0"/>
              </a:spcBef>
              <a:spcAft>
                <a:spcPct val="0"/>
              </a:spcAft>
              <a:defRPr sz="2000">
                <a:solidFill>
                  <a:srgbClr val="000063"/>
                </a:solidFill>
                <a:latin typeface="Arial" pitchFamily="34" charset="0"/>
              </a:defRPr>
            </a:lvl6pPr>
            <a:lvl7pPr marL="2971800" indent="-228600" eaLnBrk="0" fontAlgn="base" hangingPunct="0">
              <a:spcBef>
                <a:spcPct val="0"/>
              </a:spcBef>
              <a:spcAft>
                <a:spcPct val="0"/>
              </a:spcAft>
              <a:defRPr sz="2000">
                <a:solidFill>
                  <a:srgbClr val="000063"/>
                </a:solidFill>
                <a:latin typeface="Arial" pitchFamily="34" charset="0"/>
              </a:defRPr>
            </a:lvl7pPr>
            <a:lvl8pPr marL="3429000" indent="-228600" eaLnBrk="0" fontAlgn="base" hangingPunct="0">
              <a:spcBef>
                <a:spcPct val="0"/>
              </a:spcBef>
              <a:spcAft>
                <a:spcPct val="0"/>
              </a:spcAft>
              <a:defRPr sz="2000">
                <a:solidFill>
                  <a:srgbClr val="000063"/>
                </a:solidFill>
                <a:latin typeface="Arial" pitchFamily="34" charset="0"/>
              </a:defRPr>
            </a:lvl8pPr>
            <a:lvl9pPr marL="3886200" indent="-228600" eaLnBrk="0" fontAlgn="base" hangingPunct="0">
              <a:spcBef>
                <a:spcPct val="0"/>
              </a:spcBef>
              <a:spcAft>
                <a:spcPct val="0"/>
              </a:spcAft>
              <a:defRPr sz="2000">
                <a:solidFill>
                  <a:srgbClr val="000063"/>
                </a:solidFill>
                <a:latin typeface="Arial" pitchFamily="34" charset="0"/>
              </a:defRPr>
            </a:lvl9pPr>
          </a:lstStyle>
          <a:p>
            <a:pPr eaLnBrk="1" fontAlgn="base" hangingPunct="1">
              <a:spcBef>
                <a:spcPts val="1800"/>
              </a:spcBef>
              <a:spcAft>
                <a:spcPct val="0"/>
              </a:spcAft>
            </a:pPr>
            <a:r>
              <a:rPr lang="en-US" altLang="en-US" b="1" dirty="0"/>
              <a:t>Early Priority: Obtain approximate radiation levels in the area.</a:t>
            </a:r>
          </a:p>
          <a:p>
            <a:pPr lvl="1" indent="-273039" eaLnBrk="1" fontAlgn="base" hangingPunct="1">
              <a:spcBef>
                <a:spcPts val="600"/>
              </a:spcBef>
              <a:spcAft>
                <a:spcPct val="0"/>
              </a:spcAft>
              <a:buFont typeface="Arial" pitchFamily="34" charset="0"/>
              <a:buChar char="•"/>
            </a:pPr>
            <a:r>
              <a:rPr lang="en-US" altLang="en-US" sz="1600" b="1" dirty="0"/>
              <a:t>Identification of high hazard zones (reading greater than 10 R/h) is a priority, but </a:t>
            </a:r>
          </a:p>
          <a:p>
            <a:pPr lvl="1" indent="-273039" eaLnBrk="1" fontAlgn="base" hangingPunct="1">
              <a:spcBef>
                <a:spcPts val="600"/>
              </a:spcBef>
              <a:spcAft>
                <a:spcPct val="0"/>
              </a:spcAft>
              <a:buFont typeface="Arial" pitchFamily="34" charset="0"/>
              <a:buChar char="•"/>
            </a:pPr>
            <a:r>
              <a:rPr lang="en-US" altLang="en-US" sz="1600" b="1" dirty="0"/>
              <a:t>Reporting safe areas (reading less than 0.01 R/h) is also important for safe evacuation routes and response staging areas.</a:t>
            </a:r>
          </a:p>
          <a:p>
            <a:pPr lvl="1" indent="-273039" eaLnBrk="1" fontAlgn="base" hangingPunct="1">
              <a:spcBef>
                <a:spcPts val="600"/>
              </a:spcBef>
              <a:spcAft>
                <a:spcPct val="0"/>
              </a:spcAft>
              <a:buFont typeface="Arial" pitchFamily="34" charset="0"/>
              <a:buChar char="•"/>
            </a:pPr>
            <a:r>
              <a:rPr lang="en-US" altLang="en-US" sz="1600" b="1" dirty="0"/>
              <a:t>Share / Coordinate information across the region to inform Shelter &amp; Evacuations</a:t>
            </a:r>
          </a:p>
        </p:txBody>
      </p:sp>
      <p:sp>
        <p:nvSpPr>
          <p:cNvPr id="4" name="Title 3">
            <a:extLst>
              <a:ext uri="{FF2B5EF4-FFF2-40B4-BE49-F238E27FC236}">
                <a16:creationId xmlns:a16="http://schemas.microsoft.com/office/drawing/2014/main" id="{27358443-A6DA-9D49-F69D-9B0952E4BA97}"/>
              </a:ext>
            </a:extLst>
          </p:cNvPr>
          <p:cNvSpPr>
            <a:spLocks noGrp="1"/>
          </p:cNvSpPr>
          <p:nvPr>
            <p:ph type="title"/>
          </p:nvPr>
        </p:nvSpPr>
        <p:spPr>
          <a:xfrm>
            <a:off x="3213653" y="181861"/>
            <a:ext cx="7874000" cy="580140"/>
          </a:xfrm>
        </p:spPr>
        <p:txBody>
          <a:bodyPr/>
          <a:lstStyle/>
          <a:p>
            <a:r>
              <a:rPr lang="en-US" dirty="0"/>
              <a:t>Emergency Management Builds Zone Map</a:t>
            </a:r>
          </a:p>
        </p:txBody>
      </p:sp>
    </p:spTree>
    <p:extLst>
      <p:ext uri="{BB962C8B-B14F-4D97-AF65-F5344CB8AC3E}">
        <p14:creationId xmlns:p14="http://schemas.microsoft.com/office/powerpoint/2010/main" val="1028154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par>
                          <p:cTn id="13" fill="hold" nodeType="afterGroup">
                            <p:stCondLst>
                              <p:cond delay="2000"/>
                            </p:stCondLst>
                            <p:childTnLst>
                              <p:par>
                                <p:cTn id="14" presetID="22" presetClass="entr" presetSubtype="4"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childTnLst>
                                </p:cTn>
                              </p:par>
                            </p:childTnLst>
                          </p:cTn>
                        </p:par>
                        <p:par>
                          <p:cTn id="27" fill="hold" nodeType="afterGroup">
                            <p:stCondLst>
                              <p:cond delay="2000"/>
                            </p:stCondLst>
                            <p:childTnLst>
                              <p:par>
                                <p:cTn id="28" presetID="2" presetClass="entr" presetSubtype="4" fill="hold" grpId="0" nodeType="afterEffect">
                                  <p:stCondLst>
                                    <p:cond delay="500"/>
                                  </p:stCondLst>
                                  <p:childTnLst>
                                    <p:set>
                                      <p:cBhvr>
                                        <p:cTn id="29" dur="1" fill="hold">
                                          <p:stCondLst>
                                            <p:cond delay="0"/>
                                          </p:stCondLst>
                                        </p:cTn>
                                        <p:tgtEl>
                                          <p:spTgt spid="21537"/>
                                        </p:tgtEl>
                                        <p:attrNameLst>
                                          <p:attrName>style.visibility</p:attrName>
                                        </p:attrNameLst>
                                      </p:cBhvr>
                                      <p:to>
                                        <p:strVal val="visible"/>
                                      </p:to>
                                    </p:set>
                                    <p:anim calcmode="lin" valueType="num">
                                      <p:cBhvr additive="base">
                                        <p:cTn id="30" dur="500" fill="hold"/>
                                        <p:tgtEl>
                                          <p:spTgt spid="21537"/>
                                        </p:tgtEl>
                                        <p:attrNameLst>
                                          <p:attrName>ppt_x</p:attrName>
                                        </p:attrNameLst>
                                      </p:cBhvr>
                                      <p:tavLst>
                                        <p:tav tm="0">
                                          <p:val>
                                            <p:strVal val="#ppt_x"/>
                                          </p:val>
                                        </p:tav>
                                        <p:tav tm="100000">
                                          <p:val>
                                            <p:strVal val="#ppt_x"/>
                                          </p:val>
                                        </p:tav>
                                      </p:tavLst>
                                    </p:anim>
                                    <p:anim calcmode="lin" valueType="num">
                                      <p:cBhvr additive="base">
                                        <p:cTn id="31" dur="500" fill="hold"/>
                                        <p:tgtEl>
                                          <p:spTgt spid="21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Map&#10;&#10;Description automatically generated">
            <a:extLst>
              <a:ext uri="{FF2B5EF4-FFF2-40B4-BE49-F238E27FC236}">
                <a16:creationId xmlns:a16="http://schemas.microsoft.com/office/drawing/2014/main" id="{9D8445CA-70E3-B79B-06F0-C11EE26B881F}"/>
              </a:ext>
            </a:extLst>
          </p:cNvPr>
          <p:cNvPicPr>
            <a:picLocks noChangeAspect="1"/>
          </p:cNvPicPr>
          <p:nvPr/>
        </p:nvPicPr>
        <p:blipFill>
          <a:blip r:embed="rId2"/>
          <a:stretch>
            <a:fillRect/>
          </a:stretch>
        </p:blipFill>
        <p:spPr>
          <a:xfrm>
            <a:off x="762000" y="762000"/>
            <a:ext cx="10837333" cy="6096000"/>
          </a:xfrm>
          <a:prstGeom prst="rect">
            <a:avLst/>
          </a:prstGeom>
        </p:spPr>
      </p:pic>
      <p:pic>
        <p:nvPicPr>
          <p:cNvPr id="7" name="Content Placeholder 6" descr="Map&#10;&#10;Description automatically generated">
            <a:extLst>
              <a:ext uri="{FF2B5EF4-FFF2-40B4-BE49-F238E27FC236}">
                <a16:creationId xmlns:a16="http://schemas.microsoft.com/office/drawing/2014/main" id="{8DD7864F-8466-63D7-21B1-92FC3A636007}"/>
              </a:ext>
            </a:extLst>
          </p:cNvPr>
          <p:cNvPicPr>
            <a:picLocks noGrp="1" noChangeAspect="1"/>
          </p:cNvPicPr>
          <p:nvPr>
            <p:ph sz="quarter" idx="20"/>
          </p:nvPr>
        </p:nvPicPr>
        <p:blipFill>
          <a:blip r:embed="rId3"/>
          <a:stretch>
            <a:fillRect/>
          </a:stretch>
        </p:blipFill>
        <p:spPr>
          <a:xfrm>
            <a:off x="762000" y="762000"/>
            <a:ext cx="10837333" cy="6096000"/>
          </a:xfrm>
        </p:spPr>
      </p:pic>
      <p:sp>
        <p:nvSpPr>
          <p:cNvPr id="2" name="Slide Number Placeholder 1">
            <a:extLst>
              <a:ext uri="{FF2B5EF4-FFF2-40B4-BE49-F238E27FC236}">
                <a16:creationId xmlns:a16="http://schemas.microsoft.com/office/drawing/2014/main" id="{DEB67431-DC0C-9B89-D6FF-13CFF2F9B5A9}"/>
              </a:ext>
            </a:extLst>
          </p:cNvPr>
          <p:cNvSpPr>
            <a:spLocks noGrp="1"/>
          </p:cNvSpPr>
          <p:nvPr>
            <p:ph type="sldNum" sz="quarter" idx="12"/>
          </p:nvPr>
        </p:nvSpPr>
        <p:spPr/>
        <p:txBody>
          <a:bodyPr/>
          <a:lstStyle/>
          <a:p>
            <a:fld id="{FE7A4BB3-E848-5A44-82DF-322201952CD8}" type="slidenum">
              <a:rPr lang="en-US" smtClean="0"/>
              <a:pPr/>
              <a:t>48</a:t>
            </a:fld>
            <a:endParaRPr lang="en-US" dirty="0"/>
          </a:p>
        </p:txBody>
      </p:sp>
      <p:sp>
        <p:nvSpPr>
          <p:cNvPr id="3" name="Title 2">
            <a:extLst>
              <a:ext uri="{FF2B5EF4-FFF2-40B4-BE49-F238E27FC236}">
                <a16:creationId xmlns:a16="http://schemas.microsoft.com/office/drawing/2014/main" id="{0D122C9A-890E-5772-1E4A-FCE47085615E}"/>
              </a:ext>
            </a:extLst>
          </p:cNvPr>
          <p:cNvSpPr>
            <a:spLocks noGrp="1"/>
          </p:cNvSpPr>
          <p:nvPr>
            <p:ph type="title"/>
          </p:nvPr>
        </p:nvSpPr>
        <p:spPr>
          <a:xfrm>
            <a:off x="4411731" y="92587"/>
            <a:ext cx="7439025" cy="522097"/>
          </a:xfrm>
        </p:spPr>
        <p:txBody>
          <a:bodyPr/>
          <a:lstStyle/>
          <a:p>
            <a:r>
              <a:rPr lang="en-US" dirty="0"/>
              <a:t>Moderate Damage Zone Priorities</a:t>
            </a:r>
          </a:p>
        </p:txBody>
      </p:sp>
      <p:sp>
        <p:nvSpPr>
          <p:cNvPr id="10" name="TextBox 9">
            <a:extLst>
              <a:ext uri="{FF2B5EF4-FFF2-40B4-BE49-F238E27FC236}">
                <a16:creationId xmlns:a16="http://schemas.microsoft.com/office/drawing/2014/main" id="{A81EB8DD-6C25-B6E9-4F54-48A6F927B0C5}"/>
              </a:ext>
            </a:extLst>
          </p:cNvPr>
          <p:cNvSpPr txBox="1"/>
          <p:nvPr/>
        </p:nvSpPr>
        <p:spPr>
          <a:xfrm>
            <a:off x="762000" y="956726"/>
            <a:ext cx="2896542" cy="1220975"/>
          </a:xfrm>
          <a:prstGeom prst="rect">
            <a:avLst/>
          </a:prstGeom>
          <a:noFill/>
        </p:spPr>
        <p:txBody>
          <a:bodyPr wrap="square" rtlCol="0">
            <a:spAutoFit/>
          </a:bodyPr>
          <a:lstStyle/>
          <a:p>
            <a:pPr algn="ctr"/>
            <a:r>
              <a:rPr lang="en-US" sz="3667" b="1" dirty="0">
                <a:solidFill>
                  <a:srgbClr val="FFFF00"/>
                </a:solidFill>
                <a:effectLst>
                  <a:outerShdw blurRad="38100" dist="38100" dir="2700000" algn="tl">
                    <a:srgbClr val="000000">
                      <a:alpha val="43137"/>
                    </a:srgbClr>
                  </a:outerShdw>
                </a:effectLst>
              </a:rPr>
              <a:t>Significant injuries</a:t>
            </a:r>
          </a:p>
        </p:txBody>
      </p:sp>
      <p:pic>
        <p:nvPicPr>
          <p:cNvPr id="8" name="Picture 7" descr="A cover of a book&#10;&#10;Description automatically generated">
            <a:extLst>
              <a:ext uri="{FF2B5EF4-FFF2-40B4-BE49-F238E27FC236}">
                <a16:creationId xmlns:a16="http://schemas.microsoft.com/office/drawing/2014/main" id="{23A916A0-406B-84B5-0EAD-939D49BAB806}"/>
              </a:ext>
            </a:extLst>
          </p:cNvPr>
          <p:cNvPicPr>
            <a:picLocks noChangeAspect="1"/>
          </p:cNvPicPr>
          <p:nvPr/>
        </p:nvPicPr>
        <p:blipFill>
          <a:blip r:embed="rId4"/>
          <a:stretch>
            <a:fillRect/>
          </a:stretch>
        </p:blipFill>
        <p:spPr>
          <a:xfrm>
            <a:off x="9607383" y="614684"/>
            <a:ext cx="2150413" cy="269112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71CC309-2061-93CD-C9E4-FB7BE325CCFE}"/>
              </a:ext>
            </a:extLst>
          </p:cNvPr>
          <p:cNvPicPr>
            <a:picLocks noChangeAspect="1"/>
          </p:cNvPicPr>
          <p:nvPr/>
        </p:nvPicPr>
        <p:blipFill>
          <a:blip r:embed="rId5"/>
          <a:srcRect/>
          <a:stretch/>
        </p:blipFill>
        <p:spPr>
          <a:xfrm>
            <a:off x="6642742" y="500917"/>
            <a:ext cx="2871681" cy="3956604"/>
          </a:xfrm>
          <a:prstGeom prst="rect">
            <a:avLst/>
          </a:prstGeom>
        </p:spPr>
      </p:pic>
      <p:pic>
        <p:nvPicPr>
          <p:cNvPr id="5" name="Picture 4">
            <a:extLst>
              <a:ext uri="{FF2B5EF4-FFF2-40B4-BE49-F238E27FC236}">
                <a16:creationId xmlns:a16="http://schemas.microsoft.com/office/drawing/2014/main" id="{5E497477-6917-5C70-9335-2C93959F9952}"/>
              </a:ext>
            </a:extLst>
          </p:cNvPr>
          <p:cNvPicPr>
            <a:picLocks noChangeAspect="1"/>
          </p:cNvPicPr>
          <p:nvPr/>
        </p:nvPicPr>
        <p:blipFill>
          <a:blip r:embed="rId6"/>
          <a:srcRect/>
          <a:stretch/>
        </p:blipFill>
        <p:spPr>
          <a:xfrm>
            <a:off x="9256338" y="3103602"/>
            <a:ext cx="2852504" cy="3956605"/>
          </a:xfrm>
          <a:prstGeom prst="rect">
            <a:avLst/>
          </a:prstGeom>
        </p:spPr>
      </p:pic>
      <p:sp>
        <p:nvSpPr>
          <p:cNvPr id="6" name="TextBox 5">
            <a:extLst>
              <a:ext uri="{FF2B5EF4-FFF2-40B4-BE49-F238E27FC236}">
                <a16:creationId xmlns:a16="http://schemas.microsoft.com/office/drawing/2014/main" id="{1406338E-F5CC-8493-37EC-30BA94E44021}"/>
              </a:ext>
            </a:extLst>
          </p:cNvPr>
          <p:cNvSpPr txBox="1"/>
          <p:nvPr/>
        </p:nvSpPr>
        <p:spPr>
          <a:xfrm>
            <a:off x="6990278" y="4779875"/>
            <a:ext cx="1857280" cy="1220975"/>
          </a:xfrm>
          <a:prstGeom prst="rect">
            <a:avLst/>
          </a:prstGeom>
          <a:noFill/>
        </p:spPr>
        <p:txBody>
          <a:bodyPr wrap="square" rtlCol="0">
            <a:spAutoFit/>
          </a:bodyPr>
          <a:lstStyle/>
          <a:p>
            <a:pPr algn="ctr"/>
            <a:r>
              <a:rPr lang="en-US" sz="3667" b="1" dirty="0">
                <a:solidFill>
                  <a:srgbClr val="FFFF00"/>
                </a:solidFill>
                <a:effectLst>
                  <a:outerShdw blurRad="38100" dist="38100" dir="2700000" algn="tl">
                    <a:srgbClr val="000000">
                      <a:alpha val="43137"/>
                    </a:srgbClr>
                  </a:outerShdw>
                </a:effectLst>
              </a:rPr>
              <a:t>High Priority</a:t>
            </a:r>
          </a:p>
        </p:txBody>
      </p:sp>
    </p:spTree>
    <p:extLst>
      <p:ext uri="{BB962C8B-B14F-4D97-AF65-F5344CB8AC3E}">
        <p14:creationId xmlns:p14="http://schemas.microsoft.com/office/powerpoint/2010/main" val="909649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1B7AC8-94C5-8C74-4B8C-7981CE421F63}"/>
              </a:ext>
            </a:extLst>
          </p:cNvPr>
          <p:cNvSpPr>
            <a:spLocks noGrp="1"/>
          </p:cNvSpPr>
          <p:nvPr>
            <p:ph type="sldNum" sz="quarter" idx="12"/>
          </p:nvPr>
        </p:nvSpPr>
        <p:spPr/>
        <p:txBody>
          <a:bodyPr/>
          <a:lstStyle/>
          <a:p>
            <a:fld id="{FE7A4BB3-E848-5A44-82DF-322201952CD8}" type="slidenum">
              <a:rPr lang="en-US" smtClean="0"/>
              <a:pPr/>
              <a:t>49</a:t>
            </a:fld>
            <a:endParaRPr lang="en-US" dirty="0"/>
          </a:p>
        </p:txBody>
      </p:sp>
      <p:sp>
        <p:nvSpPr>
          <p:cNvPr id="3" name="Title 2">
            <a:extLst>
              <a:ext uri="{FF2B5EF4-FFF2-40B4-BE49-F238E27FC236}">
                <a16:creationId xmlns:a16="http://schemas.microsoft.com/office/drawing/2014/main" id="{0B22C8D2-8B11-4362-69C9-D8B9B9AD5719}"/>
              </a:ext>
            </a:extLst>
          </p:cNvPr>
          <p:cNvSpPr>
            <a:spLocks noGrp="1"/>
          </p:cNvSpPr>
          <p:nvPr>
            <p:ph type="title"/>
          </p:nvPr>
        </p:nvSpPr>
        <p:spPr>
          <a:xfrm>
            <a:off x="4371975" y="192796"/>
            <a:ext cx="7439025" cy="605927"/>
          </a:xfrm>
        </p:spPr>
        <p:txBody>
          <a:bodyPr/>
          <a:lstStyle/>
          <a:p>
            <a:r>
              <a:rPr lang="en-US" dirty="0"/>
              <a:t>Hot Zone Priorities</a:t>
            </a:r>
          </a:p>
        </p:txBody>
      </p:sp>
      <p:pic>
        <p:nvPicPr>
          <p:cNvPr id="9" name="Zoom2MazHZ">
            <a:hlinkClick r:id="" action="ppaction://media"/>
            <a:extLst>
              <a:ext uri="{FF2B5EF4-FFF2-40B4-BE49-F238E27FC236}">
                <a16:creationId xmlns:a16="http://schemas.microsoft.com/office/drawing/2014/main" id="{6FB50F2D-6B47-B939-1CE1-287208A86B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0578" y="798723"/>
            <a:ext cx="10772049" cy="6059278"/>
          </a:xfrm>
          <a:prstGeom prst="rect">
            <a:avLst/>
          </a:prstGeom>
        </p:spPr>
      </p:pic>
    </p:spTree>
    <p:extLst>
      <p:ext uri="{BB962C8B-B14F-4D97-AF65-F5344CB8AC3E}">
        <p14:creationId xmlns:p14="http://schemas.microsoft.com/office/powerpoint/2010/main" val="2651256136"/>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Planning Guidance Features</a:t>
            </a:r>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a:ea typeface="+mn-ea"/>
                <a:cs typeface="Arial"/>
              </a:rPr>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10" name="TextBox 9">
            <a:extLst>
              <a:ext uri="{FF2B5EF4-FFF2-40B4-BE49-F238E27FC236}">
                <a16:creationId xmlns:a16="http://schemas.microsoft.com/office/drawing/2014/main" id="{FFF2C88B-A8ED-44E1-BD20-0ED85BDDE470}"/>
              </a:ext>
            </a:extLst>
          </p:cNvPr>
          <p:cNvSpPr txBox="1"/>
          <p:nvPr/>
        </p:nvSpPr>
        <p:spPr>
          <a:xfrm>
            <a:off x="1089881" y="1776111"/>
            <a:ext cx="3505565" cy="3305777"/>
          </a:xfrm>
          <a:prstGeom prst="rect">
            <a:avLst/>
          </a:prstGeom>
          <a:noFill/>
        </p:spPr>
        <p:txBody>
          <a:bodyPr wrap="square">
            <a:spAutoFit/>
          </a:bodyPr>
          <a:lstStyle/>
          <a:p>
            <a:pPr marL="0" marR="0" lvl="0" indent="0" algn="ctr" defTabSz="457200" rtl="0" eaLnBrk="1" fontAlgn="auto" latinLnBrk="0" hangingPunct="1">
              <a:lnSpc>
                <a:spcPct val="120000"/>
              </a:lnSpc>
              <a:spcBef>
                <a:spcPts val="0"/>
              </a:spcBef>
              <a:spcAft>
                <a:spcPts val="1200"/>
              </a:spcAft>
              <a:buClrTx/>
              <a:buSzTx/>
              <a:buFontTx/>
              <a:buNone/>
              <a:tabLst/>
              <a:defRPr/>
            </a:pPr>
            <a:r>
              <a:rPr kumimoji="0" lang="en-US" sz="2200" b="0" i="0" u="none" strike="noStrike" kern="8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Throughout the document, key opportunities to act, coordinate with key partners, reference external materials, and think critically are highlighted. These opportunities take one of four forms:</a:t>
            </a:r>
          </a:p>
        </p:txBody>
      </p:sp>
      <p:graphicFrame>
        <p:nvGraphicFramePr>
          <p:cNvPr id="28" name="Diagram 27">
            <a:extLst>
              <a:ext uri="{FF2B5EF4-FFF2-40B4-BE49-F238E27FC236}">
                <a16:creationId xmlns:a16="http://schemas.microsoft.com/office/drawing/2014/main" id="{CCC527DB-5C46-48A0-A0BE-86057EC232EE}"/>
              </a:ext>
            </a:extLst>
          </p:cNvPr>
          <p:cNvGraphicFramePr/>
          <p:nvPr/>
        </p:nvGraphicFramePr>
        <p:xfrm>
          <a:off x="4209143" y="1363996"/>
          <a:ext cx="7852228" cy="4809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7471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1B7AC8-94C5-8C74-4B8C-7981CE421F63}"/>
              </a:ext>
            </a:extLst>
          </p:cNvPr>
          <p:cNvSpPr>
            <a:spLocks noGrp="1"/>
          </p:cNvSpPr>
          <p:nvPr>
            <p:ph type="sldNum" sz="quarter" idx="12"/>
          </p:nvPr>
        </p:nvSpPr>
        <p:spPr/>
        <p:txBody>
          <a:bodyPr/>
          <a:lstStyle/>
          <a:p>
            <a:fld id="{FE7A4BB3-E848-5A44-82DF-322201952CD8}" type="slidenum">
              <a:rPr lang="en-US" smtClean="0"/>
              <a:pPr/>
              <a:t>50</a:t>
            </a:fld>
            <a:endParaRPr lang="en-US" dirty="0"/>
          </a:p>
        </p:txBody>
      </p:sp>
      <p:sp>
        <p:nvSpPr>
          <p:cNvPr id="3" name="Title 2">
            <a:extLst>
              <a:ext uri="{FF2B5EF4-FFF2-40B4-BE49-F238E27FC236}">
                <a16:creationId xmlns:a16="http://schemas.microsoft.com/office/drawing/2014/main" id="{0B22C8D2-8B11-4362-69C9-D8B9B9AD5719}"/>
              </a:ext>
            </a:extLst>
          </p:cNvPr>
          <p:cNvSpPr>
            <a:spLocks noGrp="1"/>
          </p:cNvSpPr>
          <p:nvPr>
            <p:ph type="title"/>
          </p:nvPr>
        </p:nvSpPr>
        <p:spPr>
          <a:xfrm>
            <a:off x="4371975" y="192796"/>
            <a:ext cx="7439025" cy="483157"/>
          </a:xfrm>
        </p:spPr>
        <p:txBody>
          <a:bodyPr/>
          <a:lstStyle/>
          <a:p>
            <a:r>
              <a:rPr lang="en-US" dirty="0"/>
              <a:t>Hot Zone Priorities</a:t>
            </a:r>
          </a:p>
        </p:txBody>
      </p:sp>
      <p:pic>
        <p:nvPicPr>
          <p:cNvPr id="5" name="Picture 4">
            <a:extLst>
              <a:ext uri="{FF2B5EF4-FFF2-40B4-BE49-F238E27FC236}">
                <a16:creationId xmlns:a16="http://schemas.microsoft.com/office/drawing/2014/main" id="{45B55E20-00D9-9B54-9E8F-2730CD341B85}"/>
              </a:ext>
            </a:extLst>
          </p:cNvPr>
          <p:cNvPicPr>
            <a:picLocks noChangeAspect="1"/>
          </p:cNvPicPr>
          <p:nvPr/>
        </p:nvPicPr>
        <p:blipFill>
          <a:blip r:embed="rId2"/>
          <a:srcRect/>
          <a:stretch/>
        </p:blipFill>
        <p:spPr>
          <a:xfrm>
            <a:off x="758940" y="762000"/>
            <a:ext cx="10837333" cy="6096000"/>
          </a:xfrm>
          <a:prstGeom prst="rect">
            <a:avLst/>
          </a:prstGeom>
        </p:spPr>
      </p:pic>
      <p:sp>
        <p:nvSpPr>
          <p:cNvPr id="7" name="TextBox 6">
            <a:extLst>
              <a:ext uri="{FF2B5EF4-FFF2-40B4-BE49-F238E27FC236}">
                <a16:creationId xmlns:a16="http://schemas.microsoft.com/office/drawing/2014/main" id="{34503817-D57A-928D-5436-7E94EAE123F5}"/>
              </a:ext>
            </a:extLst>
          </p:cNvPr>
          <p:cNvSpPr txBox="1"/>
          <p:nvPr/>
        </p:nvSpPr>
        <p:spPr>
          <a:xfrm>
            <a:off x="595727" y="762001"/>
            <a:ext cx="3070696" cy="1220975"/>
          </a:xfrm>
          <a:prstGeom prst="rect">
            <a:avLst/>
          </a:prstGeom>
          <a:noFill/>
        </p:spPr>
        <p:txBody>
          <a:bodyPr wrap="square" rtlCol="0">
            <a:spAutoFit/>
          </a:bodyPr>
          <a:lstStyle/>
          <a:p>
            <a:pPr algn="ctr"/>
            <a:r>
              <a:rPr lang="en-US" sz="3667" b="1" dirty="0">
                <a:solidFill>
                  <a:srgbClr val="FFFF00"/>
                </a:solidFill>
                <a:effectLst>
                  <a:outerShdw blurRad="38100" dist="38100" dir="2700000" algn="tl">
                    <a:srgbClr val="000000">
                      <a:alpha val="43137"/>
                    </a:srgbClr>
                  </a:outerShdw>
                </a:effectLst>
              </a:rPr>
              <a:t>Messaging Priority</a:t>
            </a:r>
          </a:p>
        </p:txBody>
      </p:sp>
      <p:pic>
        <p:nvPicPr>
          <p:cNvPr id="4" name="Picture 3">
            <a:extLst>
              <a:ext uri="{FF2B5EF4-FFF2-40B4-BE49-F238E27FC236}">
                <a16:creationId xmlns:a16="http://schemas.microsoft.com/office/drawing/2014/main" id="{E11299EA-2C3B-AAD0-99CD-E1B3CD4D5CAC}"/>
              </a:ext>
            </a:extLst>
          </p:cNvPr>
          <p:cNvPicPr>
            <a:picLocks noChangeAspect="1"/>
          </p:cNvPicPr>
          <p:nvPr/>
        </p:nvPicPr>
        <p:blipFill>
          <a:blip r:embed="rId3"/>
          <a:srcRect/>
          <a:stretch/>
        </p:blipFill>
        <p:spPr>
          <a:xfrm>
            <a:off x="6405850" y="675953"/>
            <a:ext cx="2871681" cy="3956604"/>
          </a:xfrm>
          <a:prstGeom prst="rect">
            <a:avLst/>
          </a:prstGeom>
        </p:spPr>
      </p:pic>
      <p:pic>
        <p:nvPicPr>
          <p:cNvPr id="6" name="Picture 5">
            <a:extLst>
              <a:ext uri="{FF2B5EF4-FFF2-40B4-BE49-F238E27FC236}">
                <a16:creationId xmlns:a16="http://schemas.microsoft.com/office/drawing/2014/main" id="{4CB56E3D-0514-2C1C-A65A-8EB4896D28AA}"/>
              </a:ext>
            </a:extLst>
          </p:cNvPr>
          <p:cNvPicPr>
            <a:picLocks noChangeAspect="1"/>
          </p:cNvPicPr>
          <p:nvPr/>
        </p:nvPicPr>
        <p:blipFill>
          <a:blip r:embed="rId4"/>
          <a:srcRect/>
          <a:stretch/>
        </p:blipFill>
        <p:spPr>
          <a:xfrm>
            <a:off x="9061263" y="2740302"/>
            <a:ext cx="2863100" cy="3956605"/>
          </a:xfrm>
          <a:prstGeom prst="rect">
            <a:avLst/>
          </a:prstGeom>
        </p:spPr>
      </p:pic>
      <p:sp>
        <p:nvSpPr>
          <p:cNvPr id="8" name="TextBox 7">
            <a:extLst>
              <a:ext uri="{FF2B5EF4-FFF2-40B4-BE49-F238E27FC236}">
                <a16:creationId xmlns:a16="http://schemas.microsoft.com/office/drawing/2014/main" id="{147C69DF-E59E-DEEB-4DE3-819E959DCAD4}"/>
              </a:ext>
            </a:extLst>
          </p:cNvPr>
          <p:cNvSpPr txBox="1"/>
          <p:nvPr/>
        </p:nvSpPr>
        <p:spPr>
          <a:xfrm>
            <a:off x="5984458" y="4779875"/>
            <a:ext cx="2863100" cy="1220975"/>
          </a:xfrm>
          <a:prstGeom prst="rect">
            <a:avLst/>
          </a:prstGeom>
          <a:noFill/>
        </p:spPr>
        <p:txBody>
          <a:bodyPr wrap="square" rtlCol="0">
            <a:spAutoFit/>
          </a:bodyPr>
          <a:lstStyle/>
          <a:p>
            <a:pPr algn="ctr"/>
            <a:r>
              <a:rPr lang="en-US" sz="3667" b="1" dirty="0">
                <a:solidFill>
                  <a:srgbClr val="FFFF00"/>
                </a:solidFill>
                <a:effectLst>
                  <a:outerShdw blurRad="38100" dist="38100" dir="2700000" algn="tl">
                    <a:srgbClr val="000000">
                      <a:alpha val="43137"/>
                    </a:srgbClr>
                  </a:outerShdw>
                </a:effectLst>
              </a:rPr>
              <a:t>Messaging Priority</a:t>
            </a:r>
          </a:p>
        </p:txBody>
      </p:sp>
    </p:spTree>
    <p:extLst>
      <p:ext uri="{BB962C8B-B14F-4D97-AF65-F5344CB8AC3E}">
        <p14:creationId xmlns:p14="http://schemas.microsoft.com/office/powerpoint/2010/main" val="1368627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371975" y="185161"/>
            <a:ext cx="7439025" cy="739514"/>
          </a:xfrm>
        </p:spPr>
        <p:txBody>
          <a:bodyPr/>
          <a:lstStyle/>
          <a:p>
            <a:pPr algn="ctr" eaLnBrk="1" hangingPunct="1"/>
            <a:r>
              <a:rPr lang="en-US" altLang="en-US" dirty="0"/>
              <a:t>Personal Protective Equipment (PPE)</a:t>
            </a:r>
          </a:p>
        </p:txBody>
      </p:sp>
      <p:sp>
        <p:nvSpPr>
          <p:cNvPr id="61443" name="Content Placeholder 2"/>
          <p:cNvSpPr>
            <a:spLocks noGrp="1"/>
          </p:cNvSpPr>
          <p:nvPr>
            <p:ph sz="quarter" idx="20"/>
          </p:nvPr>
        </p:nvSpPr>
        <p:spPr>
          <a:xfrm>
            <a:off x="1301750" y="1303283"/>
            <a:ext cx="10140950" cy="4858428"/>
          </a:xfrm>
        </p:spPr>
        <p:txBody>
          <a:bodyPr/>
          <a:lstStyle/>
          <a:p>
            <a:pPr>
              <a:spcBef>
                <a:spcPts val="1800"/>
              </a:spcBef>
            </a:pPr>
            <a:r>
              <a:rPr lang="en-US" altLang="en-US" b="1" dirty="0"/>
              <a:t>SCBAs, Respirators, Firefighter “turnouts”, Level A, B, or C HAZMAT suits do not protect against the primary hazard - the penetrating gamma radiation given off by fallout.</a:t>
            </a:r>
          </a:p>
          <a:p>
            <a:pPr marL="2011283" lvl="4">
              <a:spcBef>
                <a:spcPts val="1200"/>
              </a:spcBef>
            </a:pPr>
            <a:r>
              <a:rPr lang="en-US" altLang="en-US" sz="1667" b="1" dirty="0"/>
              <a:t>Radiation / dose monitoring primary protection</a:t>
            </a:r>
          </a:p>
          <a:p>
            <a:pPr marL="2011283" lvl="4">
              <a:spcBef>
                <a:spcPts val="1200"/>
              </a:spcBef>
            </a:pPr>
            <a:r>
              <a:rPr lang="en-US" altLang="en-US" sz="1667" b="1" dirty="0"/>
              <a:t>Inhalation &amp; ingestion is a secondary concern compared to the external exposure.</a:t>
            </a:r>
          </a:p>
          <a:p>
            <a:pPr marL="2011283" lvl="4">
              <a:spcBef>
                <a:spcPts val="1200"/>
              </a:spcBef>
            </a:pPr>
            <a:r>
              <a:rPr lang="en-US" altLang="en-US" sz="1667" b="1" dirty="0"/>
              <a:t>Turnouts and anti-contamination clothing can help ease decontamination after entries, but not required for time-critical, life saving activities.</a:t>
            </a:r>
          </a:p>
        </p:txBody>
      </p:sp>
      <p:pic>
        <p:nvPicPr>
          <p:cNvPr id="61444" name="Picture 5" descr="photo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49" y="2370958"/>
            <a:ext cx="1752601"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a:off x="258761" y="2234433"/>
            <a:ext cx="2082800" cy="1981200"/>
          </a:xfrm>
          <a:prstGeom prst="noSmoking">
            <a:avLst>
              <a:gd name="adj" fmla="val 7928"/>
            </a:avLst>
          </a:prstGeom>
          <a:solidFill>
            <a:srgbClr val="FF0000">
              <a:alpha val="50000"/>
            </a:srgbClr>
          </a:solidFill>
          <a:ln w="9525" cap="flat" cmpd="sng" algn="ctr">
            <a:solidFill>
              <a:schemeClr val="tx1"/>
            </a:solidFill>
            <a:prstDash val="solid"/>
            <a:round/>
            <a:headEnd type="none" w="med" len="med"/>
            <a:tailEnd type="none" w="med" len="med"/>
          </a:ln>
          <a:effectLst/>
        </p:spPr>
        <p:txBody>
          <a:bodyPr/>
          <a:lstStyle/>
          <a:p>
            <a:pPr algn="ctr" defTabSz="457182" eaLnBrk="0" hangingPunct="0">
              <a:defRPr/>
            </a:pPr>
            <a:endParaRPr lang="en-US" sz="2400">
              <a:solidFill>
                <a:srgbClr val="000000"/>
              </a:solidFill>
              <a:latin typeface="Times" pitchFamily="18" charset="0"/>
            </a:endParaRPr>
          </a:p>
        </p:txBody>
      </p:sp>
      <p:sp>
        <p:nvSpPr>
          <p:cNvPr id="61446" name="Rectangle 5"/>
          <p:cNvSpPr>
            <a:spLocks noChangeArrowheads="1"/>
          </p:cNvSpPr>
          <p:nvPr/>
        </p:nvSpPr>
        <p:spPr bwMode="auto">
          <a:xfrm>
            <a:off x="599805" y="4495443"/>
            <a:ext cx="11211195" cy="167738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rgbClr val="000063"/>
                </a:solidFill>
                <a:latin typeface="Arial" pitchFamily="34" charset="0"/>
              </a:defRPr>
            </a:lvl1pPr>
            <a:lvl2pPr marL="742950" indent="-285750" eaLnBrk="0" hangingPunct="0">
              <a:defRPr sz="2000">
                <a:solidFill>
                  <a:srgbClr val="000063"/>
                </a:solidFill>
                <a:latin typeface="Arial" pitchFamily="34" charset="0"/>
              </a:defRPr>
            </a:lvl2pPr>
            <a:lvl3pPr marL="1143000" indent="-228600" eaLnBrk="0" hangingPunct="0">
              <a:defRPr sz="2000">
                <a:solidFill>
                  <a:srgbClr val="000063"/>
                </a:solidFill>
                <a:latin typeface="Arial" pitchFamily="34" charset="0"/>
              </a:defRPr>
            </a:lvl3pPr>
            <a:lvl4pPr marL="1600200" indent="-228600" eaLnBrk="0" hangingPunct="0">
              <a:defRPr sz="2000">
                <a:solidFill>
                  <a:srgbClr val="000063"/>
                </a:solidFill>
                <a:latin typeface="Arial" pitchFamily="34" charset="0"/>
              </a:defRPr>
            </a:lvl4pPr>
            <a:lvl5pPr marL="2057400" indent="-228600" eaLnBrk="0" hangingPunct="0">
              <a:defRPr sz="2000">
                <a:solidFill>
                  <a:srgbClr val="000063"/>
                </a:solidFill>
                <a:latin typeface="Arial" pitchFamily="34" charset="0"/>
              </a:defRPr>
            </a:lvl5pPr>
            <a:lvl6pPr marL="2514600" indent="-228600" eaLnBrk="0" fontAlgn="base" hangingPunct="0">
              <a:spcBef>
                <a:spcPct val="0"/>
              </a:spcBef>
              <a:spcAft>
                <a:spcPct val="0"/>
              </a:spcAft>
              <a:defRPr sz="2000">
                <a:solidFill>
                  <a:srgbClr val="000063"/>
                </a:solidFill>
                <a:latin typeface="Arial" pitchFamily="34" charset="0"/>
              </a:defRPr>
            </a:lvl6pPr>
            <a:lvl7pPr marL="2971800" indent="-228600" eaLnBrk="0" fontAlgn="base" hangingPunct="0">
              <a:spcBef>
                <a:spcPct val="0"/>
              </a:spcBef>
              <a:spcAft>
                <a:spcPct val="0"/>
              </a:spcAft>
              <a:defRPr sz="2000">
                <a:solidFill>
                  <a:srgbClr val="000063"/>
                </a:solidFill>
                <a:latin typeface="Arial" pitchFamily="34" charset="0"/>
              </a:defRPr>
            </a:lvl7pPr>
            <a:lvl8pPr marL="3429000" indent="-228600" eaLnBrk="0" fontAlgn="base" hangingPunct="0">
              <a:spcBef>
                <a:spcPct val="0"/>
              </a:spcBef>
              <a:spcAft>
                <a:spcPct val="0"/>
              </a:spcAft>
              <a:defRPr sz="2000">
                <a:solidFill>
                  <a:srgbClr val="000063"/>
                </a:solidFill>
                <a:latin typeface="Arial" pitchFamily="34" charset="0"/>
              </a:defRPr>
            </a:lvl8pPr>
            <a:lvl9pPr marL="3886200" indent="-228600" eaLnBrk="0" fontAlgn="base" hangingPunct="0">
              <a:spcBef>
                <a:spcPct val="0"/>
              </a:spcBef>
              <a:spcAft>
                <a:spcPct val="0"/>
              </a:spcAft>
              <a:defRPr sz="2000">
                <a:solidFill>
                  <a:srgbClr val="000063"/>
                </a:solidFill>
                <a:latin typeface="Arial" pitchFamily="34" charset="0"/>
              </a:defRPr>
            </a:lvl9pPr>
          </a:lstStyle>
          <a:p>
            <a:pPr algn="ctr" defTabSz="457182">
              <a:spcBef>
                <a:spcPts val="1800"/>
              </a:spcBef>
              <a:defRPr/>
            </a:pPr>
            <a:r>
              <a:rPr lang="en-US" altLang="en-US" sz="2400" dirty="0">
                <a:solidFill>
                  <a:srgbClr val="000000"/>
                </a:solidFill>
                <a:latin typeface="Times New Roman" pitchFamily="18" charset="0"/>
                <a:cs typeface="Times New Roman" pitchFamily="18" charset="0"/>
              </a:rPr>
              <a:t>“Reducing the time spent in high dose-rate areas is the greatest protective measure.  Bulky isolation suits and elaborate respiratory protection methods may actually increase exposure as they reduce the speed, the ability to communicate, and worker efficiency.”</a:t>
            </a:r>
          </a:p>
          <a:p>
            <a:pPr algn="ctr" defTabSz="457182">
              <a:spcBef>
                <a:spcPts val="1800"/>
              </a:spcBef>
              <a:defRPr/>
            </a:pPr>
            <a:r>
              <a:rPr lang="en-US" altLang="en-US" sz="1600" dirty="0">
                <a:solidFill>
                  <a:srgbClr val="000000"/>
                </a:solidFill>
                <a:latin typeface="Times New Roman" pitchFamily="18" charset="0"/>
                <a:cs typeface="Times New Roman" pitchFamily="18" charset="0"/>
              </a:rPr>
              <a:t>~Key Response Planning Factors for the Aftermath of Nuclear Terrorism</a:t>
            </a:r>
          </a:p>
        </p:txBody>
      </p:sp>
      <p:pic>
        <p:nvPicPr>
          <p:cNvPr id="7" name="Picture 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4227" y="2323333"/>
            <a:ext cx="906601" cy="75848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Donut 8"/>
          <p:cNvSpPr/>
          <p:nvPr/>
        </p:nvSpPr>
        <p:spPr bwMode="auto">
          <a:xfrm>
            <a:off x="10745649" y="2234433"/>
            <a:ext cx="1065351" cy="936280"/>
          </a:xfrm>
          <a:prstGeom prst="donut">
            <a:avLst>
              <a:gd name="adj" fmla="val 9069"/>
            </a:avLst>
          </a:prstGeom>
          <a:solidFill>
            <a:srgbClr val="00B050"/>
          </a:solidFill>
          <a:ln w="9525" cap="flat" cmpd="sng" algn="ctr">
            <a:solidFill>
              <a:schemeClr val="tx1"/>
            </a:solidFill>
            <a:prstDash val="solid"/>
            <a:round/>
            <a:headEnd type="none" w="med" len="med"/>
            <a:tailEnd type="none" w="med" len="med"/>
          </a:ln>
          <a:effectLst/>
        </p:spPr>
        <p:txBody>
          <a:bodyPr/>
          <a:lstStyle/>
          <a:p>
            <a:pPr defTabSz="457182">
              <a:defRPr/>
            </a:pPr>
            <a:endParaRPr lang="en-US" sz="1500">
              <a:solidFill>
                <a:prstClr val="black"/>
              </a:solidFill>
              <a:latin typeface="Arial"/>
            </a:endParaRPr>
          </a:p>
        </p:txBody>
      </p:sp>
    </p:spTree>
    <p:extLst>
      <p:ext uri="{BB962C8B-B14F-4D97-AF65-F5344CB8AC3E}">
        <p14:creationId xmlns:p14="http://schemas.microsoft.com/office/powerpoint/2010/main" val="2102918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Chapter 3: Shelter &amp; Evacuation</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1990878" y="2256461"/>
            <a:ext cx="4269245" cy="3648808"/>
          </a:xfrm>
        </p:spPr>
        <p:txBody>
          <a:bodyPr>
            <a:normAutofit/>
          </a:bodyPr>
          <a:lstStyle/>
          <a:p>
            <a:r>
              <a:rPr lang="en-US" dirty="0"/>
              <a:t>Timely Messaging</a:t>
            </a:r>
          </a:p>
          <a:p>
            <a:r>
              <a:rPr lang="en-US" dirty="0"/>
              <a:t>Adequate Shelter</a:t>
            </a:r>
          </a:p>
          <a:p>
            <a:r>
              <a:rPr lang="en-US" dirty="0"/>
              <a:t>Sheltering Guidance</a:t>
            </a:r>
          </a:p>
          <a:p>
            <a:r>
              <a:rPr lang="en-US" dirty="0"/>
              <a:t>Situational Awareness</a:t>
            </a:r>
          </a:p>
          <a:p>
            <a:r>
              <a:rPr lang="en-US" dirty="0"/>
              <a:t>Evacuation Guidance</a:t>
            </a:r>
          </a:p>
          <a:p>
            <a:r>
              <a:rPr lang="en-US" dirty="0"/>
              <a:t>Self-Evacuation</a:t>
            </a:r>
          </a:p>
          <a:p>
            <a:r>
              <a:rPr lang="en-US" dirty="0"/>
              <a:t>Contamination Concerns</a:t>
            </a:r>
          </a:p>
          <a:p>
            <a:pPr marL="0" indent="0">
              <a:buNone/>
            </a:pPr>
            <a:endParaRPr lang="en-US" dirty="0"/>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10" name="Content Placeholder 10">
            <a:extLst>
              <a:ext uri="{FF2B5EF4-FFF2-40B4-BE49-F238E27FC236}">
                <a16:creationId xmlns:a16="http://schemas.microsoft.com/office/drawing/2014/main" id="{C41C9813-662C-48C5-A9CF-661DFC22C40A}"/>
              </a:ext>
            </a:extLst>
          </p:cNvPr>
          <p:cNvSpPr txBox="1">
            <a:spLocks/>
          </p:cNvSpPr>
          <p:nvPr/>
        </p:nvSpPr>
        <p:spPr>
          <a:xfrm>
            <a:off x="961292" y="1420299"/>
            <a:ext cx="9823939" cy="567640"/>
          </a:xfrm>
          <a:prstGeom prst="rect">
            <a:avLst/>
          </a:prstGeom>
          <a:solidFill>
            <a:schemeClr val="tx2"/>
          </a:solidFill>
        </p:spPr>
        <p:txBody>
          <a:bodyPr vert="horz" lIns="91440" tIns="45720" rIns="91440" bIns="45720" rtlCol="0" anchor="ctr">
            <a:normAutofit/>
          </a:bodyP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Sheltering is one of the most, if not </a:t>
            </a:r>
            <a:r>
              <a:rPr kumimoji="0" lang="en-US" sz="24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the most</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important protective action. </a:t>
            </a:r>
          </a:p>
        </p:txBody>
      </p:sp>
      <p:sp>
        <p:nvSpPr>
          <p:cNvPr id="11" name="TextBox 10">
            <a:extLst>
              <a:ext uri="{FF2B5EF4-FFF2-40B4-BE49-F238E27FC236}">
                <a16:creationId xmlns:a16="http://schemas.microsoft.com/office/drawing/2014/main" id="{F7E3ED43-A076-4BF3-9727-B81BF0751506}"/>
              </a:ext>
            </a:extLst>
          </p:cNvPr>
          <p:cNvSpPr txBox="1"/>
          <p:nvPr/>
        </p:nvSpPr>
        <p:spPr>
          <a:xfrm>
            <a:off x="6260123" y="2560179"/>
            <a:ext cx="3282461" cy="2462213"/>
          </a:xfrm>
          <a:prstGeom prst="rect">
            <a:avLst/>
          </a:prstGeom>
          <a:solidFill>
            <a:schemeClr val="tx2">
              <a:lumMod val="20000"/>
              <a:lumOff val="80000"/>
            </a:schemeClr>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Sheltering and evacuation can reduce the number of people exposed to life-threatening situations, such as high levels of radiation, medical emergencies, and fires. </a:t>
            </a:r>
            <a:endParaRPr kumimoji="0" lang="en-US" sz="22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2" name="Oval 11">
            <a:extLst>
              <a:ext uri="{FF2B5EF4-FFF2-40B4-BE49-F238E27FC236}">
                <a16:creationId xmlns:a16="http://schemas.microsoft.com/office/drawing/2014/main" id="{BDD8C261-227A-4B17-873B-237BCAAFBDC9}"/>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TextBox 12">
            <a:extLst>
              <a:ext uri="{FF2B5EF4-FFF2-40B4-BE49-F238E27FC236}">
                <a16:creationId xmlns:a16="http://schemas.microsoft.com/office/drawing/2014/main" id="{C34F3B3A-341F-4B33-9534-A33B60ADFCAA}"/>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3</a:t>
            </a:r>
          </a:p>
        </p:txBody>
      </p:sp>
    </p:spTree>
    <p:extLst>
      <p:ext uri="{BB962C8B-B14F-4D97-AF65-F5344CB8AC3E}">
        <p14:creationId xmlns:p14="http://schemas.microsoft.com/office/powerpoint/2010/main" val="3439390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3289199-8FB4-4583-9F0D-C5C1E926102C}"/>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Arial"/>
              </a:rPr>
              <a:t>Federal Emergency Management Agency</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Slide Number Placeholder 7">
            <a:extLst>
              <a:ext uri="{FF2B5EF4-FFF2-40B4-BE49-F238E27FC236}">
                <a16:creationId xmlns:a16="http://schemas.microsoft.com/office/drawing/2014/main" id="{9D3B70F9-2675-4314-B8F6-B6ECA856C3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2" name="image20.png">
            <a:extLst>
              <a:ext uri="{FF2B5EF4-FFF2-40B4-BE49-F238E27FC236}">
                <a16:creationId xmlns:a16="http://schemas.microsoft.com/office/drawing/2014/main" id="{D230E022-F592-4436-9761-D6317A4DA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164" y="1365469"/>
            <a:ext cx="5967836" cy="4127062"/>
          </a:xfrm>
          <a:prstGeom prst="rect">
            <a:avLst/>
          </a:prstGeom>
        </p:spPr>
      </p:pic>
      <p:sp>
        <p:nvSpPr>
          <p:cNvPr id="17" name="Content Placeholder 9">
            <a:extLst>
              <a:ext uri="{FF2B5EF4-FFF2-40B4-BE49-F238E27FC236}">
                <a16:creationId xmlns:a16="http://schemas.microsoft.com/office/drawing/2014/main" id="{50846EE5-D254-4821-8052-B6B078794C6E}"/>
              </a:ext>
            </a:extLst>
          </p:cNvPr>
          <p:cNvSpPr txBox="1">
            <a:spLocks/>
          </p:cNvSpPr>
          <p:nvPr/>
        </p:nvSpPr>
        <p:spPr>
          <a:xfrm>
            <a:off x="527662" y="1563425"/>
            <a:ext cx="5129793" cy="4262944"/>
          </a:xfrm>
          <a:prstGeom prst="rect">
            <a:avLst/>
          </a:prstGeom>
        </p:spPr>
        <p:txBody>
          <a:bodyPr vert="horz" lIns="91440" tIns="45720" rIns="91440" bIns="45720" rtlCol="0">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marR="0" lvl="0" indent="-347472" algn="l" defTabSz="457200" rtl="0" eaLnBrk="1" fontAlgn="auto" latinLnBrk="0" hangingPunct="1">
              <a:lnSpc>
                <a:spcPts val="2400"/>
              </a:lnSpc>
              <a:spcBef>
                <a:spcPts val="1000"/>
              </a:spcBef>
              <a:spcAft>
                <a:spcPts val="0"/>
              </a:spcAft>
              <a:buClr>
                <a:srgbClr val="BABBBD">
                  <a:lumMod val="75000"/>
                </a:srgbClr>
              </a:buClr>
              <a:buSzTx/>
              <a:buFont typeface="Wingdings" charset="2"/>
              <a:buChar char="§"/>
              <a:tabLst/>
              <a:defRPr/>
            </a:pPr>
            <a:r>
              <a:rPr kumimoji="0" lang="en-US" sz="18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Radiation</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The best radiation protection is underground (e.g., basements, subway tunnels, underground parking garages) or in the center of large, heavy buildings. </a:t>
            </a:r>
          </a:p>
          <a:p>
            <a:pPr marL="342900" marR="0" lvl="0" indent="-347472" algn="l" defTabSz="457200" rtl="0" eaLnBrk="1" fontAlgn="auto" latinLnBrk="0" hangingPunct="1">
              <a:lnSpc>
                <a:spcPts val="2400"/>
              </a:lnSpc>
              <a:spcBef>
                <a:spcPts val="1000"/>
              </a:spcBef>
              <a:spcAft>
                <a:spcPts val="0"/>
              </a:spcAft>
              <a:buClr>
                <a:srgbClr val="BABBBD">
                  <a:lumMod val="75000"/>
                </a:srgbClr>
              </a:buClr>
              <a:buSzTx/>
              <a:buFont typeface="Wingdings" charset="2"/>
              <a:buChar char="§"/>
              <a:tabLst/>
              <a:defRPr/>
            </a:pPr>
            <a:r>
              <a:rPr kumimoji="0" lang="en-US" sz="18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Blast</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Underground areas or the center of building that have heavy construction (concrete, brick, or cement) to mitigate blast effects.</a:t>
            </a:r>
          </a:p>
          <a:p>
            <a:pPr marL="342900" marR="0" lvl="0" indent="-347472" algn="l" defTabSz="457200" rtl="0" eaLnBrk="1" fontAlgn="auto" latinLnBrk="0" hangingPunct="1">
              <a:lnSpc>
                <a:spcPts val="2400"/>
              </a:lnSpc>
              <a:spcBef>
                <a:spcPts val="1000"/>
              </a:spcBef>
              <a:spcAft>
                <a:spcPts val="0"/>
              </a:spcAft>
              <a:buClr>
                <a:srgbClr val="BABBBD">
                  <a:lumMod val="75000"/>
                </a:srgbClr>
              </a:buClr>
              <a:buSzTx/>
              <a:buFont typeface="Wingdings" charset="2"/>
              <a:buChar char="§"/>
              <a:tabLst/>
              <a:defRPr/>
            </a:pPr>
            <a:r>
              <a:rPr kumimoji="0" lang="en-US" sz="18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Dust &amp; Smoke</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Close windows and doors to minimize the amount of outdoor air being drawn into the building. Make sure to maintain enough ventilation to ensure adequate indoor air quality.</a:t>
            </a: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8" name="Title 8">
            <a:extLst>
              <a:ext uri="{FF2B5EF4-FFF2-40B4-BE49-F238E27FC236}">
                <a16:creationId xmlns:a16="http://schemas.microsoft.com/office/drawing/2014/main" id="{256FCB1E-BA84-49F0-B136-F7E623D014E5}"/>
              </a:ext>
            </a:extLst>
          </p:cNvPr>
          <p:cNvSpPr txBox="1">
            <a:spLocks/>
          </p:cNvSpPr>
          <p:nvPr/>
        </p:nvSpPr>
        <p:spPr>
          <a:xfrm>
            <a:off x="527662" y="820078"/>
            <a:ext cx="5117441" cy="7433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ea typeface="+mj-ea"/>
                <a:cs typeface="+mj-cs"/>
              </a:rPr>
              <a:t>Adequate Shelter</a:t>
            </a:r>
          </a:p>
        </p:txBody>
      </p:sp>
      <p:sp>
        <p:nvSpPr>
          <p:cNvPr id="23" name="Oval 22">
            <a:extLst>
              <a:ext uri="{FF2B5EF4-FFF2-40B4-BE49-F238E27FC236}">
                <a16:creationId xmlns:a16="http://schemas.microsoft.com/office/drawing/2014/main" id="{3A4E619E-0D89-47C4-B810-B455449641BD}"/>
              </a:ext>
            </a:extLst>
          </p:cNvPr>
          <p:cNvSpPr/>
          <p:nvPr/>
        </p:nvSpPr>
        <p:spPr bwMode="auto">
          <a:xfrm>
            <a:off x="11362293" y="76731"/>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TextBox 23">
            <a:extLst>
              <a:ext uri="{FF2B5EF4-FFF2-40B4-BE49-F238E27FC236}">
                <a16:creationId xmlns:a16="http://schemas.microsoft.com/office/drawing/2014/main" id="{2C2DC42B-1CE0-4CF3-9F76-69F78BE0730A}"/>
              </a:ext>
            </a:extLst>
          </p:cNvPr>
          <p:cNvSpPr txBox="1"/>
          <p:nvPr/>
        </p:nvSpPr>
        <p:spPr>
          <a:xfrm>
            <a:off x="11329937" y="314719"/>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3</a:t>
            </a:r>
          </a:p>
        </p:txBody>
      </p:sp>
    </p:spTree>
    <p:extLst>
      <p:ext uri="{BB962C8B-B14F-4D97-AF65-F5344CB8AC3E}">
        <p14:creationId xmlns:p14="http://schemas.microsoft.com/office/powerpoint/2010/main" val="642667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E505E-C389-7E4C-8B5E-2CBC7C097A3D}"/>
              </a:ext>
            </a:extLst>
          </p:cNvPr>
          <p:cNvSpPr>
            <a:spLocks noGrp="1"/>
          </p:cNvSpPr>
          <p:nvPr>
            <p:ph type="title"/>
          </p:nvPr>
        </p:nvSpPr>
        <p:spPr>
          <a:xfrm>
            <a:off x="6619773" y="924985"/>
            <a:ext cx="4833555" cy="743347"/>
          </a:xfrm>
        </p:spPr>
        <p:txBody>
          <a:bodyPr>
            <a:normAutofit fontScale="90000"/>
          </a:bodyPr>
          <a:lstStyle/>
          <a:p>
            <a:r>
              <a:rPr lang="en-US" dirty="0"/>
              <a:t>When planning evacuations, planners must consider</a:t>
            </a:r>
          </a:p>
        </p:txBody>
      </p:sp>
      <p:sp>
        <p:nvSpPr>
          <p:cNvPr id="4" name="Content Placeholder 3">
            <a:extLst>
              <a:ext uri="{FF2B5EF4-FFF2-40B4-BE49-F238E27FC236}">
                <a16:creationId xmlns:a16="http://schemas.microsoft.com/office/drawing/2014/main" id="{464435B5-6C54-D543-8032-CD9E050F9B32}"/>
              </a:ext>
            </a:extLst>
          </p:cNvPr>
          <p:cNvSpPr>
            <a:spLocks noGrp="1"/>
          </p:cNvSpPr>
          <p:nvPr>
            <p:ph sz="half" idx="1"/>
          </p:nvPr>
        </p:nvSpPr>
        <p:spPr>
          <a:xfrm>
            <a:off x="6619773" y="1767114"/>
            <a:ext cx="5268383" cy="3717544"/>
          </a:xfrm>
        </p:spPr>
        <p:txBody>
          <a:bodyPr>
            <a:normAutofit fontScale="92500" lnSpcReduction="20000"/>
          </a:bodyPr>
          <a:lstStyle/>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Responder and evacuee risks, including radiation exposure along the evacuation route</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The threat of fires or hazardous material exposure in the area</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Transportation resources (e.g., vehicles, public transit, rail, air, water)</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Ease of access and egress (including infrastructure damage to roads, bridges, and tunnels)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Evacuation support resources</a:t>
            </a:r>
          </a:p>
          <a:p>
            <a:pPr marL="342900" marR="0" lvl="0" indent="-342900">
              <a:lnSpc>
                <a:spcPct val="120000"/>
              </a:lnSpc>
              <a:spcBef>
                <a:spcPts val="0"/>
              </a:spcBef>
              <a:spcAft>
                <a:spcPts val="1200"/>
              </a:spcAft>
              <a:buClr>
                <a:srgbClr val="2F2F30"/>
              </a:buClr>
              <a:buFont typeface="Wingdings" panose="05000000000000000000" pitchFamily="2" charset="2"/>
              <a:buChar char=""/>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Impact of self-evacuating populations</a:t>
            </a:r>
          </a:p>
          <a:p>
            <a:endParaRPr lang="en-US" dirty="0"/>
          </a:p>
        </p:txBody>
      </p:sp>
      <p:sp>
        <p:nvSpPr>
          <p:cNvPr id="2" name="Footer Placeholder 1">
            <a:extLst>
              <a:ext uri="{FF2B5EF4-FFF2-40B4-BE49-F238E27FC236}">
                <a16:creationId xmlns:a16="http://schemas.microsoft.com/office/drawing/2014/main" id="{6DAB7D9E-EA56-C048-B0D4-CD391A33CE4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3" name="Slide Number Placeholder 2">
            <a:extLst>
              <a:ext uri="{FF2B5EF4-FFF2-40B4-BE49-F238E27FC236}">
                <a16:creationId xmlns:a16="http://schemas.microsoft.com/office/drawing/2014/main" id="{1584BA03-424F-2344-88B1-7F563BA7D2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pic>
        <p:nvPicPr>
          <p:cNvPr id="4098" name="Picture 2" descr="20th CBRNE Command units train for nuclear forensics mission during Exercise Prominent Hunt">
            <a:extLst>
              <a:ext uri="{FF2B5EF4-FFF2-40B4-BE49-F238E27FC236}">
                <a16:creationId xmlns:a16="http://schemas.microsoft.com/office/drawing/2014/main" id="{60F566B4-40E9-47E9-A842-8CDC831D54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68" t="2426"/>
          <a:stretch/>
        </p:blipFill>
        <p:spPr bwMode="auto">
          <a:xfrm>
            <a:off x="-14514" y="-14514"/>
            <a:ext cx="6096000" cy="68725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B2DC6DC-D61D-4BD8-B16A-B2D7153A93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38" t="-211" r="32816" b="211"/>
          <a:stretch/>
        </p:blipFill>
        <p:spPr bwMode="auto">
          <a:xfrm>
            <a:off x="0" y="-14514"/>
            <a:ext cx="6081486" cy="6872514"/>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EC33296-DF97-4D20-9C1E-024815ED88B3}"/>
              </a:ext>
            </a:extLst>
          </p:cNvPr>
          <p:cNvSpPr/>
          <p:nvPr/>
        </p:nvSpPr>
        <p:spPr bwMode="auto">
          <a:xfrm>
            <a:off x="11338729" y="82856"/>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FEB8E6EB-C800-41CF-A3EC-282DCE973119}"/>
              </a:ext>
            </a:extLst>
          </p:cNvPr>
          <p:cNvSpPr txBox="1"/>
          <p:nvPr/>
        </p:nvSpPr>
        <p:spPr>
          <a:xfrm>
            <a:off x="11306373" y="320844"/>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3</a:t>
            </a:r>
          </a:p>
        </p:txBody>
      </p:sp>
    </p:spTree>
    <p:extLst>
      <p:ext uri="{BB962C8B-B14F-4D97-AF65-F5344CB8AC3E}">
        <p14:creationId xmlns:p14="http://schemas.microsoft.com/office/powerpoint/2010/main" val="914096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Chapter 4: Acute Medical Care</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755770" y="2434589"/>
            <a:ext cx="5041291" cy="3855087"/>
          </a:xfrm>
        </p:spPr>
        <p:txBody>
          <a:bodyPr>
            <a:normAutofit/>
          </a:bodyPr>
          <a:lstStyle/>
          <a:p>
            <a:r>
              <a:rPr lang="en-US" sz="1800" dirty="0"/>
              <a:t>Injuries: Identification, Triage, and Treatment</a:t>
            </a:r>
          </a:p>
          <a:p>
            <a:pPr lvl="1"/>
            <a:r>
              <a:rPr lang="en-US" dirty="0"/>
              <a:t>Mechanical trauma</a:t>
            </a:r>
          </a:p>
          <a:p>
            <a:pPr lvl="1"/>
            <a:r>
              <a:rPr lang="en-US" dirty="0"/>
              <a:t>Thermal burn injuries</a:t>
            </a:r>
          </a:p>
          <a:p>
            <a:pPr lvl="1"/>
            <a:r>
              <a:rPr lang="en-US" dirty="0"/>
              <a:t>Radiation injuries</a:t>
            </a:r>
          </a:p>
          <a:p>
            <a:pPr lvl="1"/>
            <a:r>
              <a:rPr lang="en-US" dirty="0"/>
              <a:t>Hematopoietic acute radiation syndrome </a:t>
            </a:r>
          </a:p>
          <a:p>
            <a:pPr lvl="1"/>
            <a:r>
              <a:rPr lang="en-US" dirty="0"/>
              <a:t>Microbial Infections</a:t>
            </a:r>
          </a:p>
          <a:p>
            <a:pPr lvl="1"/>
            <a:r>
              <a:rPr lang="en-US" dirty="0"/>
              <a:t>Psychosocial and behavioral healthcare</a:t>
            </a:r>
          </a:p>
          <a:p>
            <a:pPr marL="0" indent="0">
              <a:buNone/>
            </a:pPr>
            <a:endParaRPr lang="en-US" sz="1800" dirty="0"/>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Content Placeholder 10">
            <a:extLst>
              <a:ext uri="{FF2B5EF4-FFF2-40B4-BE49-F238E27FC236}">
                <a16:creationId xmlns:a16="http://schemas.microsoft.com/office/drawing/2014/main" id="{C93D764C-A728-49DF-B333-F1264CC39E9B}"/>
              </a:ext>
            </a:extLst>
          </p:cNvPr>
          <p:cNvSpPr txBox="1">
            <a:spLocks/>
          </p:cNvSpPr>
          <p:nvPr/>
        </p:nvSpPr>
        <p:spPr>
          <a:xfrm>
            <a:off x="738189" y="1370951"/>
            <a:ext cx="10715626" cy="879880"/>
          </a:xfrm>
          <a:prstGeom prst="rect">
            <a:avLst/>
          </a:prstGeom>
          <a:solidFill>
            <a:schemeClr val="tx2"/>
          </a:solidFill>
        </p:spPr>
        <p:txBody>
          <a:bodyPr vert="horz" lIns="91440" tIns="45720" rIns="91440" bIns="45720" rtlCol="0" anchor="ctr">
            <a:noAutofit/>
          </a:bodyPr>
          <a:lstStyle>
            <a:defPPr>
              <a:defRPr lang="en-US"/>
            </a:defPPr>
            <a:lvl1pPr marL="0" algn="r" defTabSz="457200" rtl="0" eaLnBrk="1" latinLnBrk="0" hangingPunct="1">
              <a:defRPr sz="1200" kern="1200">
                <a:solidFill>
                  <a:srgbClr val="5A5B5D"/>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1200"/>
              </a:spcAft>
              <a:buClrTx/>
              <a:buSzTx/>
              <a:buFontTx/>
              <a:buNone/>
              <a:tabLst/>
              <a:defRPr/>
            </a:pPr>
            <a:r>
              <a:rPr kumimoji="0" lang="en-US" sz="2200" b="1" i="0" u="none" strike="noStrike" kern="8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The large number of casualties caused by a nuclear detonation will overwhelm local medical systems.</a:t>
            </a:r>
          </a:p>
        </p:txBody>
      </p:sp>
      <p:sp>
        <p:nvSpPr>
          <p:cNvPr id="12" name="Content Placeholder 1">
            <a:extLst>
              <a:ext uri="{FF2B5EF4-FFF2-40B4-BE49-F238E27FC236}">
                <a16:creationId xmlns:a16="http://schemas.microsoft.com/office/drawing/2014/main" id="{9AD59A03-5462-4494-ACF2-098DEE4EA576}"/>
              </a:ext>
            </a:extLst>
          </p:cNvPr>
          <p:cNvSpPr txBox="1">
            <a:spLocks/>
          </p:cNvSpPr>
          <p:nvPr/>
        </p:nvSpPr>
        <p:spPr>
          <a:xfrm>
            <a:off x="6412524" y="2434589"/>
            <a:ext cx="5041291" cy="3855087"/>
          </a:xfrm>
          <a:prstGeom prst="rect">
            <a:avLst/>
          </a:prstGeom>
        </p:spPr>
        <p:txBody>
          <a:bodyPr vert="horz" lIns="91440" tIns="45720" rIns="91440" bIns="45720" rtlCol="0">
            <a:norm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342900" marR="0" lvl="0" indent="-347472" algn="l" defTabSz="457200" rtl="0" eaLnBrk="1" fontAlgn="auto" latinLnBrk="0" hangingPunct="1">
              <a:lnSpc>
                <a:spcPts val="2400"/>
              </a:lnSpc>
              <a:spcBef>
                <a:spcPts val="1000"/>
              </a:spcBef>
              <a:spcAft>
                <a:spcPts val="0"/>
              </a:spcAft>
              <a:buClr>
                <a:srgbClr val="BABBBD">
                  <a:lumMod val="75000"/>
                </a:srgbClr>
              </a:buClr>
              <a:buSzTx/>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Initial Mass Casualty Triage in Scarce Resource Environments</a:t>
            </a:r>
          </a:p>
          <a:p>
            <a:pPr marL="742950" marR="0" lvl="1" indent="-285750" algn="l" defTabSz="457200" rtl="0" eaLnBrk="1" fontAlgn="auto" latinLnBrk="0" hangingPunct="1">
              <a:lnSpc>
                <a:spcPct val="100000"/>
              </a:lnSpc>
              <a:spcBef>
                <a:spcPts val="1000"/>
              </a:spcBef>
              <a:spcAft>
                <a:spcPts val="0"/>
              </a:spcAft>
              <a:buClr>
                <a:srgbClr val="BABBBD">
                  <a:lumMod val="75000"/>
                </a:srgbClr>
              </a:buClr>
              <a:buSzPct val="50000"/>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Resource scarcity</a:t>
            </a:r>
          </a:p>
          <a:p>
            <a:pPr marL="742950" marR="0" lvl="1" indent="-285750" algn="l" defTabSz="457200" rtl="0" eaLnBrk="1" fontAlgn="auto" latinLnBrk="0" hangingPunct="1">
              <a:lnSpc>
                <a:spcPct val="100000"/>
              </a:lnSpc>
              <a:spcBef>
                <a:spcPts val="1000"/>
              </a:spcBef>
              <a:spcAft>
                <a:spcPts val="0"/>
              </a:spcAft>
              <a:buClr>
                <a:srgbClr val="BABBBD">
                  <a:lumMod val="75000"/>
                </a:srgbClr>
              </a:buClr>
              <a:buSzPct val="50000"/>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Triage</a:t>
            </a:r>
          </a:p>
          <a:p>
            <a:pPr marL="742950" marR="0" lvl="1" indent="-285750" algn="l" defTabSz="457200" rtl="0" eaLnBrk="1" fontAlgn="auto" latinLnBrk="0" hangingPunct="1">
              <a:lnSpc>
                <a:spcPct val="100000"/>
              </a:lnSpc>
              <a:spcBef>
                <a:spcPts val="1000"/>
              </a:spcBef>
              <a:spcAft>
                <a:spcPts val="0"/>
              </a:spcAft>
              <a:buClr>
                <a:srgbClr val="BABBBD">
                  <a:lumMod val="75000"/>
                </a:srgbClr>
              </a:buClr>
              <a:buSzPct val="50000"/>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Medical Countermeasures (MCMs) in the Strategic National Stockpile (SNS)</a:t>
            </a:r>
          </a:p>
          <a:p>
            <a:pPr marL="342900" marR="0" lvl="0" indent="-347472" algn="l" defTabSz="457200" rtl="0" eaLnBrk="1" fontAlgn="auto" latinLnBrk="0" hangingPunct="1">
              <a:lnSpc>
                <a:spcPts val="2400"/>
              </a:lnSpc>
              <a:spcBef>
                <a:spcPts val="1000"/>
              </a:spcBef>
              <a:spcAft>
                <a:spcPts val="0"/>
              </a:spcAft>
              <a:buClr>
                <a:srgbClr val="BABBBD">
                  <a:lumMod val="75000"/>
                </a:srgbClr>
              </a:buClr>
              <a:buSzTx/>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Radiation Triage, Treatment, and Transportation (RTR) system</a:t>
            </a:r>
          </a:p>
          <a:p>
            <a:pPr marL="342900" marR="0" lvl="0" indent="-347472" algn="l" defTabSz="457200" rtl="0" eaLnBrk="1" fontAlgn="auto" latinLnBrk="0" hangingPunct="1">
              <a:lnSpc>
                <a:spcPts val="2400"/>
              </a:lnSpc>
              <a:spcBef>
                <a:spcPts val="1000"/>
              </a:spcBef>
              <a:spcAft>
                <a:spcPts val="0"/>
              </a:spcAft>
              <a:buClr>
                <a:srgbClr val="BABBBD">
                  <a:lumMod val="75000"/>
                </a:srgbClr>
              </a:buClr>
              <a:buSzTx/>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rPr>
              <a:t>Fatality Management</a:t>
            </a:r>
          </a:p>
          <a:p>
            <a:pPr marL="0" marR="0" lvl="0" indent="0" algn="l" defTabSz="457200" rtl="0" eaLnBrk="1" fontAlgn="auto" latinLnBrk="0" hangingPunct="1">
              <a:lnSpc>
                <a:spcPts val="2400"/>
              </a:lnSpc>
              <a:spcBef>
                <a:spcPts val="1000"/>
              </a:spcBef>
              <a:spcAft>
                <a:spcPts val="0"/>
              </a:spcAft>
              <a:buClr>
                <a:srgbClr val="BABBBD">
                  <a:lumMod val="75000"/>
                </a:srgbClr>
              </a:buClr>
              <a:buSzTx/>
              <a:buFont typeface="Wingdings" charset="2"/>
              <a:buNone/>
              <a:tabLst/>
              <a:defRPr/>
            </a:pPr>
            <a:endParaRPr kumimoji="0" lang="en-US" sz="18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13" name="Oval 12">
            <a:extLst>
              <a:ext uri="{FF2B5EF4-FFF2-40B4-BE49-F238E27FC236}">
                <a16:creationId xmlns:a16="http://schemas.microsoft.com/office/drawing/2014/main" id="{D88CC867-3F3C-4ECD-A8C2-6E37A42C240E}"/>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TextBox 13">
            <a:extLst>
              <a:ext uri="{FF2B5EF4-FFF2-40B4-BE49-F238E27FC236}">
                <a16:creationId xmlns:a16="http://schemas.microsoft.com/office/drawing/2014/main" id="{C8AC73BF-141A-4A12-81D7-EBE29650D59B}"/>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4</a:t>
            </a:r>
          </a:p>
        </p:txBody>
      </p:sp>
    </p:spTree>
    <p:extLst>
      <p:ext uri="{BB962C8B-B14F-4D97-AF65-F5344CB8AC3E}">
        <p14:creationId xmlns:p14="http://schemas.microsoft.com/office/powerpoint/2010/main" val="5834510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normAutofit/>
          </a:bodyPr>
          <a:lstStyle/>
          <a:p>
            <a:r>
              <a:rPr lang="en-US" dirty="0"/>
              <a:t>Chapter 5: Population Monitoring</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1242644" y="2401662"/>
            <a:ext cx="5861540" cy="3364906"/>
          </a:xfrm>
        </p:spPr>
        <p:txBody>
          <a:bodyPr>
            <a:normAutofit/>
          </a:bodyPr>
          <a:lstStyle/>
          <a:p>
            <a:r>
              <a:rPr lang="en-US" dirty="0"/>
              <a:t>Contamination considerations</a:t>
            </a:r>
          </a:p>
          <a:p>
            <a:r>
              <a:rPr lang="en-US" dirty="0"/>
              <a:t>Screening for contamination</a:t>
            </a:r>
          </a:p>
          <a:p>
            <a:pPr lvl="1"/>
            <a:r>
              <a:rPr lang="en-US" dirty="0"/>
              <a:t>External</a:t>
            </a:r>
          </a:p>
          <a:p>
            <a:pPr lvl="1"/>
            <a:r>
              <a:rPr lang="en-US" dirty="0"/>
              <a:t>Internal</a:t>
            </a:r>
          </a:p>
          <a:p>
            <a:pPr lvl="1"/>
            <a:r>
              <a:rPr lang="en-US" dirty="0"/>
              <a:t>Self-decontamination</a:t>
            </a:r>
          </a:p>
          <a:p>
            <a:r>
              <a:rPr lang="en-US" dirty="0"/>
              <a:t>Community Reception Centers and Mass Care Shelter Operations</a:t>
            </a:r>
          </a:p>
          <a:p>
            <a:r>
              <a:rPr lang="en-US" dirty="0"/>
              <a:t>Long-Term Registry and Follow-up</a:t>
            </a:r>
          </a:p>
          <a:p>
            <a:pPr marL="0" indent="0">
              <a:buNone/>
            </a:pPr>
            <a:endParaRPr lang="en-US" dirty="0"/>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pic>
        <p:nvPicPr>
          <p:cNvPr id="9" name="Picture 8">
            <a:extLst>
              <a:ext uri="{FF2B5EF4-FFF2-40B4-BE49-F238E27FC236}">
                <a16:creationId xmlns:a16="http://schemas.microsoft.com/office/drawing/2014/main" id="{843130A9-6208-4C77-A4D8-87C6B27B5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3105" y="2182666"/>
            <a:ext cx="3648808" cy="3648808"/>
          </a:xfrm>
          <a:prstGeom prst="rect">
            <a:avLst/>
          </a:prstGeom>
        </p:spPr>
      </p:pic>
      <p:sp>
        <p:nvSpPr>
          <p:cNvPr id="10" name="TextBox 9">
            <a:extLst>
              <a:ext uri="{FF2B5EF4-FFF2-40B4-BE49-F238E27FC236}">
                <a16:creationId xmlns:a16="http://schemas.microsoft.com/office/drawing/2014/main" id="{356B9C5B-2BB9-434C-80B4-92A02DCC3056}"/>
              </a:ext>
            </a:extLst>
          </p:cNvPr>
          <p:cNvSpPr txBox="1"/>
          <p:nvPr/>
        </p:nvSpPr>
        <p:spPr>
          <a:xfrm>
            <a:off x="738189" y="1421500"/>
            <a:ext cx="10715627" cy="707886"/>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Population monitoring</a:t>
            </a:r>
            <a:r>
              <a:rPr kumimoji="0" lang="en-US" sz="2000" b="0" i="0" u="none" strike="noStrike" kern="1200" cap="none" spc="4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assessing the impact population’s exposure to radiation or contamination through interview and screening with equipment (if available).</a:t>
            </a:r>
            <a:endParaRPr kumimoji="0" lang="en-US" sz="2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1" name="Oval 10">
            <a:extLst>
              <a:ext uri="{FF2B5EF4-FFF2-40B4-BE49-F238E27FC236}">
                <a16:creationId xmlns:a16="http://schemas.microsoft.com/office/drawing/2014/main" id="{E6950A7C-1B38-4F0C-BBD3-B229713414EB}"/>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D2D5A512-1FE4-489D-BA66-F5B165D6D82A}"/>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5</a:t>
            </a:r>
          </a:p>
        </p:txBody>
      </p:sp>
    </p:spTree>
    <p:extLst>
      <p:ext uri="{BB962C8B-B14F-4D97-AF65-F5344CB8AC3E}">
        <p14:creationId xmlns:p14="http://schemas.microsoft.com/office/powerpoint/2010/main" val="1967594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normAutofit/>
          </a:bodyPr>
          <a:lstStyle/>
          <a:p>
            <a:r>
              <a:rPr lang="en-US" dirty="0"/>
              <a:t>Chapter 6: Communications and Public Preparedness</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5398739" y="1631402"/>
            <a:ext cx="5837935" cy="4537838"/>
          </a:xfrm>
        </p:spPr>
        <p:txBody>
          <a:bodyPr>
            <a:normAutofit/>
          </a:bodyPr>
          <a:lstStyle/>
          <a:p>
            <a:r>
              <a:rPr lang="en-US" dirty="0"/>
              <a:t>Pre-Incident Communications Planning</a:t>
            </a:r>
          </a:p>
          <a:p>
            <a:pPr lvl="1"/>
            <a:r>
              <a:rPr lang="en-US" dirty="0"/>
              <a:t>Community Preparedness and Awareness</a:t>
            </a:r>
          </a:p>
          <a:p>
            <a:pPr lvl="1"/>
            <a:r>
              <a:rPr lang="en-US" dirty="0"/>
              <a:t>Audience Assessment and Preparation</a:t>
            </a:r>
          </a:p>
          <a:p>
            <a:pPr lvl="1"/>
            <a:r>
              <a:rPr lang="en-US" dirty="0"/>
              <a:t>Interjurisdictional Relationships and MOUs</a:t>
            </a:r>
          </a:p>
          <a:p>
            <a:r>
              <a:rPr lang="en-US" dirty="0"/>
              <a:t>Immediate Response Communications Priorities</a:t>
            </a:r>
          </a:p>
          <a:p>
            <a:pPr lvl="1"/>
            <a:r>
              <a:rPr lang="en-US" dirty="0"/>
              <a:t>Safety Instruction Dissemination</a:t>
            </a:r>
          </a:p>
          <a:p>
            <a:pPr lvl="1"/>
            <a:r>
              <a:rPr lang="en-US" dirty="0"/>
              <a:t>Communications Infrastructure</a:t>
            </a:r>
          </a:p>
          <a:p>
            <a:pPr lvl="1"/>
            <a:r>
              <a:rPr lang="en-US" dirty="0"/>
              <a:t>Worldwide Media Interest</a:t>
            </a:r>
          </a:p>
          <a:p>
            <a:pPr lvl="1"/>
            <a:r>
              <a:rPr lang="en-US" dirty="0"/>
              <a:t>Intraorganizational Communication Challenges</a:t>
            </a:r>
          </a:p>
          <a:p>
            <a:pPr lvl="1"/>
            <a:r>
              <a:rPr lang="en-US" dirty="0"/>
              <a:t>Loss of Life Messaging</a:t>
            </a:r>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6BF68EA3-D676-4AF8-8299-322739083372}"/>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95386D87-6B82-4D83-911C-5E09C7F4162D}"/>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6</a:t>
            </a:r>
          </a:p>
        </p:txBody>
      </p:sp>
      <p:sp>
        <p:nvSpPr>
          <p:cNvPr id="12" name="TextBox 11">
            <a:extLst>
              <a:ext uri="{FF2B5EF4-FFF2-40B4-BE49-F238E27FC236}">
                <a16:creationId xmlns:a16="http://schemas.microsoft.com/office/drawing/2014/main" id="{8661C003-913A-4AF2-931C-8A15D92B90C6}"/>
              </a:ext>
            </a:extLst>
          </p:cNvPr>
          <p:cNvSpPr txBox="1"/>
          <p:nvPr/>
        </p:nvSpPr>
        <p:spPr>
          <a:xfrm>
            <a:off x="1723294" y="1631402"/>
            <a:ext cx="3130060" cy="3785652"/>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Communications strategies for all</a:t>
            </a:r>
            <a:r>
              <a:rPr kumimoji="0" lang="en-US" sz="2400" b="0" i="0" u="none" strike="noStrike" kern="1200" cap="none" spc="3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nuclear detonation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scenarios</a:t>
            </a:r>
            <a:r>
              <a:rPr kumimoji="0" lang="en-US" sz="2400" b="0" i="0" u="none" strike="noStrike" kern="1200" cap="none" spc="4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have the same baseline criteria</a:t>
            </a:r>
            <a:r>
              <a:rPr kumimoji="0" lang="en-US" sz="2400" b="0" i="0" u="none" strike="noStrike" kern="1200" cap="none" spc="3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immediate,</a:t>
            </a:r>
            <a:r>
              <a:rPr kumimoji="0" lang="en-US" sz="2400" b="1"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clear,</a:t>
            </a:r>
            <a:r>
              <a:rPr kumimoji="0" lang="en-US" sz="2400" b="1"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and</a:t>
            </a:r>
            <a:r>
              <a:rPr kumimoji="0" lang="en-US" sz="2400" b="1" i="0" u="none" strike="noStrike" kern="1200" cap="none" spc="3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instructive</a:t>
            </a:r>
            <a:r>
              <a:rPr kumimoji="0" lang="en-US" sz="2400" b="1" i="0" u="none" strike="noStrike" kern="1200" cap="none" spc="4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1"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messages</a:t>
            </a:r>
            <a:r>
              <a:rPr kumimoji="0" lang="en-US" sz="2400" b="1" i="0" u="none" strike="noStrike" kern="1200" cap="none" spc="3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for</a:t>
            </a:r>
            <a:r>
              <a:rPr kumimoji="0" lang="en-US" sz="2400" b="0" i="0" u="none" strike="noStrike" kern="1200" cap="none" spc="4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public</a:t>
            </a:r>
            <a:r>
              <a:rPr kumimoji="0" lang="en-US" sz="2400" b="0" i="0" u="none" strike="noStrike" kern="1200" cap="none" spc="3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health</a:t>
            </a:r>
            <a:r>
              <a:rPr kumimoji="0" lang="en-US" sz="2400" b="0" i="0" u="none" strike="noStrike" kern="1200" cap="none" spc="4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and</a:t>
            </a:r>
            <a:r>
              <a:rPr kumimoji="0" lang="en-US" sz="2400" b="0" i="0" u="none" strike="noStrike" kern="1200" cap="none" spc="4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safety are</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the priority.</a:t>
            </a:r>
            <a:endPar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789489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p:txBody>
          <a:bodyPr>
            <a:normAutofit/>
          </a:bodyPr>
          <a:lstStyle/>
          <a:p>
            <a:pPr>
              <a:spcBef>
                <a:spcPts val="600"/>
              </a:spcBef>
            </a:pPr>
            <a:r>
              <a:rPr lang="en-US" sz="1800" kern="800" dirty="0">
                <a:effectLst/>
                <a:latin typeface="Franklin Gothic Book" panose="020B0503020102020204" pitchFamily="34" charset="0"/>
                <a:ea typeface="Calibri" panose="020F0502020204030204" pitchFamily="34" charset="0"/>
                <a:cs typeface="Arial" panose="020B0604020202020204" pitchFamily="34" charset="0"/>
              </a:rPr>
              <a:t>Plan and execute nuclear detonation preparedness education campaigns related to </a:t>
            </a:r>
            <a:r>
              <a:rPr lang="en-US" sz="1800" kern="800" dirty="0">
                <a:latin typeface="Franklin Gothic Book" panose="020B0503020102020204" pitchFamily="34" charset="0"/>
                <a:cs typeface="Arial" panose="020B0604020202020204" pitchFamily="34" charset="0"/>
              </a:rPr>
              <a:t>other hazards and harness teachable moments.</a:t>
            </a:r>
          </a:p>
          <a:p>
            <a:pPr>
              <a:spcBef>
                <a:spcPts val="600"/>
              </a:spcBef>
            </a:pPr>
            <a:r>
              <a:rPr lang="en-US" sz="1800" kern="800" dirty="0">
                <a:latin typeface="Franklin Gothic Book" panose="020B0503020102020204" pitchFamily="34" charset="0"/>
                <a:cs typeface="Arial" panose="020B0604020202020204" pitchFamily="34" charset="0"/>
              </a:rPr>
              <a:t>Determine your audience and develop tailored messaging/communications.</a:t>
            </a:r>
          </a:p>
          <a:p>
            <a:pPr>
              <a:spcBef>
                <a:spcPts val="600"/>
              </a:spcBef>
            </a:pPr>
            <a:r>
              <a:rPr lang="en-US" sz="1800" kern="800" dirty="0">
                <a:latin typeface="Franklin Gothic Book" panose="020B0503020102020204" pitchFamily="34" charset="0"/>
                <a:cs typeface="Arial" panose="020B0604020202020204" pitchFamily="34" charset="0"/>
              </a:rPr>
              <a:t>Develop interjurisdictional relationships and Memorandums of Understanding (MOUs)</a:t>
            </a:r>
            <a:endParaRPr lang="en-US" dirty="0"/>
          </a:p>
        </p:txBody>
      </p:sp>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normAutofit fontScale="90000"/>
          </a:bodyPr>
          <a:lstStyle/>
          <a:p>
            <a:r>
              <a:rPr lang="en-US" dirty="0"/>
              <a:t>Pre-Incident Communications Planning</a:t>
            </a:r>
          </a:p>
        </p:txBody>
      </p:sp>
      <p:sp>
        <p:nvSpPr>
          <p:cNvPr id="9" name="Oval 8">
            <a:extLst>
              <a:ext uri="{FF2B5EF4-FFF2-40B4-BE49-F238E27FC236}">
                <a16:creationId xmlns:a16="http://schemas.microsoft.com/office/drawing/2014/main" id="{6BF68EA3-D676-4AF8-8299-322739083372}"/>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95386D87-6B82-4D83-911C-5E09C7F4162D}"/>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6</a:t>
            </a:r>
          </a:p>
        </p:txBody>
      </p:sp>
      <p:sp>
        <p:nvSpPr>
          <p:cNvPr id="14" name="TextBox 13">
            <a:extLst>
              <a:ext uri="{FF2B5EF4-FFF2-40B4-BE49-F238E27FC236}">
                <a16:creationId xmlns:a16="http://schemas.microsoft.com/office/drawing/2014/main" id="{A61A53FC-0CDF-4AAA-B35D-1AB4DF4207E9}"/>
              </a:ext>
            </a:extLst>
          </p:cNvPr>
          <p:cNvSpPr txBox="1"/>
          <p:nvPr/>
        </p:nvSpPr>
        <p:spPr>
          <a:xfrm>
            <a:off x="7094048" y="1738930"/>
            <a:ext cx="4224746" cy="3046988"/>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Without</a:t>
            </a:r>
            <a:r>
              <a:rPr kumimoji="0" lang="en-US" sz="2400" b="0" i="0" u="none" strike="noStrike" kern="1200" cap="none" spc="5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pre-incident</a:t>
            </a:r>
            <a:r>
              <a:rPr kumimoji="0" lang="en-US" sz="2400" b="0" i="0" u="none" strike="noStrike" kern="1200" cap="none" spc="6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knowledge, key m</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essaging,</a:t>
            </a:r>
            <a:r>
              <a:rPr kumimoji="0" lang="en-US" sz="2400" b="0" i="0" u="none" strike="noStrike" kern="1200" cap="none" spc="-7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and</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preparedness</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steps,</a:t>
            </a:r>
            <a:r>
              <a:rPr kumimoji="0" lang="en-US" sz="2400" b="0" i="0" u="none" strike="noStrike" kern="1200" cap="none" spc="-7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people</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will</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likely</a:t>
            </a:r>
            <a:r>
              <a:rPr kumimoji="0" lang="en-US" sz="2400" b="0" i="0" u="none" strike="noStrike" kern="1200" cap="none" spc="-3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follow</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the</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1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instinct</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to</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run</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from</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danger,</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potentially</a:t>
            </a:r>
            <a:r>
              <a:rPr kumimoji="0" lang="en-US" sz="2400" b="0" i="0" u="none" strike="noStrike" kern="1200" cap="none" spc="2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exposing</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themselves</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to</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fatal</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doses</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of</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radiation</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that</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could</a:t>
            </a:r>
            <a:r>
              <a:rPr kumimoji="0" lang="en-US" sz="2400" b="0" i="0" u="none" strike="noStrike" kern="1200" cap="none" spc="3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be</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avoided</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by</a:t>
            </a:r>
            <a:r>
              <a:rPr kumimoji="0" lang="en-US" sz="2400" b="0" i="0" u="none" strike="noStrike" kern="1200" cap="none" spc="25"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sheltering.</a:t>
            </a:r>
          </a:p>
        </p:txBody>
      </p:sp>
    </p:spTree>
    <p:extLst>
      <p:ext uri="{BB962C8B-B14F-4D97-AF65-F5344CB8AC3E}">
        <p14:creationId xmlns:p14="http://schemas.microsoft.com/office/powerpoint/2010/main" val="620695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normAutofit/>
          </a:bodyPr>
          <a:lstStyle/>
          <a:p>
            <a:r>
              <a:rPr lang="en-US" sz="2400" dirty="0"/>
              <a:t>Chapter 7: Alerts, Warnings, Notifications (AWNs), and FEMA’s IPAWS</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738183" y="1464982"/>
            <a:ext cx="5357817" cy="4940578"/>
          </a:xfrm>
        </p:spPr>
        <p:txBody>
          <a:bodyPr>
            <a:normAutofit/>
          </a:bodyPr>
          <a:lstStyle/>
          <a:p>
            <a:r>
              <a:rPr lang="en-US" dirty="0"/>
              <a:t>Importance of AWNs</a:t>
            </a:r>
          </a:p>
          <a:p>
            <a:r>
              <a:rPr lang="en-US" dirty="0"/>
              <a:t>Public Alerting Authorities</a:t>
            </a:r>
          </a:p>
          <a:p>
            <a:r>
              <a:rPr lang="en-US" dirty="0"/>
              <a:t>Public Alert and Warning (A&amp;W) Systems for Mass Notification</a:t>
            </a:r>
          </a:p>
          <a:p>
            <a:r>
              <a:rPr lang="en-US" dirty="0"/>
              <a:t>Integrated IPAWS Components</a:t>
            </a:r>
          </a:p>
          <a:p>
            <a:r>
              <a:rPr lang="en-US" dirty="0"/>
              <a:t>Public AWN in Operational Planning</a:t>
            </a:r>
          </a:p>
          <a:p>
            <a:r>
              <a:rPr lang="en-US" dirty="0"/>
              <a:t>Community Lifelines and ESFs</a:t>
            </a:r>
          </a:p>
          <a:p>
            <a:r>
              <a:rPr lang="en-US" dirty="0"/>
              <a:t>AWN Planning Factors for Low-Altitude Nuclear Detonation</a:t>
            </a:r>
          </a:p>
          <a:p>
            <a:r>
              <a:rPr lang="en-US" dirty="0"/>
              <a:t>Planning for Post-Detonation AWNs</a:t>
            </a:r>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2BB265FC-C69E-4253-B61A-416721335438}"/>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C3CB1835-CE5E-4D75-A0BA-9C3CFCC5FA1F}"/>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7</a:t>
            </a:r>
          </a:p>
        </p:txBody>
      </p:sp>
      <p:sp>
        <p:nvSpPr>
          <p:cNvPr id="12" name="TextBox 11">
            <a:extLst>
              <a:ext uri="{FF2B5EF4-FFF2-40B4-BE49-F238E27FC236}">
                <a16:creationId xmlns:a16="http://schemas.microsoft.com/office/drawing/2014/main" id="{EEA23400-90F9-4D2A-8133-8EA7E8CF6389}"/>
              </a:ext>
            </a:extLst>
          </p:cNvPr>
          <p:cNvSpPr txBox="1"/>
          <p:nvPr/>
        </p:nvSpPr>
        <p:spPr>
          <a:xfrm>
            <a:off x="6748334" y="1787412"/>
            <a:ext cx="4225201" cy="3785652"/>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Calibri" panose="020F0502020204030204" pitchFamily="34" charset="0"/>
                <a:cs typeface="Arial" panose="020B0604020202020204" pitchFamily="34" charset="0"/>
              </a:rPr>
              <a:t>In the immediate aftermath of a nuclear detonation, instantaneous alerts, warnings, and notifications (AWNs) are necessary to tell people in the affected area how to avoid death and injury from radiation. Development of significantly improved AWN capabilities, such as FEMA’s IPAWS, is helping to mitigate hazards and lessen the impact of all disasters, including nuclear detonation. </a:t>
            </a:r>
            <a:endPar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56986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E505E-C389-7E4C-8B5E-2CBC7C097A3D}"/>
              </a:ext>
            </a:extLst>
          </p:cNvPr>
          <p:cNvSpPr>
            <a:spLocks noGrp="1"/>
          </p:cNvSpPr>
          <p:nvPr>
            <p:ph type="title"/>
          </p:nvPr>
        </p:nvSpPr>
        <p:spPr>
          <a:xfrm>
            <a:off x="6619773" y="995323"/>
            <a:ext cx="4833555" cy="743347"/>
          </a:xfrm>
        </p:spPr>
        <p:txBody>
          <a:bodyPr>
            <a:normAutofit/>
          </a:bodyPr>
          <a:lstStyle/>
          <a:p>
            <a:r>
              <a:rPr lang="en-US" dirty="0"/>
              <a:t>Third Edition Updates</a:t>
            </a:r>
          </a:p>
        </p:txBody>
      </p:sp>
      <p:sp>
        <p:nvSpPr>
          <p:cNvPr id="4" name="Content Placeholder 3">
            <a:extLst>
              <a:ext uri="{FF2B5EF4-FFF2-40B4-BE49-F238E27FC236}">
                <a16:creationId xmlns:a16="http://schemas.microsoft.com/office/drawing/2014/main" id="{464435B5-6C54-D543-8032-CD9E050F9B32}"/>
              </a:ext>
            </a:extLst>
          </p:cNvPr>
          <p:cNvSpPr>
            <a:spLocks noGrp="1"/>
          </p:cNvSpPr>
          <p:nvPr>
            <p:ph sz="half" idx="1"/>
          </p:nvPr>
        </p:nvSpPr>
        <p:spPr>
          <a:xfrm>
            <a:off x="6619773" y="1767114"/>
            <a:ext cx="5268383" cy="3717544"/>
          </a:xfrm>
        </p:spPr>
        <p:txBody>
          <a:bodyPr vert="horz" lIns="91440" tIns="45720" rIns="91440" bIns="45720" rtlCol="0" anchor="t">
            <a:normAutofit fontScale="77500" lnSpcReduction="20000"/>
          </a:bodyPr>
          <a:lstStyle/>
          <a:p>
            <a:pPr indent="-347345">
              <a:lnSpc>
                <a:spcPct val="185714"/>
              </a:lnSpc>
            </a:pPr>
            <a:r>
              <a:rPr lang="en-US" dirty="0"/>
              <a:t>Guidance for a wider range of nuclear detonations, including larger detonations and air bursts</a:t>
            </a:r>
            <a:endParaRPr lang="en-US"/>
          </a:p>
          <a:p>
            <a:pPr indent="-347345">
              <a:lnSpc>
                <a:spcPct val="185714"/>
              </a:lnSpc>
            </a:pPr>
            <a:r>
              <a:rPr lang="en-US" dirty="0"/>
              <a:t>Incorporates more than 10 years of new research, best practices, and response resources</a:t>
            </a:r>
          </a:p>
          <a:p>
            <a:pPr indent="-347345">
              <a:lnSpc>
                <a:spcPct val="185714"/>
              </a:lnSpc>
            </a:pPr>
            <a:r>
              <a:rPr lang="en-US" dirty="0"/>
              <a:t>Includes a new chapter on the Integrated Public Alert &amp; Warning System (IPAWS), which enables officials to send warnings and key messages during response</a:t>
            </a:r>
          </a:p>
        </p:txBody>
      </p:sp>
      <p:sp>
        <p:nvSpPr>
          <p:cNvPr id="2" name="Footer Placeholder 1">
            <a:extLst>
              <a:ext uri="{FF2B5EF4-FFF2-40B4-BE49-F238E27FC236}">
                <a16:creationId xmlns:a16="http://schemas.microsoft.com/office/drawing/2014/main" id="{6DAB7D9E-EA56-C048-B0D4-CD391A33CE4D}"/>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3" name="Slide Number Placeholder 2">
            <a:extLst>
              <a:ext uri="{FF2B5EF4-FFF2-40B4-BE49-F238E27FC236}">
                <a16:creationId xmlns:a16="http://schemas.microsoft.com/office/drawing/2014/main" id="{1584BA03-424F-2344-88B1-7F563BA7D2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pic>
        <p:nvPicPr>
          <p:cNvPr id="4098" name="Picture 2" descr="20th CBRNE Command units train for nuclear forensics mission during Exercise Prominent Hunt">
            <a:extLst>
              <a:ext uri="{FF2B5EF4-FFF2-40B4-BE49-F238E27FC236}">
                <a16:creationId xmlns:a16="http://schemas.microsoft.com/office/drawing/2014/main" id="{60F566B4-40E9-47E9-A842-8CDC831D54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68" t="2426"/>
          <a:stretch/>
        </p:blipFill>
        <p:spPr bwMode="auto">
          <a:xfrm>
            <a:off x="-14514" y="-14514"/>
            <a:ext cx="6096000" cy="687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361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normAutofit/>
          </a:bodyPr>
          <a:lstStyle/>
          <a:p>
            <a:r>
              <a:rPr lang="en-US" dirty="0"/>
              <a:t>FEMA’s Integrated Public Alert and Warning System (IPAWS)</a:t>
            </a:r>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Oval 8">
            <a:extLst>
              <a:ext uri="{FF2B5EF4-FFF2-40B4-BE49-F238E27FC236}">
                <a16:creationId xmlns:a16="http://schemas.microsoft.com/office/drawing/2014/main" id="{2BB265FC-C69E-4253-B61A-416721335438}"/>
              </a:ext>
            </a:extLst>
          </p:cNvPr>
          <p:cNvSpPr/>
          <p:nvPr/>
        </p:nvSpPr>
        <p:spPr bwMode="auto">
          <a:xfrm>
            <a:off x="10801387" y="447889"/>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C3CB1835-CE5E-4D75-A0BA-9C3CFCC5FA1F}"/>
              </a:ext>
            </a:extLst>
          </p:cNvPr>
          <p:cNvSpPr txBox="1"/>
          <p:nvPr/>
        </p:nvSpPr>
        <p:spPr>
          <a:xfrm>
            <a:off x="10769031" y="685877"/>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7</a:t>
            </a:r>
          </a:p>
        </p:txBody>
      </p:sp>
      <p:sp>
        <p:nvSpPr>
          <p:cNvPr id="11" name="TextBox 10">
            <a:extLst>
              <a:ext uri="{FF2B5EF4-FFF2-40B4-BE49-F238E27FC236}">
                <a16:creationId xmlns:a16="http://schemas.microsoft.com/office/drawing/2014/main" id="{41DE8D2C-2DEE-40A6-8F04-D5EDAEE3F4AE}"/>
              </a:ext>
            </a:extLst>
          </p:cNvPr>
          <p:cNvSpPr txBox="1"/>
          <p:nvPr/>
        </p:nvSpPr>
        <p:spPr>
          <a:xfrm>
            <a:off x="433754" y="1433775"/>
            <a:ext cx="2684584" cy="42780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The IPAWS is a national A&amp;W infrastructure available for use by FSLTT public alerting authorities to send emergency alerts to citizens. Includes: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Emergency Alert System (EAS)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Wireless Emergency Alerts (WEA)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National Oceanic and Atmospheric Administration (NOAA) Weather Radio All Hazards (NWR)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Arial" panose="020B0604020202020204" pitchFamily="34" charset="0"/>
              </a:rPr>
              <a:t>other public alerting systems</a:t>
            </a:r>
            <a:endParaRPr kumimoji="0" lang="en-US" sz="16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pic>
        <p:nvPicPr>
          <p:cNvPr id="13" name="Picture 12" descr="A the national level, the President can engage the national public warning system, which reaches all radio, TV, AM/FM, cable, and satellites. The National Public Warning System is initiated by FEMA Operations Centers, who reach out to FEMA PEP stations, who the disseminate to radio.&#10;&#10;At the SLTT level, messages travel from alerting authorities to CAP software to IPAWS-OPEN Gateway to IPAWS Pathways to the public. Alerting authorities include  FSLTT agencies, authorities, and governments. IPAWS-OPEN aggregators validate proper CAP format, verify sender, and disseminate to pathways. Pathways include EAS, WEA, NOAA weather radio, internet based services, etc. ">
            <a:extLst>
              <a:ext uri="{FF2B5EF4-FFF2-40B4-BE49-F238E27FC236}">
                <a16:creationId xmlns:a16="http://schemas.microsoft.com/office/drawing/2014/main" id="{72B446F3-1A43-4FFE-958F-B2817A69E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042" y="1433775"/>
            <a:ext cx="8498204" cy="4820031"/>
          </a:xfrm>
          <a:prstGeom prst="rect">
            <a:avLst/>
          </a:prstGeom>
        </p:spPr>
      </p:pic>
    </p:spTree>
    <p:extLst>
      <p:ext uri="{BB962C8B-B14F-4D97-AF65-F5344CB8AC3E}">
        <p14:creationId xmlns:p14="http://schemas.microsoft.com/office/powerpoint/2010/main" val="43367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5954-D5C0-42F6-AEA1-919ADD79DDA2}"/>
              </a:ext>
            </a:extLst>
          </p:cNvPr>
          <p:cNvSpPr>
            <a:spLocks noGrp="1"/>
          </p:cNvSpPr>
          <p:nvPr>
            <p:ph type="title"/>
          </p:nvPr>
        </p:nvSpPr>
        <p:spPr>
          <a:xfrm>
            <a:off x="838200" y="532956"/>
            <a:ext cx="10515600" cy="948602"/>
          </a:xfrm>
        </p:spPr>
        <p:txBody>
          <a:bodyPr>
            <a:normAutofit fontScale="90000"/>
          </a:bodyPr>
          <a:lstStyle/>
          <a:p>
            <a:r>
              <a:rPr lang="en-US" dirty="0"/>
              <a:t>Companion </a:t>
            </a:r>
            <a:r>
              <a:rPr lang="en-US" u="sng" dirty="0"/>
              <a:t>Nuclear Detonation Response Guidance: </a:t>
            </a:r>
            <a:br>
              <a:rPr lang="en-US" u="sng" dirty="0"/>
            </a:br>
            <a:r>
              <a:rPr lang="en-US" sz="2800" u="sng" dirty="0"/>
              <a:t>Planning for the First 72 Hours</a:t>
            </a:r>
            <a:endParaRPr lang="en-US" u="sng" dirty="0"/>
          </a:p>
        </p:txBody>
      </p:sp>
      <p:pic>
        <p:nvPicPr>
          <p:cNvPr id="4" name="Picture 3" descr="A cover of a book&#10;&#10;Description automatically generated">
            <a:extLst>
              <a:ext uri="{FF2B5EF4-FFF2-40B4-BE49-F238E27FC236}">
                <a16:creationId xmlns:a16="http://schemas.microsoft.com/office/drawing/2014/main" id="{7792A4E5-9787-7FC6-0F0A-ED303773E4B4}"/>
              </a:ext>
            </a:extLst>
          </p:cNvPr>
          <p:cNvPicPr>
            <a:picLocks noChangeAspect="1"/>
          </p:cNvPicPr>
          <p:nvPr/>
        </p:nvPicPr>
        <p:blipFill>
          <a:blip r:embed="rId3"/>
          <a:stretch>
            <a:fillRect/>
          </a:stretch>
        </p:blipFill>
        <p:spPr>
          <a:xfrm>
            <a:off x="140282" y="1689621"/>
            <a:ext cx="3916031" cy="490069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8EC997BA-7A26-2170-4CF6-C54D40A7C782}"/>
              </a:ext>
            </a:extLst>
          </p:cNvPr>
          <p:cNvPicPr>
            <a:picLocks noChangeAspect="1"/>
          </p:cNvPicPr>
          <p:nvPr/>
        </p:nvPicPr>
        <p:blipFill>
          <a:blip r:embed="rId4"/>
          <a:stretch>
            <a:fillRect/>
          </a:stretch>
        </p:blipFill>
        <p:spPr>
          <a:xfrm>
            <a:off x="4448129" y="2295146"/>
            <a:ext cx="7024390" cy="4453877"/>
          </a:xfrm>
          <a:prstGeom prst="rect">
            <a:avLst/>
          </a:prstGeom>
        </p:spPr>
      </p:pic>
      <p:sp>
        <p:nvSpPr>
          <p:cNvPr id="17" name="TextBox 16">
            <a:extLst>
              <a:ext uri="{FF2B5EF4-FFF2-40B4-BE49-F238E27FC236}">
                <a16:creationId xmlns:a16="http://schemas.microsoft.com/office/drawing/2014/main" id="{18DA9C10-193F-E428-12F7-8BC084A87247}"/>
              </a:ext>
            </a:extLst>
          </p:cNvPr>
          <p:cNvSpPr txBox="1"/>
          <p:nvPr/>
        </p:nvSpPr>
        <p:spPr>
          <a:xfrm>
            <a:off x="4406376" y="1694981"/>
            <a:ext cx="7543454" cy="1200329"/>
          </a:xfrm>
          <a:prstGeom prst="rect">
            <a:avLst/>
          </a:prstGeom>
          <a:noFill/>
        </p:spPr>
        <p:txBody>
          <a:bodyPr wrap="square">
            <a:spAutoFit/>
          </a:bodyPr>
          <a:lstStyle/>
          <a:p>
            <a:pPr lvl="0">
              <a:defRPr/>
            </a:pPr>
            <a:r>
              <a:rPr lang="en-US" sz="2400" dirty="0">
                <a:solidFill>
                  <a:srgbClr val="000000"/>
                </a:solidFill>
              </a:rPr>
              <a:t>Provides local agencies prioritized, operational guidance on how to initially respond to a nuclear detonation in or near their jurisdiction</a:t>
            </a:r>
            <a:endParaRPr kumimoji="0" lang="en-US" sz="2400" b="0" i="0" u="none" strike="noStrike" kern="1200" cap="none" spc="0" normalizeH="0" baseline="0" noProof="0" dirty="0">
              <a:ln>
                <a:noFill/>
              </a:ln>
              <a:solidFill>
                <a:srgbClr val="000000"/>
              </a:solidFill>
              <a:effectLs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36854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490CDCC-0365-4B18-A3F4-3EDE67EE7E48}"/>
              </a:ext>
            </a:extLst>
          </p:cNvPr>
          <p:cNvGraphicFramePr/>
          <p:nvPr/>
        </p:nvGraphicFramePr>
        <p:xfrm>
          <a:off x="838200" y="1548433"/>
          <a:ext cx="11036595" cy="558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AD595CB-EC6A-48CA-A073-47E68B8CE4B7}"/>
              </a:ext>
            </a:extLst>
          </p:cNvPr>
          <p:cNvSpPr>
            <a:spLocks noGrp="1"/>
          </p:cNvSpPr>
          <p:nvPr>
            <p:ph type="title"/>
          </p:nvPr>
        </p:nvSpPr>
        <p:spPr/>
        <p:txBody>
          <a:bodyPr/>
          <a:lstStyle/>
          <a:p>
            <a:r>
              <a:rPr lang="en-US" dirty="0"/>
              <a:t>Structure: Missions and Tactics</a:t>
            </a:r>
          </a:p>
        </p:txBody>
      </p:sp>
      <p:sp>
        <p:nvSpPr>
          <p:cNvPr id="7" name="Rectangle 6">
            <a:extLst>
              <a:ext uri="{FF2B5EF4-FFF2-40B4-BE49-F238E27FC236}">
                <a16:creationId xmlns:a16="http://schemas.microsoft.com/office/drawing/2014/main" id="{A7147559-CC94-43B7-92AB-4CA98F11DCA7}"/>
              </a:ext>
            </a:extLst>
          </p:cNvPr>
          <p:cNvSpPr/>
          <p:nvPr/>
        </p:nvSpPr>
        <p:spPr>
          <a:xfrm>
            <a:off x="141769" y="1818167"/>
            <a:ext cx="5693734" cy="1610833"/>
          </a:xfrm>
          <a:prstGeom prst="rect">
            <a:avLst/>
          </a:prstGeom>
          <a:solidFill>
            <a:srgbClr val="09234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 framework for how jurisdictions, states, and regions build a coordinated, single response out of disassociated initial actions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Will need to be </a:t>
            </a:r>
            <a:r>
              <a:rPr lang="en-US" dirty="0">
                <a:solidFill>
                  <a:srgbClr val="FFFF00"/>
                </a:solidFill>
                <a:latin typeface="Arial" panose="020B0604020202020204" pitchFamily="34" charset="0"/>
                <a:cs typeface="Arial" panose="020B0604020202020204" pitchFamily="34" charset="0"/>
              </a:rPr>
              <a:t>executed simultaneously</a:t>
            </a:r>
          </a:p>
        </p:txBody>
      </p:sp>
    </p:spTree>
    <p:extLst>
      <p:ext uri="{BB962C8B-B14F-4D97-AF65-F5344CB8AC3E}">
        <p14:creationId xmlns:p14="http://schemas.microsoft.com/office/powerpoint/2010/main" val="3423031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41F48E-8983-4DC8-A47C-D82294FED361}"/>
              </a:ext>
            </a:extLst>
          </p:cNvPr>
          <p:cNvSpPr txBox="1"/>
          <p:nvPr/>
        </p:nvSpPr>
        <p:spPr>
          <a:xfrm>
            <a:off x="228102" y="2929958"/>
            <a:ext cx="11584100" cy="1169551"/>
          </a:xfrm>
          <a:prstGeom prst="rect">
            <a:avLst/>
          </a:prstGeom>
          <a:noFill/>
        </p:spPr>
        <p:txBody>
          <a:bodyPr wrap="square" rtlCol="0">
            <a:spAutoFit/>
          </a:bodyPr>
          <a:lstStyle/>
          <a:p>
            <a:pPr marL="0" algn="l" defTabSz="457200" rtl="0" eaLnBrk="1" latinLnBrk="0" hangingPunct="1"/>
            <a:r>
              <a:rPr lang="en-US" sz="1000" b="1" kern="1200" dirty="0">
                <a:solidFill>
                  <a:schemeClr val="bg1"/>
                </a:solidFill>
                <a:latin typeface="Arial" panose="020B0604020202020204" pitchFamily="34" charset="0"/>
                <a:ea typeface="ＭＳ Ｐゴシック"/>
                <a:cs typeface="Arial" panose="020B0604020202020204" pitchFamily="34" charset="0"/>
              </a:rPr>
              <a:t>Disclaimer</a:t>
            </a:r>
          </a:p>
          <a:p>
            <a:pPr marL="0" algn="l" defTabSz="457200" rtl="0" eaLnBrk="1" latinLnBrk="0" hangingPunct="1"/>
            <a:r>
              <a:rPr lang="en-US" sz="1000" b="0" kern="1200" dirty="0">
                <a:solidFill>
                  <a:schemeClr val="bg1"/>
                </a:solidFill>
                <a:latin typeface="Arial" panose="020B0604020202020204" pitchFamily="34" charset="0"/>
                <a:ea typeface="ＭＳ Ｐゴシック"/>
                <a:cs typeface="Arial" panose="020B0604020202020204" pitchFamily="34" charset="0"/>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p>
        </p:txBody>
      </p:sp>
      <p:sp>
        <p:nvSpPr>
          <p:cNvPr id="3" name="TextBox 2">
            <a:extLst>
              <a:ext uri="{FF2B5EF4-FFF2-40B4-BE49-F238E27FC236}">
                <a16:creationId xmlns:a16="http://schemas.microsoft.com/office/drawing/2014/main" id="{3DC95093-6A4D-4ABF-AA7E-BC4EF7A7B6D6}"/>
              </a:ext>
            </a:extLst>
          </p:cNvPr>
          <p:cNvSpPr txBox="1"/>
          <p:nvPr/>
        </p:nvSpPr>
        <p:spPr>
          <a:xfrm>
            <a:off x="228102" y="4253397"/>
            <a:ext cx="11584100" cy="1015663"/>
          </a:xfrm>
          <a:prstGeom prst="rect">
            <a:avLst/>
          </a:prstGeom>
          <a:noFill/>
          <a:effectLst/>
        </p:spPr>
        <p:txBody>
          <a:bodyPr wrap="square" rtlCol="0">
            <a:spAutoFit/>
          </a:bodyPr>
          <a:lstStyle/>
          <a:p>
            <a:r>
              <a:rPr lang="en-US" sz="1000" b="0" kern="1200" dirty="0">
                <a:solidFill>
                  <a:schemeClr val="bg1"/>
                </a:solidFill>
                <a:latin typeface="Arial" panose="020B0604020202020204" pitchFamily="34" charset="0"/>
                <a:ea typeface="ＭＳ Ｐゴシック"/>
                <a:cs typeface="Arial" panose="020B0604020202020204" pitchFamily="34" charset="0"/>
              </a:rPr>
              <a:t>LLNL-PRES-851945.  The research in this document was conducted with the U.S. Department of Homeland Security (DHS) Science and Technology Directorate (S&amp;T), and performed under the auspices of the U.S. Department of Energy by Lawrence Livermore National Laboratory, under Contract DE-AC52-07NA27344. Any opinions contained herein are those of the author and do not necessarily reflect those of DHS S&amp;T or the United States government. </a:t>
            </a:r>
          </a:p>
          <a:p>
            <a:endParaRPr lang="en-US" sz="1000" b="0" kern="1200" dirty="0">
              <a:solidFill>
                <a:schemeClr val="bg1"/>
              </a:solidFill>
              <a:latin typeface="Arial" panose="020B0604020202020204" pitchFamily="34" charset="0"/>
              <a:ea typeface="ＭＳ Ｐゴシック"/>
              <a:cs typeface="Arial" panose="020B0604020202020204" pitchFamily="34" charset="0"/>
            </a:endParaRPr>
          </a:p>
          <a:p>
            <a:r>
              <a:rPr lang="en-US" sz="1000" b="0" kern="1200" dirty="0">
                <a:solidFill>
                  <a:schemeClr val="bg1"/>
                </a:solidFill>
                <a:latin typeface="Arial" panose="020B0604020202020204" pitchFamily="34" charset="0"/>
                <a:ea typeface="ＭＳ Ｐゴシック"/>
                <a:cs typeface="Arial" panose="020B0604020202020204" pitchFamily="34" charset="0"/>
              </a:rPr>
              <a:t>The National Urban Security Technology Laboratory (NUSTL) is a federal laboratory which provides testing and evaluation services and products to the national first responder community.  Please send comments or questions regarding this material to NUSTL@hq.dhs.gov.</a:t>
            </a:r>
          </a:p>
        </p:txBody>
      </p:sp>
      <p:cxnSp>
        <p:nvCxnSpPr>
          <p:cNvPr id="4" name="Straight Connector 3">
            <a:extLst>
              <a:ext uri="{FF2B5EF4-FFF2-40B4-BE49-F238E27FC236}">
                <a16:creationId xmlns:a16="http://schemas.microsoft.com/office/drawing/2014/main" id="{DB2313E6-3E51-4214-BAD9-20D8EF46C058}"/>
              </a:ext>
            </a:extLst>
          </p:cNvPr>
          <p:cNvCxnSpPr>
            <a:cxnSpLocks/>
          </p:cNvCxnSpPr>
          <p:nvPr/>
        </p:nvCxnSpPr>
        <p:spPr>
          <a:xfrm>
            <a:off x="309495" y="2851997"/>
            <a:ext cx="11333613" cy="0"/>
          </a:xfrm>
          <a:prstGeom prst="line">
            <a:avLst/>
          </a:prstGeom>
          <a:ln w="22225" cap="rnd">
            <a:solidFill>
              <a:srgbClr val="FFF0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58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Document Structure</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a:xfrm>
            <a:off x="564017" y="1613753"/>
            <a:ext cx="3383867" cy="4142072"/>
          </a:xfrm>
        </p:spPr>
        <p:txBody>
          <a:bodyPr vert="horz" lIns="91440" tIns="45720" rIns="91440" bIns="45720" rtlCol="0" anchor="t">
            <a:normAutofit fontScale="77500" lnSpcReduction="20000"/>
          </a:bodyPr>
          <a:lstStyle/>
          <a:p>
            <a:pPr marL="0" indent="0">
              <a:lnSpc>
                <a:spcPct val="185714"/>
              </a:lnSpc>
              <a:buNone/>
            </a:pPr>
            <a:r>
              <a:rPr lang="en-US" sz="2000" dirty="0"/>
              <a:t>Chapters 3-7 are designed to be pulled-out and, when combined with Chapters 1 and 2, form stand-alone guidance documents.</a:t>
            </a:r>
            <a:endParaRPr lang="en-US"/>
          </a:p>
          <a:p>
            <a:pPr marL="0" indent="0">
              <a:lnSpc>
                <a:spcPct val="185714"/>
              </a:lnSpc>
              <a:buNone/>
            </a:pPr>
            <a:r>
              <a:rPr lang="en-US" sz="2000" dirty="0"/>
              <a:t> </a:t>
            </a:r>
          </a:p>
          <a:p>
            <a:pPr marL="0" indent="0">
              <a:lnSpc>
                <a:spcPct val="185714"/>
              </a:lnSpc>
              <a:buNone/>
            </a:pPr>
            <a:r>
              <a:rPr lang="en-US" sz="2000" dirty="0"/>
              <a:t>For example, if a planner is only responsible for early medical care, covered by Chapter 4, they would only need Chapters 1, 2, and 4.</a:t>
            </a:r>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Arial"/>
                <a:ea typeface="+mn-ea"/>
                <a:cs typeface="Arial"/>
              </a:rPr>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graphicFrame>
        <p:nvGraphicFramePr>
          <p:cNvPr id="6" name="Table 6">
            <a:extLst>
              <a:ext uri="{FF2B5EF4-FFF2-40B4-BE49-F238E27FC236}">
                <a16:creationId xmlns:a16="http://schemas.microsoft.com/office/drawing/2014/main" id="{96D62B7A-7E94-43B8-BD09-093418DD3D34}"/>
              </a:ext>
            </a:extLst>
          </p:cNvPr>
          <p:cNvGraphicFramePr>
            <a:graphicFrameLocks noGrp="1"/>
          </p:cNvGraphicFramePr>
          <p:nvPr/>
        </p:nvGraphicFramePr>
        <p:xfrm>
          <a:off x="4122061" y="1613753"/>
          <a:ext cx="7331755" cy="4020358"/>
        </p:xfrm>
        <a:graphic>
          <a:graphicData uri="http://schemas.openxmlformats.org/drawingml/2006/table">
            <a:tbl>
              <a:tblPr firstRow="1" bandRow="1">
                <a:tableStyleId>{5C22544A-7EE6-4342-B048-85BDC9FD1C3A}</a:tableStyleId>
              </a:tblPr>
              <a:tblGrid>
                <a:gridCol w="4164917">
                  <a:extLst>
                    <a:ext uri="{9D8B030D-6E8A-4147-A177-3AD203B41FA5}">
                      <a16:colId xmlns:a16="http://schemas.microsoft.com/office/drawing/2014/main" val="3933377802"/>
                    </a:ext>
                  </a:extLst>
                </a:gridCol>
                <a:gridCol w="3166838">
                  <a:extLst>
                    <a:ext uri="{9D8B030D-6E8A-4147-A177-3AD203B41FA5}">
                      <a16:colId xmlns:a16="http://schemas.microsoft.com/office/drawing/2014/main" val="3161662335"/>
                    </a:ext>
                  </a:extLst>
                </a:gridCol>
              </a:tblGrid>
              <a:tr h="424510">
                <a:tc>
                  <a:txBody>
                    <a:bodyPr/>
                    <a:lstStyle/>
                    <a:p>
                      <a:r>
                        <a:rPr lang="en-US" sz="2400" b="0" dirty="0">
                          <a:latin typeface="+mj-lt"/>
                        </a:rPr>
                        <a:t>Chapter</a:t>
                      </a:r>
                    </a:p>
                  </a:txBody>
                  <a:tcPr>
                    <a:solidFill>
                      <a:srgbClr val="005288"/>
                    </a:solidFill>
                  </a:tcPr>
                </a:tc>
                <a:tc>
                  <a:txBody>
                    <a:bodyPr/>
                    <a:lstStyle/>
                    <a:p>
                      <a:r>
                        <a:rPr lang="en-US" sz="2400" b="0" dirty="0">
                          <a:latin typeface="+mj-lt"/>
                        </a:rPr>
                        <a:t>Writing Lead</a:t>
                      </a:r>
                    </a:p>
                  </a:txBody>
                  <a:tcPr>
                    <a:solidFill>
                      <a:srgbClr val="005288"/>
                    </a:solidFill>
                  </a:tcPr>
                </a:tc>
                <a:extLst>
                  <a:ext uri="{0D108BD9-81ED-4DB2-BD59-A6C34878D82A}">
                    <a16:rowId xmlns:a16="http://schemas.microsoft.com/office/drawing/2014/main" val="1052675006"/>
                  </a:ext>
                </a:extLst>
              </a:tr>
              <a:tr h="434549">
                <a:tc>
                  <a:txBody>
                    <a:bodyPr/>
                    <a:lstStyle/>
                    <a:p>
                      <a:r>
                        <a:rPr lang="en-US" sz="2000" dirty="0"/>
                        <a:t>1: Nuclear Detonation Impacts</a:t>
                      </a:r>
                    </a:p>
                  </a:txBody>
                  <a:tcPr/>
                </a:tc>
                <a:tc>
                  <a:txBody>
                    <a:bodyPr/>
                    <a:lstStyle/>
                    <a:p>
                      <a:r>
                        <a:rPr lang="en-US" sz="2000" dirty="0"/>
                        <a:t>Technical Team (DOE led)</a:t>
                      </a:r>
                    </a:p>
                  </a:txBody>
                  <a:tcPr/>
                </a:tc>
                <a:extLst>
                  <a:ext uri="{0D108BD9-81ED-4DB2-BD59-A6C34878D82A}">
                    <a16:rowId xmlns:a16="http://schemas.microsoft.com/office/drawing/2014/main" val="3393947354"/>
                  </a:ext>
                </a:extLst>
              </a:tr>
              <a:tr h="434549">
                <a:tc>
                  <a:txBody>
                    <a:bodyPr/>
                    <a:lstStyle/>
                    <a:p>
                      <a:r>
                        <a:rPr lang="en-US" sz="2000" dirty="0"/>
                        <a:t>2: A Zoned Approach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Technical Team (DOE led)</a:t>
                      </a:r>
                    </a:p>
                  </a:txBody>
                  <a:tcPr/>
                </a:tc>
                <a:extLst>
                  <a:ext uri="{0D108BD9-81ED-4DB2-BD59-A6C34878D82A}">
                    <a16:rowId xmlns:a16="http://schemas.microsoft.com/office/drawing/2014/main" val="3798633913"/>
                  </a:ext>
                </a:extLst>
              </a:tr>
              <a:tr h="434549">
                <a:tc>
                  <a:txBody>
                    <a:bodyPr/>
                    <a:lstStyle/>
                    <a:p>
                      <a:r>
                        <a:rPr lang="en-US" sz="2000" dirty="0"/>
                        <a:t>3: Shelter &amp; Evacuation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Technical Team (DOE led)</a:t>
                      </a:r>
                    </a:p>
                  </a:txBody>
                  <a:tcPr/>
                </a:tc>
                <a:extLst>
                  <a:ext uri="{0D108BD9-81ED-4DB2-BD59-A6C34878D82A}">
                    <a16:rowId xmlns:a16="http://schemas.microsoft.com/office/drawing/2014/main" val="4276237555"/>
                  </a:ext>
                </a:extLst>
              </a:tr>
              <a:tr h="434549">
                <a:tc>
                  <a:txBody>
                    <a:bodyPr/>
                    <a:lstStyle/>
                    <a:p>
                      <a:r>
                        <a:rPr lang="en-US" sz="2000" dirty="0"/>
                        <a:t>4: Acute Medical Care</a:t>
                      </a:r>
                    </a:p>
                  </a:txBody>
                  <a:tcPr/>
                </a:tc>
                <a:tc>
                  <a:txBody>
                    <a:bodyPr/>
                    <a:lstStyle/>
                    <a:p>
                      <a:r>
                        <a:rPr lang="en-US" sz="2000" dirty="0"/>
                        <a:t>HHS/ASPR</a:t>
                      </a:r>
                    </a:p>
                  </a:txBody>
                  <a:tcPr/>
                </a:tc>
                <a:extLst>
                  <a:ext uri="{0D108BD9-81ED-4DB2-BD59-A6C34878D82A}">
                    <a16:rowId xmlns:a16="http://schemas.microsoft.com/office/drawing/2014/main" val="2335669570"/>
                  </a:ext>
                </a:extLst>
              </a:tr>
              <a:tr h="422882">
                <a:tc>
                  <a:txBody>
                    <a:bodyPr/>
                    <a:lstStyle/>
                    <a:p>
                      <a:r>
                        <a:rPr lang="en-US" sz="2000" dirty="0"/>
                        <a:t>5: Population Monitoring</a:t>
                      </a:r>
                    </a:p>
                  </a:txBody>
                  <a:tcPr/>
                </a:tc>
                <a:tc>
                  <a:txBody>
                    <a:bodyPr/>
                    <a:lstStyle/>
                    <a:p>
                      <a:r>
                        <a:rPr lang="en-US" sz="2000" dirty="0"/>
                        <a:t>CDC</a:t>
                      </a:r>
                    </a:p>
                  </a:txBody>
                  <a:tcPr/>
                </a:tc>
                <a:extLst>
                  <a:ext uri="{0D108BD9-81ED-4DB2-BD59-A6C34878D82A}">
                    <a16:rowId xmlns:a16="http://schemas.microsoft.com/office/drawing/2014/main" val="1064212827"/>
                  </a:ext>
                </a:extLst>
              </a:tr>
              <a:tr h="639656">
                <a:tc>
                  <a:txBody>
                    <a:bodyPr/>
                    <a:lstStyle/>
                    <a:p>
                      <a:r>
                        <a:rPr lang="en-US" sz="2000" dirty="0"/>
                        <a:t>6: Communications and Public Preparedness</a:t>
                      </a:r>
                    </a:p>
                  </a:txBody>
                  <a:tcPr/>
                </a:tc>
                <a:tc>
                  <a:txBody>
                    <a:bodyPr/>
                    <a:lstStyle/>
                    <a:p>
                      <a:r>
                        <a:rPr lang="en-US" sz="2000" dirty="0"/>
                        <a:t>EPA</a:t>
                      </a:r>
                    </a:p>
                  </a:txBody>
                  <a:tcPr/>
                </a:tc>
                <a:extLst>
                  <a:ext uri="{0D108BD9-81ED-4DB2-BD59-A6C34878D82A}">
                    <a16:rowId xmlns:a16="http://schemas.microsoft.com/office/drawing/2014/main" val="676168076"/>
                  </a:ext>
                </a:extLst>
              </a:tr>
              <a:tr h="639656">
                <a:tc>
                  <a:txBody>
                    <a:bodyPr/>
                    <a:lstStyle/>
                    <a:p>
                      <a:r>
                        <a:rPr lang="en-US" sz="2000" dirty="0"/>
                        <a:t>7: Alerts, Warning, Notifications, and FEMA’s IPAWS</a:t>
                      </a:r>
                    </a:p>
                  </a:txBody>
                  <a:tcPr/>
                </a:tc>
                <a:tc>
                  <a:txBody>
                    <a:bodyPr/>
                    <a:lstStyle/>
                    <a:p>
                      <a:r>
                        <a:rPr lang="en-US" sz="2000" dirty="0"/>
                        <a:t>FEMA</a:t>
                      </a:r>
                    </a:p>
                  </a:txBody>
                  <a:tcPr/>
                </a:tc>
                <a:extLst>
                  <a:ext uri="{0D108BD9-81ED-4DB2-BD59-A6C34878D82A}">
                    <a16:rowId xmlns:a16="http://schemas.microsoft.com/office/drawing/2014/main" val="334735252"/>
                  </a:ext>
                </a:extLst>
              </a:tr>
            </a:tbl>
          </a:graphicData>
        </a:graphic>
      </p:graphicFrame>
    </p:spTree>
    <p:extLst>
      <p:ext uri="{BB962C8B-B14F-4D97-AF65-F5344CB8AC3E}">
        <p14:creationId xmlns:p14="http://schemas.microsoft.com/office/powerpoint/2010/main" val="3963917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B0A3A2-D0F9-A54B-B4DC-E00A962959C8}"/>
              </a:ext>
            </a:extLst>
          </p:cNvPr>
          <p:cNvSpPr>
            <a:spLocks noGrp="1"/>
          </p:cNvSpPr>
          <p:nvPr>
            <p:ph type="title"/>
          </p:nvPr>
        </p:nvSpPr>
        <p:spPr/>
        <p:txBody>
          <a:bodyPr/>
          <a:lstStyle/>
          <a:p>
            <a:r>
              <a:rPr lang="en-US" dirty="0"/>
              <a:t>Chapter 1: Nuclear Detonation Impacts</a:t>
            </a:r>
          </a:p>
        </p:txBody>
      </p:sp>
      <p:sp>
        <p:nvSpPr>
          <p:cNvPr id="2" name="Content Placeholder 1">
            <a:extLst>
              <a:ext uri="{FF2B5EF4-FFF2-40B4-BE49-F238E27FC236}">
                <a16:creationId xmlns:a16="http://schemas.microsoft.com/office/drawing/2014/main" id="{C251FA61-0D34-C846-BD69-D44978983F77}"/>
              </a:ext>
            </a:extLst>
          </p:cNvPr>
          <p:cNvSpPr>
            <a:spLocks noGrp="1"/>
          </p:cNvSpPr>
          <p:nvPr>
            <p:ph sz="half" idx="2"/>
          </p:nvPr>
        </p:nvSpPr>
        <p:spPr>
          <a:xfrm>
            <a:off x="4540933" y="1942100"/>
            <a:ext cx="7331759" cy="4088108"/>
          </a:xfrm>
        </p:spPr>
        <p:txBody>
          <a:bodyPr vert="horz" lIns="91440" tIns="45720" rIns="91440" bIns="45720" rtlCol="0" anchor="t">
            <a:normAutofit fontScale="77500" lnSpcReduction="20000"/>
          </a:bodyPr>
          <a:lstStyle/>
          <a:p>
            <a:pPr indent="-347345">
              <a:lnSpc>
                <a:spcPct val="171428"/>
              </a:lnSpc>
            </a:pPr>
            <a:r>
              <a:rPr lang="en-US" dirty="0"/>
              <a:t>Blast Effects</a:t>
            </a:r>
            <a:endParaRPr lang="en-US"/>
          </a:p>
          <a:p>
            <a:pPr indent="-347345">
              <a:lnSpc>
                <a:spcPct val="171428"/>
              </a:lnSpc>
            </a:pPr>
            <a:r>
              <a:rPr lang="en-US" dirty="0"/>
              <a:t>Prompt Thermal Effects and Fire</a:t>
            </a:r>
          </a:p>
          <a:p>
            <a:pPr indent="-347345">
              <a:lnSpc>
                <a:spcPct val="171428"/>
              </a:lnSpc>
            </a:pPr>
            <a:r>
              <a:rPr lang="en-US" dirty="0"/>
              <a:t>Eye Injuries</a:t>
            </a:r>
          </a:p>
          <a:p>
            <a:pPr indent="-347345">
              <a:lnSpc>
                <a:spcPct val="171428"/>
              </a:lnSpc>
            </a:pPr>
            <a:r>
              <a:rPr lang="en-US" dirty="0"/>
              <a:t>Initial and Residual Radiation</a:t>
            </a:r>
          </a:p>
          <a:p>
            <a:pPr indent="-347345">
              <a:lnSpc>
                <a:spcPct val="171428"/>
              </a:lnSpc>
            </a:pPr>
            <a:r>
              <a:rPr lang="en-US" dirty="0"/>
              <a:t>Height of Burst (HOB) Considerations</a:t>
            </a:r>
          </a:p>
          <a:p>
            <a:pPr indent="-347345">
              <a:lnSpc>
                <a:spcPct val="171428"/>
              </a:lnSpc>
            </a:pPr>
            <a:r>
              <a:rPr lang="en-US" dirty="0"/>
              <a:t>Radiation Zones</a:t>
            </a:r>
          </a:p>
          <a:p>
            <a:pPr indent="-347345">
              <a:lnSpc>
                <a:spcPct val="171428"/>
              </a:lnSpc>
            </a:pPr>
            <a:r>
              <a:rPr lang="en-US" dirty="0"/>
              <a:t>Radiation Injuries and Fallout Health Impacts</a:t>
            </a:r>
          </a:p>
          <a:p>
            <a:pPr indent="-347345">
              <a:lnSpc>
                <a:spcPct val="171428"/>
              </a:lnSpc>
            </a:pPr>
            <a:r>
              <a:rPr lang="en-US" dirty="0"/>
              <a:t>Electromagnetic Pulse (EMP) affects</a:t>
            </a:r>
          </a:p>
          <a:p>
            <a:pPr marL="0" indent="0">
              <a:lnSpc>
                <a:spcPct val="171428"/>
              </a:lnSpc>
              <a:buNone/>
            </a:pPr>
            <a:endParaRPr lang="en-US" dirty="0"/>
          </a:p>
        </p:txBody>
      </p:sp>
      <p:sp>
        <p:nvSpPr>
          <p:cNvPr id="7" name="Footer Placeholder 6">
            <a:extLst>
              <a:ext uri="{FF2B5EF4-FFF2-40B4-BE49-F238E27FC236}">
                <a16:creationId xmlns:a16="http://schemas.microsoft.com/office/drawing/2014/main" id="{84D23E2D-6B42-8647-9D05-5B13CD126CF0}"/>
              </a:ext>
            </a:extLst>
          </p:cNvPr>
          <p:cNvSpPr>
            <a:spLocks noGrp="1"/>
          </p:cNvSpPr>
          <p:nvPr>
            <p:ph type="ftr" sz="quarter" idx="11"/>
          </p:nvPr>
        </p:nvSpPr>
        <p:spPr>
          <a:xfrm>
            <a:off x="6096000" y="6173791"/>
            <a:ext cx="444341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D"/>
                </a:solidFill>
                <a:effectLst/>
                <a:uLnTx/>
                <a:uFillTx/>
                <a:latin typeface="Arial"/>
                <a:ea typeface="+mn-ea"/>
                <a:cs typeface="Arial"/>
              </a:rPr>
              <a:t>Federal Emergency Management Agency</a:t>
            </a:r>
          </a:p>
        </p:txBody>
      </p:sp>
      <p:sp>
        <p:nvSpPr>
          <p:cNvPr id="8" name="Slide Number Placeholder 7">
            <a:extLst>
              <a:ext uri="{FF2B5EF4-FFF2-40B4-BE49-F238E27FC236}">
                <a16:creationId xmlns:a16="http://schemas.microsoft.com/office/drawing/2014/main" id="{BFE9B40F-CB78-DD42-8963-E24419DE7208}"/>
              </a:ext>
            </a:extLst>
          </p:cNvPr>
          <p:cNvSpPr>
            <a:spLocks noGrp="1"/>
          </p:cNvSpPr>
          <p:nvPr>
            <p:ph type="sldNum" sz="quarter" idx="13"/>
          </p:nvPr>
        </p:nvSpPr>
        <p:spPr>
          <a:xfrm>
            <a:off x="10539413" y="6173791"/>
            <a:ext cx="91440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1200" b="0" i="0" u="none" strike="noStrike" kern="1200" cap="none" spc="0" normalizeH="0" baseline="0" noProof="0" smtClean="0">
                <a:ln>
                  <a:noFill/>
                </a:ln>
                <a:solidFill>
                  <a:srgbClr val="5A5B5D"/>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5A5B5D"/>
              </a:solidFill>
              <a:effectLst/>
              <a:uLnTx/>
              <a:uFillTx/>
              <a:latin typeface="Franklin Gothic Book" panose="020B0503020102020204"/>
              <a:ea typeface="+mn-ea"/>
              <a:cs typeface="+mn-cs"/>
            </a:endParaRPr>
          </a:p>
        </p:txBody>
      </p:sp>
      <p:sp>
        <p:nvSpPr>
          <p:cNvPr id="9" name="Content Placeholder 1">
            <a:extLst>
              <a:ext uri="{FF2B5EF4-FFF2-40B4-BE49-F238E27FC236}">
                <a16:creationId xmlns:a16="http://schemas.microsoft.com/office/drawing/2014/main" id="{8170E476-A914-41C8-87E8-63FF9B3F5E71}"/>
              </a:ext>
            </a:extLst>
          </p:cNvPr>
          <p:cNvSpPr txBox="1">
            <a:spLocks/>
          </p:cNvSpPr>
          <p:nvPr/>
        </p:nvSpPr>
        <p:spPr>
          <a:xfrm>
            <a:off x="639180" y="1789700"/>
            <a:ext cx="3702460" cy="3556023"/>
          </a:xfrm>
          <a:prstGeom prst="roundRect">
            <a:avLst/>
          </a:prstGeom>
          <a:solidFill>
            <a:schemeClr val="tx2"/>
          </a:solidFill>
        </p:spPr>
        <p:txBody>
          <a:bodyPr vert="horz" lIns="91440" tIns="45720" rIns="91440" bIns="45720" rtlCol="0" anchor="t">
            <a:noAutofit/>
          </a:bodyPr>
          <a:lstStyle>
            <a:lvl1pPr marL="342900" indent="-347472" algn="l" defTabSz="457200" rtl="0" eaLnBrk="1" latinLnBrk="0" hangingPunct="1">
              <a:lnSpc>
                <a:spcPts val="2400"/>
              </a:lnSpc>
              <a:spcBef>
                <a:spcPts val="1000"/>
              </a:spcBef>
              <a:buClr>
                <a:schemeClr val="accent3">
                  <a:lumMod val="75000"/>
                </a:schemeClr>
              </a:buClr>
              <a:buFont typeface="Wingdings" charset="2"/>
              <a:buChar char="§"/>
              <a:defRPr sz="2000" kern="1200" baseline="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1800" kern="1200" baseline="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marR="0" lvl="0" indent="0" algn="ctr" defTabSz="457200" rtl="0" eaLnBrk="1" fontAlgn="auto" latinLnBrk="0" hangingPunct="1">
              <a:lnSpc>
                <a:spcPct val="142857"/>
              </a:lnSpc>
              <a:spcBef>
                <a:spcPts val="1000"/>
              </a:spcBef>
              <a:spcAft>
                <a:spcPts val="0"/>
              </a:spcAft>
              <a:buClr>
                <a:srgbClr val="BABBBD">
                  <a:lumMod val="75000"/>
                </a:srgbClr>
              </a:buClr>
              <a:buSzTx/>
              <a:buFont typeface="Wingdings" charset="2"/>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Chapter 1 provides a high-level description of the features that make a nuclear incident </a:t>
            </a:r>
            <a:r>
              <a:rPr kumimoji="0" lang="en-US" sz="2400" b="1" i="0" u="none" strike="noStrike" kern="1200" cap="none" spc="0" normalizeH="0" baseline="0" noProof="0" dirty="0">
                <a:ln>
                  <a:noFill/>
                </a:ln>
                <a:solidFill>
                  <a:srgbClr val="FFFFFF"/>
                </a:solidFill>
                <a:effectLst/>
                <a:uLnTx/>
                <a:uFillTx/>
                <a:latin typeface="Franklin Gothic Book" panose="020B0503020102020204"/>
                <a:ea typeface="+mn-ea"/>
                <a:cs typeface="+mn-cs"/>
              </a:rPr>
              <a:t>unique</a:t>
            </a: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t>
            </a:r>
            <a:endParaRPr lang="en-US">
              <a:ea typeface="+mn-ea"/>
              <a:cs typeface="+mn-cs"/>
            </a:endParaRPr>
          </a:p>
          <a:p>
            <a:pPr marL="0" marR="0" lvl="0" indent="0" algn="ctr" defTabSz="457200" rtl="0" eaLnBrk="1" fontAlgn="auto" latinLnBrk="0" hangingPunct="1">
              <a:lnSpc>
                <a:spcPct val="142857"/>
              </a:lnSpc>
              <a:spcBef>
                <a:spcPts val="1000"/>
              </a:spcBef>
              <a:spcAft>
                <a:spcPts val="0"/>
              </a:spcAft>
              <a:buClr>
                <a:srgbClr val="BABBBD">
                  <a:lumMod val="75000"/>
                </a:srgbClr>
              </a:buClr>
              <a:buSzTx/>
              <a:buFont typeface="Wingdings" charset="2"/>
              <a:buNone/>
              <a:tabLst/>
              <a:defRPr/>
            </a:pPr>
            <a:r>
              <a:rPr kumimoji="0" lang="en-US" sz="2400" b="0" i="0" u="none" strike="noStrike" kern="1200" cap="none" spc="0" normalizeH="0" baseline="0" noProof="0" dirty="0">
                <a:ln>
                  <a:noFill/>
                </a:ln>
                <a:solidFill>
                  <a:srgbClr val="FFFFFF"/>
                </a:solidFill>
                <a:effectLst/>
                <a:uLnTx/>
                <a:uFillTx/>
                <a:latin typeface="Franklin Gothic Book" panose="020B0503020102020204"/>
                <a:ea typeface="+mn-ea"/>
                <a:cs typeface="+mn-cs"/>
              </a:rPr>
              <a:t>While these subjects are technical, descriptions are tailored for a non-technical audience.</a:t>
            </a:r>
            <a:endParaRPr lang="en-US" sz="2400" b="0" i="0" u="none" strike="noStrike" kern="1200" cap="none" spc="0" normalizeH="0" baseline="0" noProof="0" dirty="0">
              <a:ln>
                <a:noFill/>
              </a:ln>
              <a:solidFill>
                <a:srgbClr val="FFFFFF"/>
              </a:solidFill>
              <a:effectLst/>
              <a:uLnTx/>
              <a:uFillTx/>
              <a:latin typeface="Franklin Gothic Book" panose="020B0503020102020204"/>
            </a:endParaRPr>
          </a:p>
        </p:txBody>
      </p:sp>
      <p:sp>
        <p:nvSpPr>
          <p:cNvPr id="10" name="Oval 9">
            <a:extLst>
              <a:ext uri="{FF2B5EF4-FFF2-40B4-BE49-F238E27FC236}">
                <a16:creationId xmlns:a16="http://schemas.microsoft.com/office/drawing/2014/main" id="{E20D6DE6-3E6D-451B-AB0E-708182929082}"/>
              </a:ext>
            </a:extLst>
          </p:cNvPr>
          <p:cNvSpPr/>
          <p:nvPr/>
        </p:nvSpPr>
        <p:spPr bwMode="auto">
          <a:xfrm>
            <a:off x="10712852" y="452440"/>
            <a:ext cx="740959" cy="743347"/>
          </a:xfrm>
          <a:prstGeom prst="ellipse">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1" name="TextBox 10">
            <a:extLst>
              <a:ext uri="{FF2B5EF4-FFF2-40B4-BE49-F238E27FC236}">
                <a16:creationId xmlns:a16="http://schemas.microsoft.com/office/drawing/2014/main" id="{6CA7D98C-8AE3-4276-A1C5-6868F4ABA198}"/>
              </a:ext>
            </a:extLst>
          </p:cNvPr>
          <p:cNvSpPr txBox="1"/>
          <p:nvPr/>
        </p:nvSpPr>
        <p:spPr>
          <a:xfrm>
            <a:off x="10680496" y="690428"/>
            <a:ext cx="86206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188">
                    <a:lumMod val="50000"/>
                  </a:srgbClr>
                </a:solidFill>
                <a:effectLst/>
                <a:uLnTx/>
                <a:uFillTx/>
                <a:latin typeface="Franklin Gothic Book" panose="020B0503020102020204"/>
                <a:ea typeface="+mn-ea"/>
                <a:cs typeface="+mn-cs"/>
              </a:rPr>
              <a:t>Chapter 1</a:t>
            </a:r>
          </a:p>
        </p:txBody>
      </p:sp>
    </p:spTree>
    <p:extLst>
      <p:ext uri="{BB962C8B-B14F-4D97-AF65-F5344CB8AC3E}">
        <p14:creationId xmlns:p14="http://schemas.microsoft.com/office/powerpoint/2010/main" val="3782351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D75452E-BF73-4D12-A052-B61156DBE04B}"/>
              </a:ext>
            </a:extLst>
          </p:cNvPr>
          <p:cNvGraphicFramePr/>
          <p:nvPr>
            <p:extLst>
              <p:ext uri="{D42A27DB-BD31-4B8C-83A1-F6EECF244321}">
                <p14:modId xmlns:p14="http://schemas.microsoft.com/office/powerpoint/2010/main" val="1912093771"/>
              </p:ext>
            </p:extLst>
          </p:nvPr>
        </p:nvGraphicFramePr>
        <p:xfrm>
          <a:off x="695492" y="258327"/>
          <a:ext cx="5518021" cy="6087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064E8303-D062-4BA8-9ABA-89D3A6518EEF}"/>
              </a:ext>
            </a:extLst>
          </p:cNvPr>
          <p:cNvGraphicFramePr/>
          <p:nvPr>
            <p:extLst>
              <p:ext uri="{D42A27DB-BD31-4B8C-83A1-F6EECF244321}">
                <p14:modId xmlns:p14="http://schemas.microsoft.com/office/powerpoint/2010/main" val="2063884321"/>
              </p:ext>
            </p:extLst>
          </p:nvPr>
        </p:nvGraphicFramePr>
        <p:xfrm>
          <a:off x="6808018" y="272447"/>
          <a:ext cx="5074080" cy="60732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8898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2|20.2|10.3"/>
</p:tagLst>
</file>

<file path=ppt/tags/tag2.xml><?xml version="1.0" encoding="utf-8"?>
<p:tagLst xmlns:a="http://schemas.openxmlformats.org/drawingml/2006/main" xmlns:r="http://schemas.openxmlformats.org/officeDocument/2006/relationships" xmlns:p="http://schemas.openxmlformats.org/presentationml/2006/main">
  <p:tag name="TIMING" val="|5.5|11.7|22.9|1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Standard Background">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noFill/>
        <a:ln w="9525">
          <a:noFill/>
          <a:miter lim="800000"/>
          <a:headEnd/>
          <a:tailEnd/>
        </a:ln>
      </a:spPr>
      <a:bodyPr anchor="b">
        <a:prstTxWarp prst="textNoShape">
          <a:avLst/>
        </a:prstTxWarp>
      </a:bodyPr>
      <a:lstStyle>
        <a:defPPr algn="ctr">
          <a:spcBef>
            <a:spcPct val="0"/>
          </a:spcBef>
          <a:defRPr sz="1600" dirty="0">
            <a:solidFill>
              <a:srgbClr val="000000"/>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15_PPT_UNC_V8.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LLNL-PPT-UNC-Template-2015-V07.06-2-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7385</Words>
  <Application>Microsoft Office PowerPoint</Application>
  <PresentationFormat>Widescreen</PresentationFormat>
  <Paragraphs>706</Paragraphs>
  <Slides>63</Slides>
  <Notes>41</Notes>
  <HiddenSlides>6</HiddenSlides>
  <MMClips>10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63</vt:i4>
      </vt:variant>
    </vt:vector>
  </HeadingPairs>
  <TitlesOfParts>
    <vt:vector size="90" baseType="lpstr">
      <vt:lpstr>ＭＳ Ｐゴシック</vt:lpstr>
      <vt:lpstr>Aharoni</vt:lpstr>
      <vt:lpstr>Arial</vt:lpstr>
      <vt:lpstr>Arial Black</vt:lpstr>
      <vt:lpstr>Arial Narrow</vt:lpstr>
      <vt:lpstr>Calibri</vt:lpstr>
      <vt:lpstr>Calibri Light</vt:lpstr>
      <vt:lpstr>Courier New</vt:lpstr>
      <vt:lpstr>Franklin Gothic Book</vt:lpstr>
      <vt:lpstr>Franklin Gothic Demi</vt:lpstr>
      <vt:lpstr>Franklin Gothic Medium</vt:lpstr>
      <vt:lpstr>FranklinGothic-Book</vt:lpstr>
      <vt:lpstr>Gill Sans MT</vt:lpstr>
      <vt:lpstr>Helvetica</vt:lpstr>
      <vt:lpstr>Helvetica Neue</vt:lpstr>
      <vt:lpstr>Lato</vt:lpstr>
      <vt:lpstr>Lucida Grande</vt:lpstr>
      <vt:lpstr>Roboto</vt:lpstr>
      <vt:lpstr>Times</vt:lpstr>
      <vt:lpstr>Times New Roman</vt:lpstr>
      <vt:lpstr>Wingdings</vt:lpstr>
      <vt:lpstr>Wingdings 2</vt:lpstr>
      <vt:lpstr>Standard Background</vt:lpstr>
      <vt:lpstr>1_Standard Background</vt:lpstr>
      <vt:lpstr>2015_PPT_UNC_V8.28</vt:lpstr>
      <vt:lpstr>Office Theme</vt:lpstr>
      <vt:lpstr>LLNL-PPT-UNC-Template-2015-V07.06-2-16x9</vt:lpstr>
      <vt:lpstr>Health Physics Aspects of the 2022 Planning Guidance for Response to a Nuclear Detonation</vt:lpstr>
      <vt:lpstr>Guidance for Response to a Nuclear Detonation</vt:lpstr>
      <vt:lpstr>Recent Developments in Response Planning </vt:lpstr>
      <vt:lpstr>Guidance Overview</vt:lpstr>
      <vt:lpstr>Planning Guidance Features</vt:lpstr>
      <vt:lpstr>Third Edition Updates</vt:lpstr>
      <vt:lpstr>Document Structure</vt:lpstr>
      <vt:lpstr>Chapter 1: Nuclear Detonation Impacts</vt:lpstr>
      <vt:lpstr>PowerPoint Presentation</vt:lpstr>
      <vt:lpstr>PowerPoint Presentation</vt:lpstr>
      <vt:lpstr>PowerPoint Presentation</vt:lpstr>
      <vt:lpstr>PowerPoint Presentation</vt:lpstr>
      <vt:lpstr>PowerPoint Presentation</vt:lpstr>
      <vt:lpstr>Blast Effects</vt:lpstr>
      <vt:lpstr>PowerPoint Presentation</vt:lpstr>
      <vt:lpstr>PowerPoint Presentation</vt:lpstr>
      <vt:lpstr>PowerPoint Presentation</vt:lpstr>
      <vt:lpstr>Expanded number of Yields and HOBs</vt:lpstr>
      <vt:lpstr>Comparing Ranges</vt:lpstr>
      <vt:lpstr>Thermal Effects</vt:lpstr>
      <vt:lpstr>Thermal Impacts</vt:lpstr>
      <vt:lpstr>Prompt thermal range not proportional to blast effects</vt:lpstr>
      <vt:lpstr>Shadowing of Thermal Effects</vt:lpstr>
      <vt:lpstr>Fires</vt:lpstr>
      <vt:lpstr>Ionizing Radiation Effects</vt:lpstr>
      <vt:lpstr>Nuclear Detonation: Ionizing Radiation</vt:lpstr>
      <vt:lpstr>Prompt radiation range not proportional to blast effects</vt:lpstr>
      <vt:lpstr>Range of Prompt Thermal and Radiation</vt:lpstr>
      <vt:lpstr>Residual Radiation</vt:lpstr>
      <vt:lpstr>Fallout</vt:lpstr>
      <vt:lpstr>Introducing more Height of Burst Issues</vt:lpstr>
      <vt:lpstr>PowerPoint Presentation</vt:lpstr>
      <vt:lpstr>PowerPoint Presentation</vt:lpstr>
      <vt:lpstr>PowerPoint Presentation</vt:lpstr>
      <vt:lpstr>PowerPoint Presentation</vt:lpstr>
      <vt:lpstr>Variations Based on Height of Burst</vt:lpstr>
      <vt:lpstr>Technical Team Summary of Fallout Considerations</vt:lpstr>
      <vt:lpstr>Electromagnetic Pulses (EMPs)</vt:lpstr>
      <vt:lpstr>PowerPoint Presentation</vt:lpstr>
      <vt:lpstr>Chapter 1: Summary of Technical Team Findings</vt:lpstr>
      <vt:lpstr>Chapter 2: A Zoned Approach</vt:lpstr>
      <vt:lpstr>PowerPoint Presentation</vt:lpstr>
      <vt:lpstr>Zoned Approach to Response</vt:lpstr>
      <vt:lpstr>Key Fallout Considerations</vt:lpstr>
      <vt:lpstr>Zones are based on Observables, not models.</vt:lpstr>
      <vt:lpstr>Fire Stations Radio Local Conditions</vt:lpstr>
      <vt:lpstr>Emergency Management Builds Zone Map</vt:lpstr>
      <vt:lpstr>Moderate Damage Zone Priorities</vt:lpstr>
      <vt:lpstr>Hot Zone Priorities</vt:lpstr>
      <vt:lpstr>Hot Zone Priorities</vt:lpstr>
      <vt:lpstr>Personal Protective Equipment (PPE)</vt:lpstr>
      <vt:lpstr>Chapter 3: Shelter &amp; Evacuation</vt:lpstr>
      <vt:lpstr>PowerPoint Presentation</vt:lpstr>
      <vt:lpstr>When planning evacuations, planners must consider</vt:lpstr>
      <vt:lpstr>Chapter 4: Acute Medical Care</vt:lpstr>
      <vt:lpstr>Chapter 5: Population Monitoring</vt:lpstr>
      <vt:lpstr>Chapter 6: Communications and Public Preparedness</vt:lpstr>
      <vt:lpstr>Pre-Incident Communications Planning</vt:lpstr>
      <vt:lpstr>Chapter 7: Alerts, Warnings, Notifications (AWNs), and FEMA’s IPAWS</vt:lpstr>
      <vt:lpstr>FEMA’s Integrated Public Alert and Warning System (IPAWS)</vt:lpstr>
      <vt:lpstr>Companion Nuclear Detonation Response Guidance:  Planning for the First 72 Hours</vt:lpstr>
      <vt:lpstr>Structure: Missions and Tactics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Physics Aspects of the 2022 Planning Guidance for Response to a Nuclear Detonation</dc:title>
  <dc:creator/>
  <cp:lastModifiedBy/>
  <cp:revision>7</cp:revision>
  <dcterms:created xsi:type="dcterms:W3CDTF">2021-05-13T20:40:37Z</dcterms:created>
  <dcterms:modified xsi:type="dcterms:W3CDTF">2024-11-26T03:29:21Z</dcterms:modified>
</cp:coreProperties>
</file>